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8" r:id="rId1"/>
  </p:sldMasterIdLst>
  <p:notesMasterIdLst>
    <p:notesMasterId r:id="rId150"/>
  </p:notesMasterIdLst>
  <p:handoutMasterIdLst>
    <p:handoutMasterId r:id="rId151"/>
  </p:handoutMasterIdLst>
  <p:sldIdLst>
    <p:sldId id="331" r:id="rId2"/>
    <p:sldId id="457" r:id="rId3"/>
    <p:sldId id="458" r:id="rId4"/>
    <p:sldId id="459" r:id="rId5"/>
    <p:sldId id="460" r:id="rId6"/>
    <p:sldId id="461" r:id="rId7"/>
    <p:sldId id="462" r:id="rId8"/>
    <p:sldId id="463" r:id="rId9"/>
    <p:sldId id="471" r:id="rId10"/>
    <p:sldId id="464" r:id="rId11"/>
    <p:sldId id="465" r:id="rId12"/>
    <p:sldId id="466" r:id="rId13"/>
    <p:sldId id="467" r:id="rId14"/>
    <p:sldId id="468" r:id="rId15"/>
    <p:sldId id="470" r:id="rId16"/>
    <p:sldId id="469" r:id="rId17"/>
    <p:sldId id="472" r:id="rId18"/>
    <p:sldId id="473" r:id="rId19"/>
    <p:sldId id="474" r:id="rId20"/>
    <p:sldId id="475" r:id="rId21"/>
    <p:sldId id="476" r:id="rId22"/>
    <p:sldId id="477" r:id="rId23"/>
    <p:sldId id="478" r:id="rId24"/>
    <p:sldId id="483" r:id="rId25"/>
    <p:sldId id="479" r:id="rId26"/>
    <p:sldId id="480" r:id="rId27"/>
    <p:sldId id="481" r:id="rId28"/>
    <p:sldId id="482" r:id="rId29"/>
    <p:sldId id="332" r:id="rId30"/>
    <p:sldId id="333" r:id="rId31"/>
    <p:sldId id="448" r:id="rId32"/>
    <p:sldId id="334" r:id="rId33"/>
    <p:sldId id="335" r:id="rId34"/>
    <p:sldId id="336" r:id="rId35"/>
    <p:sldId id="337" r:id="rId36"/>
    <p:sldId id="338" r:id="rId37"/>
    <p:sldId id="339" r:id="rId38"/>
    <p:sldId id="340" r:id="rId39"/>
    <p:sldId id="341" r:id="rId40"/>
    <p:sldId id="447" r:id="rId41"/>
    <p:sldId id="449" r:id="rId42"/>
    <p:sldId id="450" r:id="rId43"/>
    <p:sldId id="451" r:id="rId44"/>
    <p:sldId id="452" r:id="rId45"/>
    <p:sldId id="453" r:id="rId46"/>
    <p:sldId id="454" r:id="rId47"/>
    <p:sldId id="349" r:id="rId48"/>
    <p:sldId id="350" r:id="rId49"/>
    <p:sldId id="351" r:id="rId50"/>
    <p:sldId id="352" r:id="rId51"/>
    <p:sldId id="353" r:id="rId52"/>
    <p:sldId id="354" r:id="rId53"/>
    <p:sldId id="355" r:id="rId54"/>
    <p:sldId id="356" r:id="rId55"/>
    <p:sldId id="357" r:id="rId56"/>
    <p:sldId id="358" r:id="rId57"/>
    <p:sldId id="359" r:id="rId58"/>
    <p:sldId id="360" r:id="rId59"/>
    <p:sldId id="361" r:id="rId60"/>
    <p:sldId id="446" r:id="rId61"/>
    <p:sldId id="363" r:id="rId62"/>
    <p:sldId id="364" r:id="rId63"/>
    <p:sldId id="365" r:id="rId64"/>
    <p:sldId id="366" r:id="rId65"/>
    <p:sldId id="367" r:id="rId66"/>
    <p:sldId id="368" r:id="rId67"/>
    <p:sldId id="369" r:id="rId68"/>
    <p:sldId id="370" r:id="rId69"/>
    <p:sldId id="371" r:id="rId70"/>
    <p:sldId id="372" r:id="rId71"/>
    <p:sldId id="373" r:id="rId72"/>
    <p:sldId id="374" r:id="rId73"/>
    <p:sldId id="375" r:id="rId74"/>
    <p:sldId id="376" r:id="rId75"/>
    <p:sldId id="377" r:id="rId76"/>
    <p:sldId id="378" r:id="rId77"/>
    <p:sldId id="379" r:id="rId78"/>
    <p:sldId id="380" r:id="rId79"/>
    <p:sldId id="381" r:id="rId80"/>
    <p:sldId id="445" r:id="rId81"/>
    <p:sldId id="383" r:id="rId82"/>
    <p:sldId id="384" r:id="rId83"/>
    <p:sldId id="385" r:id="rId84"/>
    <p:sldId id="386" r:id="rId85"/>
    <p:sldId id="387" r:id="rId86"/>
    <p:sldId id="388" r:id="rId87"/>
    <p:sldId id="389" r:id="rId88"/>
    <p:sldId id="390" r:id="rId89"/>
    <p:sldId id="391" r:id="rId90"/>
    <p:sldId id="392" r:id="rId91"/>
    <p:sldId id="393" r:id="rId92"/>
    <p:sldId id="394" r:id="rId93"/>
    <p:sldId id="444" r:id="rId94"/>
    <p:sldId id="396" r:id="rId95"/>
    <p:sldId id="397" r:id="rId96"/>
    <p:sldId id="398" r:id="rId97"/>
    <p:sldId id="399" r:id="rId98"/>
    <p:sldId id="400" r:id="rId99"/>
    <p:sldId id="401" r:id="rId100"/>
    <p:sldId id="402" r:id="rId101"/>
    <p:sldId id="455" r:id="rId102"/>
    <p:sldId id="404" r:id="rId103"/>
    <p:sldId id="405" r:id="rId104"/>
    <p:sldId id="406" r:id="rId105"/>
    <p:sldId id="407" r:id="rId106"/>
    <p:sldId id="456" r:id="rId107"/>
    <p:sldId id="409" r:id="rId108"/>
    <p:sldId id="410" r:id="rId109"/>
    <p:sldId id="411" r:id="rId110"/>
    <p:sldId id="412" r:id="rId111"/>
    <p:sldId id="413" r:id="rId112"/>
    <p:sldId id="414" r:id="rId113"/>
    <p:sldId id="415" r:id="rId114"/>
    <p:sldId id="416" r:id="rId115"/>
    <p:sldId id="417" r:id="rId116"/>
    <p:sldId id="418" r:id="rId117"/>
    <p:sldId id="419" r:id="rId118"/>
    <p:sldId id="420" r:id="rId119"/>
    <p:sldId id="421" r:id="rId120"/>
    <p:sldId id="422" r:id="rId121"/>
    <p:sldId id="423" r:id="rId122"/>
    <p:sldId id="424" r:id="rId123"/>
    <p:sldId id="425" r:id="rId124"/>
    <p:sldId id="426" r:id="rId125"/>
    <p:sldId id="427" r:id="rId126"/>
    <p:sldId id="428" r:id="rId127"/>
    <p:sldId id="429" r:id="rId128"/>
    <p:sldId id="430" r:id="rId129"/>
    <p:sldId id="431" r:id="rId130"/>
    <p:sldId id="432" r:id="rId131"/>
    <p:sldId id="433" r:id="rId132"/>
    <p:sldId id="434" r:id="rId133"/>
    <p:sldId id="435" r:id="rId134"/>
    <p:sldId id="436" r:id="rId135"/>
    <p:sldId id="437" r:id="rId136"/>
    <p:sldId id="438" r:id="rId137"/>
    <p:sldId id="439" r:id="rId138"/>
    <p:sldId id="440" r:id="rId139"/>
    <p:sldId id="441" r:id="rId140"/>
    <p:sldId id="442" r:id="rId141"/>
    <p:sldId id="443" r:id="rId142"/>
    <p:sldId id="323" r:id="rId143"/>
    <p:sldId id="324" r:id="rId144"/>
    <p:sldId id="325" r:id="rId145"/>
    <p:sldId id="326" r:id="rId146"/>
    <p:sldId id="327" r:id="rId147"/>
    <p:sldId id="328" r:id="rId148"/>
    <p:sldId id="329" r:id="rId149"/>
  </p:sldIdLst>
  <p:sldSz cx="12192000" cy="6858000"/>
  <p:notesSz cx="6858000" cy="9144000"/>
  <p:custDataLst>
    <p:tags r:id="rId1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3559" initials="H" lastIdx="2" clrIdx="0">
    <p:extLst>
      <p:ext uri="{19B8F6BF-5375-455C-9EA6-DF929625EA0E}">
        <p15:presenceInfo xmlns:p15="http://schemas.microsoft.com/office/powerpoint/2012/main" userId="H3559"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60F7C"/>
    <a:srgbClr val="0E5D9D"/>
    <a:srgbClr val="96C300"/>
    <a:srgbClr val="3C73AA"/>
    <a:srgbClr val="052D4B"/>
    <a:srgbClr val="78AAD2"/>
    <a:srgbClr val="002D4B"/>
    <a:srgbClr val="00A0E1"/>
    <a:srgbClr val="005CA2"/>
    <a:srgbClr val="9DAC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940" autoAdjust="0"/>
  </p:normalViewPr>
  <p:slideViewPr>
    <p:cSldViewPr snapToGrid="0" showGuides="1">
      <p:cViewPr varScale="1">
        <p:scale>
          <a:sx n="90" d="100"/>
          <a:sy n="90" d="100"/>
        </p:scale>
        <p:origin x="1284" y="84"/>
      </p:cViewPr>
      <p:guideLst/>
    </p:cSldViewPr>
  </p:slideViewPr>
  <p:notesTextViewPr>
    <p:cViewPr>
      <p:scale>
        <a:sx n="1" d="1"/>
        <a:sy n="1" d="1"/>
      </p:scale>
      <p:origin x="0" y="0"/>
    </p:cViewPr>
  </p:notesTextViewPr>
  <p:sorterViewPr>
    <p:cViewPr>
      <p:scale>
        <a:sx n="20" d="100"/>
        <a:sy n="20" d="100"/>
      </p:scale>
      <p:origin x="0" y="0"/>
    </p:cViewPr>
  </p:sorterViewPr>
  <p:notesViewPr>
    <p:cSldViewPr snapToGrid="0" showGuides="1">
      <p:cViewPr varScale="1">
        <p:scale>
          <a:sx n="59" d="100"/>
          <a:sy n="59" d="100"/>
        </p:scale>
        <p:origin x="3226" y="6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handoutMaster" Target="handoutMasters/handoutMaster1.xml"/><Relationship Id="rId156"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commentAuthors" Target="commentAuthor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BBEAACA-61E9-4273-8663-960B53EEC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36FEAA3-7C7F-4EBA-9ABF-DAE4A4DB7A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DEF4DA1-79FB-4FA1-96DB-B4C54B85BBE1}" type="datetimeFigureOut">
              <a:rPr lang="zh-CN" altLang="en-US" smtClean="0"/>
              <a:t>2020/6/8</a:t>
            </a:fld>
            <a:endParaRPr lang="zh-CN" altLang="en-US"/>
          </a:p>
        </p:txBody>
      </p:sp>
      <p:sp>
        <p:nvSpPr>
          <p:cNvPr id="4" name="页脚占位符 3">
            <a:extLst>
              <a:ext uri="{FF2B5EF4-FFF2-40B4-BE49-F238E27FC236}">
                <a16:creationId xmlns:a16="http://schemas.microsoft.com/office/drawing/2014/main" id="{0D673EA0-5364-4C0D-A779-68E395343AC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EF723DC-4B49-48E9-989F-92AD8110CC6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36A572E-9B92-43B7-9548-BD1C879DA769}" type="slidenum">
              <a:rPr lang="zh-CN" altLang="en-US" smtClean="0"/>
              <a:t>‹Nº›</a:t>
            </a:fld>
            <a:endParaRPr lang="zh-CN" altLang="en-US"/>
          </a:p>
        </p:txBody>
      </p:sp>
    </p:spTree>
    <p:extLst>
      <p:ext uri="{BB962C8B-B14F-4D97-AF65-F5344CB8AC3E}">
        <p14:creationId xmlns:p14="http://schemas.microsoft.com/office/powerpoint/2010/main" val="30541471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19164F-C4D3-4276-A5ED-E4327BB3FDA0}" type="datetimeFigureOut">
              <a:rPr lang="zh-CN" altLang="en-US" smtClean="0"/>
              <a:t>2020/6/8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B87CD54-755A-4778-B825-C19BF641AE1A}" type="slidenum">
              <a:rPr lang="zh-CN" altLang="en-US" smtClean="0"/>
              <a:t>‹Nº›</a:t>
            </a:fld>
            <a:endParaRPr lang="zh-CN" altLang="en-US"/>
          </a:p>
        </p:txBody>
      </p:sp>
    </p:spTree>
    <p:extLst>
      <p:ext uri="{BB962C8B-B14F-4D97-AF65-F5344CB8AC3E}">
        <p14:creationId xmlns:p14="http://schemas.microsoft.com/office/powerpoint/2010/main" val="3383054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647B4926-B85B-46F8-B77B-E1DF57D684F4}"/>
              </a:ext>
            </a:extLst>
          </p:cNvPr>
          <p:cNvSpPr/>
          <p:nvPr userDrawn="1"/>
        </p:nvSpPr>
        <p:spPr>
          <a:xfrm>
            <a:off x="6406678" y="-1199"/>
            <a:ext cx="3214461" cy="1425123"/>
          </a:xfrm>
          <a:custGeom>
            <a:avLst/>
            <a:gdLst>
              <a:gd name="connsiteX0" fmla="*/ 0 w 3214461"/>
              <a:gd name="connsiteY0" fmla="*/ 0 h 1425123"/>
              <a:gd name="connsiteX1" fmla="*/ 3214461 w 3214461"/>
              <a:gd name="connsiteY1" fmla="*/ 0 h 1425123"/>
              <a:gd name="connsiteX2" fmla="*/ 3178327 w 3214461"/>
              <a:gd name="connsiteY2" fmla="*/ 43131 h 1425123"/>
              <a:gd name="connsiteX3" fmla="*/ 1892392 w 3214461"/>
              <a:gd name="connsiteY3" fmla="*/ 1297501 h 1425123"/>
              <a:gd name="connsiteX4" fmla="*/ 1257296 w 3214461"/>
              <a:gd name="connsiteY4" fmla="*/ 1289610 h 1425123"/>
              <a:gd name="connsiteX5" fmla="*/ 2926 w 3214461"/>
              <a:gd name="connsiteY5" fmla="*/ 3675 h 1425123"/>
              <a:gd name="connsiteX6" fmla="*/ 0 w 3214461"/>
              <a:gd name="connsiteY6" fmla="*/ 0 h 142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461" h="1425123">
                <a:moveTo>
                  <a:pt x="0" y="0"/>
                </a:moveTo>
                <a:lnTo>
                  <a:pt x="3214461" y="0"/>
                </a:lnTo>
                <a:lnTo>
                  <a:pt x="3178327" y="43131"/>
                </a:lnTo>
                <a:lnTo>
                  <a:pt x="1892392" y="1297501"/>
                </a:lnTo>
                <a:cubicBezTo>
                  <a:pt x="1714836" y="1470699"/>
                  <a:pt x="1430494" y="1467166"/>
                  <a:pt x="1257296" y="1289610"/>
                </a:cubicBezTo>
                <a:lnTo>
                  <a:pt x="2926" y="3675"/>
                </a:lnTo>
                <a:lnTo>
                  <a:pt x="0" y="0"/>
                </a:lnTo>
                <a:close/>
              </a:path>
            </a:pathLst>
          </a:custGeom>
          <a:gradFill>
            <a:gsLst>
              <a:gs pos="0">
                <a:srgbClr val="002D4B"/>
              </a:gs>
              <a:gs pos="62000">
                <a:srgbClr val="3C73AA"/>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2" name="任意多边形: 形状 11">
            <a:extLst>
              <a:ext uri="{FF2B5EF4-FFF2-40B4-BE49-F238E27FC236}">
                <a16:creationId xmlns:a16="http://schemas.microsoft.com/office/drawing/2014/main" id="{7E6B1DC6-246B-48FB-9A71-0BA70E5959A4}"/>
              </a:ext>
            </a:extLst>
          </p:cNvPr>
          <p:cNvSpPr/>
          <p:nvPr/>
        </p:nvSpPr>
        <p:spPr>
          <a:xfrm>
            <a:off x="3453254" y="2944843"/>
            <a:ext cx="8738746" cy="3913157"/>
          </a:xfrm>
          <a:custGeom>
            <a:avLst/>
            <a:gdLst>
              <a:gd name="connsiteX0" fmla="*/ 4315702 w 8538468"/>
              <a:gd name="connsiteY0" fmla="*/ 28 h 3821860"/>
              <a:gd name="connsiteX1" fmla="*/ 5137628 w 8538468"/>
              <a:gd name="connsiteY1" fmla="*/ 347232 h 3821860"/>
              <a:gd name="connsiteX2" fmla="*/ 8411732 w 8538468"/>
              <a:gd name="connsiteY2" fmla="*/ 3667433 h 3821860"/>
              <a:gd name="connsiteX3" fmla="*/ 8491138 w 8538468"/>
              <a:gd name="connsiteY3" fmla="*/ 3756529 h 3821860"/>
              <a:gd name="connsiteX4" fmla="*/ 8538468 w 8538468"/>
              <a:gd name="connsiteY4" fmla="*/ 3821860 h 3821860"/>
              <a:gd name="connsiteX5" fmla="*/ 0 w 8538468"/>
              <a:gd name="connsiteY5" fmla="*/ 3821860 h 3821860"/>
              <a:gd name="connsiteX6" fmla="*/ 18143 w 8538468"/>
              <a:gd name="connsiteY6" fmla="*/ 3791642 h 3821860"/>
              <a:gd name="connsiteX7" fmla="*/ 168802 w 8538468"/>
              <a:gd name="connsiteY7" fmla="*/ 3609811 h 3821860"/>
              <a:gd name="connsiteX8" fmla="*/ 3489003 w 8538468"/>
              <a:gd name="connsiteY8" fmla="*/ 335707 h 3821860"/>
              <a:gd name="connsiteX9" fmla="*/ 4315702 w 8538468"/>
              <a:gd name="connsiteY9" fmla="*/ 28 h 382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38468" h="3821860">
                <a:moveTo>
                  <a:pt x="4315702" y="28"/>
                </a:moveTo>
                <a:cubicBezTo>
                  <a:pt x="4614045" y="2113"/>
                  <a:pt x="4911592" y="118013"/>
                  <a:pt x="5137628" y="347232"/>
                </a:cubicBezTo>
                <a:lnTo>
                  <a:pt x="8411732" y="3667433"/>
                </a:lnTo>
                <a:cubicBezTo>
                  <a:pt x="8439987" y="3696085"/>
                  <a:pt x="8466455" y="3725830"/>
                  <a:pt x="8491138" y="3756529"/>
                </a:cubicBezTo>
                <a:lnTo>
                  <a:pt x="8538468" y="3821860"/>
                </a:lnTo>
                <a:lnTo>
                  <a:pt x="0" y="3821860"/>
                </a:lnTo>
                <a:lnTo>
                  <a:pt x="18143" y="3791642"/>
                </a:lnTo>
                <a:cubicBezTo>
                  <a:pt x="61275" y="3727298"/>
                  <a:pt x="111497" y="3666320"/>
                  <a:pt x="168802" y="3609811"/>
                </a:cubicBezTo>
                <a:lnTo>
                  <a:pt x="3489003" y="335707"/>
                </a:lnTo>
                <a:cubicBezTo>
                  <a:pt x="3718222" y="109670"/>
                  <a:pt x="4017360" y="-2058"/>
                  <a:pt x="4315702" y="28"/>
                </a:cubicBezTo>
                <a:close/>
              </a:path>
            </a:pathLst>
          </a:custGeom>
          <a:solidFill>
            <a:srgbClr val="96C300"/>
          </a:solidFill>
          <a:ln>
            <a:noFill/>
          </a:ln>
          <a:effectLst>
            <a:outerShdw blurRad="254000" dist="38100" dir="16200000" sx="101000" sy="101000" rotWithShape="0">
              <a:schemeClr val="accent6">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9" name="矩形: 圆角 8">
            <a:extLst>
              <a:ext uri="{FF2B5EF4-FFF2-40B4-BE49-F238E27FC236}">
                <a16:creationId xmlns:a16="http://schemas.microsoft.com/office/drawing/2014/main" id="{9A1E9109-151A-4A4C-813F-0DB620B47161}"/>
              </a:ext>
            </a:extLst>
          </p:cNvPr>
          <p:cNvSpPr/>
          <p:nvPr userDrawn="1"/>
        </p:nvSpPr>
        <p:spPr>
          <a:xfrm rot="2742714">
            <a:off x="8749306" y="651482"/>
            <a:ext cx="2694636" cy="2694636"/>
          </a:xfrm>
          <a:prstGeom prst="roundRect">
            <a:avLst/>
          </a:prstGeom>
          <a:gradFill>
            <a:gsLst>
              <a:gs pos="48000">
                <a:srgbClr val="3C73AA"/>
              </a:gs>
              <a:gs pos="100000">
                <a:srgbClr val="052D4B"/>
              </a:gs>
              <a:gs pos="2000">
                <a:srgbClr val="78AAD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800" dirty="0"/>
          </a:p>
        </p:txBody>
      </p:sp>
      <p:sp>
        <p:nvSpPr>
          <p:cNvPr id="6" name="任意多边形: 形状 5">
            <a:extLst>
              <a:ext uri="{FF2B5EF4-FFF2-40B4-BE49-F238E27FC236}">
                <a16:creationId xmlns:a16="http://schemas.microsoft.com/office/drawing/2014/main" id="{DDE161B4-11FB-45AD-828B-29C749357BAC}"/>
              </a:ext>
            </a:extLst>
          </p:cNvPr>
          <p:cNvSpPr/>
          <p:nvPr userDrawn="1"/>
        </p:nvSpPr>
        <p:spPr>
          <a:xfrm>
            <a:off x="10523531" y="2575493"/>
            <a:ext cx="1679081" cy="3436686"/>
          </a:xfrm>
          <a:custGeom>
            <a:avLst/>
            <a:gdLst>
              <a:gd name="connsiteX0" fmla="*/ 1719269 w 1719269"/>
              <a:gd name="connsiteY0" fmla="*/ 0 h 3436686"/>
              <a:gd name="connsiteX1" fmla="*/ 1719269 w 1719269"/>
              <a:gd name="connsiteY1" fmla="*/ 3434906 h 3436686"/>
              <a:gd name="connsiteX2" fmla="*/ 1697905 w 1719269"/>
              <a:gd name="connsiteY2" fmla="*/ 3436686 h 3436686"/>
              <a:gd name="connsiteX3" fmla="*/ 1381992 w 1719269"/>
              <a:gd name="connsiteY3" fmla="*/ 3301208 h 3436686"/>
              <a:gd name="connsiteX4" fmla="*/ 127622 w 1719269"/>
              <a:gd name="connsiteY4" fmla="*/ 2015273 h 3436686"/>
              <a:gd name="connsiteX5" fmla="*/ 135513 w 1719269"/>
              <a:gd name="connsiteY5" fmla="*/ 1380177 h 3436686"/>
              <a:gd name="connsiteX6" fmla="*/ 1421448 w 1719269"/>
              <a:gd name="connsiteY6" fmla="*/ 125807 h 3436686"/>
              <a:gd name="connsiteX7" fmla="*/ 1654757 w 1719269"/>
              <a:gd name="connsiteY7" fmla="*/ 5375 h 3436686"/>
              <a:gd name="connsiteX8" fmla="*/ 1719269 w 1719269"/>
              <a:gd name="connsiteY8" fmla="*/ 0 h 343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9269" h="3436686">
                <a:moveTo>
                  <a:pt x="1719269" y="0"/>
                </a:moveTo>
                <a:lnTo>
                  <a:pt x="1719269" y="3434906"/>
                </a:lnTo>
                <a:lnTo>
                  <a:pt x="1697905" y="3436686"/>
                </a:lnTo>
                <a:cubicBezTo>
                  <a:pt x="1582975" y="3435258"/>
                  <a:pt x="1468591" y="3389986"/>
                  <a:pt x="1381992" y="3301208"/>
                </a:cubicBezTo>
                <a:lnTo>
                  <a:pt x="127622" y="2015273"/>
                </a:lnTo>
                <a:cubicBezTo>
                  <a:pt x="-45576" y="1837717"/>
                  <a:pt x="-42043" y="1553375"/>
                  <a:pt x="135513" y="1380177"/>
                </a:cubicBezTo>
                <a:lnTo>
                  <a:pt x="1421448" y="125807"/>
                </a:lnTo>
                <a:cubicBezTo>
                  <a:pt x="1488031" y="60858"/>
                  <a:pt x="1569632" y="20762"/>
                  <a:pt x="1654757" y="5375"/>
                </a:cubicBezTo>
                <a:lnTo>
                  <a:pt x="1719269" y="0"/>
                </a:lnTo>
                <a:close/>
              </a:path>
            </a:pathLst>
          </a:custGeom>
          <a:gradFill>
            <a:gsLst>
              <a:gs pos="0">
                <a:srgbClr val="3C73AA"/>
              </a:gs>
              <a:gs pos="84000">
                <a:srgbClr val="78AAD2"/>
              </a:gs>
            </a:gsLst>
            <a:lin ang="5400000"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任意多边形: 形状 12">
            <a:extLst>
              <a:ext uri="{FF2B5EF4-FFF2-40B4-BE49-F238E27FC236}">
                <a16:creationId xmlns:a16="http://schemas.microsoft.com/office/drawing/2014/main" id="{A0A8D378-E1A7-4272-BBAF-8A68DCD7BAE1}"/>
              </a:ext>
            </a:extLst>
          </p:cNvPr>
          <p:cNvSpPr/>
          <p:nvPr/>
        </p:nvSpPr>
        <p:spPr>
          <a:xfrm>
            <a:off x="3563630" y="3043696"/>
            <a:ext cx="8517994" cy="3814304"/>
          </a:xfrm>
          <a:custGeom>
            <a:avLst/>
            <a:gdLst>
              <a:gd name="connsiteX0" fmla="*/ 4315702 w 8538468"/>
              <a:gd name="connsiteY0" fmla="*/ 28 h 3821860"/>
              <a:gd name="connsiteX1" fmla="*/ 5137628 w 8538468"/>
              <a:gd name="connsiteY1" fmla="*/ 347232 h 3821860"/>
              <a:gd name="connsiteX2" fmla="*/ 8411732 w 8538468"/>
              <a:gd name="connsiteY2" fmla="*/ 3667433 h 3821860"/>
              <a:gd name="connsiteX3" fmla="*/ 8491138 w 8538468"/>
              <a:gd name="connsiteY3" fmla="*/ 3756529 h 3821860"/>
              <a:gd name="connsiteX4" fmla="*/ 8538468 w 8538468"/>
              <a:gd name="connsiteY4" fmla="*/ 3821860 h 3821860"/>
              <a:gd name="connsiteX5" fmla="*/ 0 w 8538468"/>
              <a:gd name="connsiteY5" fmla="*/ 3821860 h 3821860"/>
              <a:gd name="connsiteX6" fmla="*/ 18143 w 8538468"/>
              <a:gd name="connsiteY6" fmla="*/ 3791642 h 3821860"/>
              <a:gd name="connsiteX7" fmla="*/ 168802 w 8538468"/>
              <a:gd name="connsiteY7" fmla="*/ 3609811 h 3821860"/>
              <a:gd name="connsiteX8" fmla="*/ 3489003 w 8538468"/>
              <a:gd name="connsiteY8" fmla="*/ 335707 h 3821860"/>
              <a:gd name="connsiteX9" fmla="*/ 4315702 w 8538468"/>
              <a:gd name="connsiteY9" fmla="*/ 28 h 382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38468" h="3821860">
                <a:moveTo>
                  <a:pt x="4315702" y="28"/>
                </a:moveTo>
                <a:cubicBezTo>
                  <a:pt x="4614045" y="2113"/>
                  <a:pt x="4911592" y="118013"/>
                  <a:pt x="5137628" y="347232"/>
                </a:cubicBezTo>
                <a:lnTo>
                  <a:pt x="8411732" y="3667433"/>
                </a:lnTo>
                <a:cubicBezTo>
                  <a:pt x="8439987" y="3696085"/>
                  <a:pt x="8466455" y="3725830"/>
                  <a:pt x="8491138" y="3756529"/>
                </a:cubicBezTo>
                <a:lnTo>
                  <a:pt x="8538468" y="3821860"/>
                </a:lnTo>
                <a:lnTo>
                  <a:pt x="0" y="3821860"/>
                </a:lnTo>
                <a:lnTo>
                  <a:pt x="18143" y="3791642"/>
                </a:lnTo>
                <a:cubicBezTo>
                  <a:pt x="61275" y="3727298"/>
                  <a:pt x="111497" y="3666320"/>
                  <a:pt x="168802" y="3609811"/>
                </a:cubicBezTo>
                <a:lnTo>
                  <a:pt x="3489003" y="335707"/>
                </a:lnTo>
                <a:cubicBezTo>
                  <a:pt x="3718222" y="109670"/>
                  <a:pt x="4017360" y="-2058"/>
                  <a:pt x="4315702" y="28"/>
                </a:cubicBezTo>
                <a:close/>
              </a:path>
            </a:pathLst>
          </a:custGeom>
          <a:solidFill>
            <a:srgbClr val="3C73A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p>
        </p:txBody>
      </p:sp>
      <p:sp>
        <p:nvSpPr>
          <p:cNvPr id="4" name="文本占位符 3">
            <a:extLst>
              <a:ext uri="{FF2B5EF4-FFF2-40B4-BE49-F238E27FC236}">
                <a16:creationId xmlns:a16="http://schemas.microsoft.com/office/drawing/2014/main" id="{A2FBDF8B-649E-4E6C-BE48-A116C3EF4B26}"/>
              </a:ext>
            </a:extLst>
          </p:cNvPr>
          <p:cNvSpPr>
            <a:spLocks noGrp="1"/>
          </p:cNvSpPr>
          <p:nvPr>
            <p:ph type="body" sz="quarter" idx="13"/>
          </p:nvPr>
        </p:nvSpPr>
        <p:spPr>
          <a:xfrm>
            <a:off x="665237" y="1905833"/>
            <a:ext cx="5446507" cy="590931"/>
          </a:xfrm>
        </p:spPr>
        <p:txBody>
          <a:bodyPr lIns="0" rIns="0">
            <a:spAutoFit/>
          </a:bodyPr>
          <a:lstStyle>
            <a:lvl1pPr marL="0" indent="0">
              <a:buNone/>
              <a:defRPr lang="zh-CN" altLang="en-US" sz="1800" b="1" kern="1200" spc="600" dirty="0" smtClean="0">
                <a:gradFill>
                  <a:gsLst>
                    <a:gs pos="43000">
                      <a:schemeClr val="tx1">
                        <a:lumMod val="65000"/>
                        <a:lumOff val="35000"/>
                      </a:schemeClr>
                    </a:gs>
                    <a:gs pos="100000">
                      <a:schemeClr val="bg1">
                        <a:lumMod val="50000"/>
                      </a:schemeClr>
                    </a:gs>
                  </a:gsLst>
                  <a:lin ang="5400000" scaled="1"/>
                </a:gradFill>
                <a:latin typeface="+mj-ea"/>
                <a:ea typeface="+mj-ea"/>
                <a:cs typeface="+mn-ea"/>
              </a:defRPr>
            </a:lvl1pPr>
          </a:lstStyle>
          <a:p>
            <a:pPr lvl="0"/>
            <a:r>
              <a:rPr lang="es-ES" altLang="zh-CN"/>
              <a:t>Haga clic para modificar los estilos de texto del patrón</a:t>
            </a:r>
          </a:p>
        </p:txBody>
      </p:sp>
      <p:sp>
        <p:nvSpPr>
          <p:cNvPr id="30" name="文本占位符 7">
            <a:extLst>
              <a:ext uri="{FF2B5EF4-FFF2-40B4-BE49-F238E27FC236}">
                <a16:creationId xmlns:a16="http://schemas.microsoft.com/office/drawing/2014/main" id="{552A9285-B3B0-4DE4-A3B2-EFF75D4996DF}"/>
              </a:ext>
            </a:extLst>
          </p:cNvPr>
          <p:cNvSpPr>
            <a:spLocks noGrp="1"/>
          </p:cNvSpPr>
          <p:nvPr>
            <p:ph type="body" sz="quarter" idx="14"/>
          </p:nvPr>
        </p:nvSpPr>
        <p:spPr>
          <a:xfrm>
            <a:off x="665237" y="2711084"/>
            <a:ext cx="5724644" cy="867930"/>
          </a:xfrm>
        </p:spPr>
        <p:txBody>
          <a:bodyPr lIns="0" rIns="0">
            <a:spAutoFit/>
          </a:bodyPr>
          <a:lstStyle>
            <a:lvl1pPr marL="0" indent="0" algn="l" defTabSz="914400" rtl="0" eaLnBrk="1" latinLnBrk="0" hangingPunct="1">
              <a:buNone/>
              <a:defRPr lang="zh-CN" altLang="en-US" sz="2800" b="1" kern="1200" dirty="0" smtClean="0">
                <a:gradFill>
                  <a:gsLst>
                    <a:gs pos="0">
                      <a:srgbClr val="03559C"/>
                    </a:gs>
                    <a:gs pos="84000">
                      <a:schemeClr val="accent3"/>
                    </a:gs>
                  </a:gsLst>
                  <a:lin ang="5400000" scaled="1"/>
                </a:gradFill>
                <a:latin typeface="微软雅黑"/>
                <a:ea typeface="+mn-ea"/>
                <a:cs typeface="+mn-cs"/>
              </a:defRPr>
            </a:lvl1pPr>
            <a:lvl2pPr marL="457200" indent="0">
              <a:buNone/>
              <a:defRPr/>
            </a:lvl2pPr>
          </a:lstStyle>
          <a:p>
            <a:pPr lvl="0"/>
            <a:r>
              <a:rPr lang="es-ES" altLang="zh-CN"/>
              <a:t>Haga clic para modificar los estilos de texto del patrón</a:t>
            </a:r>
          </a:p>
        </p:txBody>
      </p:sp>
      <p:sp>
        <p:nvSpPr>
          <p:cNvPr id="38" name="文本占位符 10">
            <a:extLst>
              <a:ext uri="{FF2B5EF4-FFF2-40B4-BE49-F238E27FC236}">
                <a16:creationId xmlns:a16="http://schemas.microsoft.com/office/drawing/2014/main" id="{3F613878-D475-462D-BB5F-CEF32A70B087}"/>
              </a:ext>
            </a:extLst>
          </p:cNvPr>
          <p:cNvSpPr>
            <a:spLocks noGrp="1"/>
          </p:cNvSpPr>
          <p:nvPr>
            <p:ph type="body" sz="quarter" idx="15"/>
          </p:nvPr>
        </p:nvSpPr>
        <p:spPr>
          <a:xfrm>
            <a:off x="664387" y="3815537"/>
            <a:ext cx="1916254" cy="351593"/>
          </a:xfrm>
        </p:spPr>
        <p:txBody>
          <a:bodyPr lIns="0" rIns="0">
            <a:noAutofit/>
          </a:bodyPr>
          <a:lstStyle>
            <a:lvl1pPr marL="0" indent="0">
              <a:buNone/>
              <a:defRPr lang="zh-CN" altLang="en-US" sz="1200" kern="1200" dirty="0" smtClean="0">
                <a:solidFill>
                  <a:schemeClr val="bg2">
                    <a:lumMod val="50000"/>
                  </a:schemeClr>
                </a:solidFill>
                <a:latin typeface="+mn-lt"/>
                <a:ea typeface="+mn-ea"/>
                <a:cs typeface="+mn-cs"/>
              </a:defRPr>
            </a:lvl1pPr>
          </a:lstStyle>
          <a:p>
            <a:pPr lvl="0"/>
            <a:r>
              <a:rPr lang="es-ES" altLang="zh-CN"/>
              <a:t>Haga clic para modificar los estilos de texto del patrón</a:t>
            </a:r>
          </a:p>
        </p:txBody>
      </p:sp>
      <p:sp>
        <p:nvSpPr>
          <p:cNvPr id="39" name="文本占位符 10">
            <a:extLst>
              <a:ext uri="{FF2B5EF4-FFF2-40B4-BE49-F238E27FC236}">
                <a16:creationId xmlns:a16="http://schemas.microsoft.com/office/drawing/2014/main" id="{DA22A62A-76A0-47A4-9A63-DB3E042E8C4A}"/>
              </a:ext>
            </a:extLst>
          </p:cNvPr>
          <p:cNvSpPr>
            <a:spLocks noGrp="1"/>
          </p:cNvSpPr>
          <p:nvPr>
            <p:ph type="body" sz="quarter" idx="16"/>
          </p:nvPr>
        </p:nvSpPr>
        <p:spPr>
          <a:xfrm>
            <a:off x="664385" y="4242993"/>
            <a:ext cx="4010247" cy="351593"/>
          </a:xfrm>
        </p:spPr>
        <p:txBody>
          <a:bodyPr lIns="0" rIns="0">
            <a:noAutofit/>
          </a:bodyPr>
          <a:lstStyle>
            <a:lvl1pPr marL="0" indent="0">
              <a:buNone/>
              <a:defRPr lang="zh-CN" altLang="en-US" sz="1200" kern="1200" dirty="0" smtClean="0">
                <a:solidFill>
                  <a:schemeClr val="bg2">
                    <a:lumMod val="50000"/>
                  </a:schemeClr>
                </a:solidFill>
                <a:latin typeface="+mn-lt"/>
                <a:ea typeface="+mn-ea"/>
                <a:cs typeface="+mn-cs"/>
              </a:defRPr>
            </a:lvl1pPr>
          </a:lstStyle>
          <a:p>
            <a:pPr lvl="0"/>
            <a:r>
              <a:rPr lang="es-ES" altLang="zh-CN"/>
              <a:t>Haga clic para modificar los estilos de texto del patrón</a:t>
            </a:r>
          </a:p>
        </p:txBody>
      </p:sp>
      <p:sp>
        <p:nvSpPr>
          <p:cNvPr id="40" name="文本占位符 10">
            <a:extLst>
              <a:ext uri="{FF2B5EF4-FFF2-40B4-BE49-F238E27FC236}">
                <a16:creationId xmlns:a16="http://schemas.microsoft.com/office/drawing/2014/main" id="{DC0E6921-7973-432C-B232-783249E1660F}"/>
              </a:ext>
            </a:extLst>
          </p:cNvPr>
          <p:cNvSpPr>
            <a:spLocks noGrp="1"/>
          </p:cNvSpPr>
          <p:nvPr>
            <p:ph type="body" sz="quarter" idx="17"/>
          </p:nvPr>
        </p:nvSpPr>
        <p:spPr>
          <a:xfrm>
            <a:off x="2758379" y="3819463"/>
            <a:ext cx="1916254" cy="351593"/>
          </a:xfrm>
        </p:spPr>
        <p:txBody>
          <a:bodyPr lIns="0" rIns="0">
            <a:noAutofit/>
          </a:bodyPr>
          <a:lstStyle>
            <a:lvl1pPr marL="0" indent="0">
              <a:buNone/>
              <a:defRPr lang="zh-CN" altLang="en-US" sz="1200" kern="1200" dirty="0" smtClean="0">
                <a:solidFill>
                  <a:schemeClr val="bg2">
                    <a:lumMod val="50000"/>
                  </a:schemeClr>
                </a:solidFill>
                <a:latin typeface="+mn-lt"/>
                <a:ea typeface="+mn-ea"/>
                <a:cs typeface="+mn-cs"/>
              </a:defRPr>
            </a:lvl1pPr>
          </a:lstStyle>
          <a:p>
            <a:pPr lvl="0"/>
            <a:r>
              <a:rPr lang="es-ES" altLang="zh-CN"/>
              <a:t>Haga clic para modificar los estilos de texto del patrón</a:t>
            </a:r>
          </a:p>
        </p:txBody>
      </p:sp>
      <p:pic>
        <p:nvPicPr>
          <p:cNvPr id="19" name="Imagen 18" descr="Imagen que contiene plato, vajilla, dibujo&#10;&#10;Descripción generada automáticamente">
            <a:extLst>
              <a:ext uri="{FF2B5EF4-FFF2-40B4-BE49-F238E27FC236}">
                <a16:creationId xmlns:a16="http://schemas.microsoft.com/office/drawing/2014/main" id="{C44314D7-4D14-458E-9260-3DB52C781E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299930" y="3988147"/>
            <a:ext cx="1045393" cy="1037322"/>
          </a:xfrm>
          <a:prstGeom prst="rect">
            <a:avLst/>
          </a:prstGeom>
        </p:spPr>
      </p:pic>
      <p:sp>
        <p:nvSpPr>
          <p:cNvPr id="5" name="CuadroTexto 4">
            <a:extLst>
              <a:ext uri="{FF2B5EF4-FFF2-40B4-BE49-F238E27FC236}">
                <a16:creationId xmlns:a16="http://schemas.microsoft.com/office/drawing/2014/main" id="{4516DDB4-F2B3-4682-8E20-DBCF93BE852B}"/>
              </a:ext>
            </a:extLst>
          </p:cNvPr>
          <p:cNvSpPr txBox="1"/>
          <p:nvPr userDrawn="1"/>
        </p:nvSpPr>
        <p:spPr>
          <a:xfrm>
            <a:off x="6574970" y="5025469"/>
            <a:ext cx="2595582" cy="646331"/>
          </a:xfrm>
          <a:prstGeom prst="rect">
            <a:avLst/>
          </a:prstGeom>
          <a:noFill/>
        </p:spPr>
        <p:txBody>
          <a:bodyPr wrap="none" rtlCol="0">
            <a:spAutoFit/>
          </a:bodyPr>
          <a:lstStyle/>
          <a:p>
            <a:r>
              <a:rPr lang="es-ES" sz="3600" dirty="0">
                <a:solidFill>
                  <a:schemeClr val="bg1"/>
                </a:solidFill>
                <a:latin typeface="Bauhaus 93" panose="04030905020B02020C02" pitchFamily="82" charset="0"/>
              </a:rPr>
              <a:t>manexware</a:t>
            </a:r>
          </a:p>
        </p:txBody>
      </p:sp>
      <p:grpSp>
        <p:nvGrpSpPr>
          <p:cNvPr id="14" name="组合 50">
            <a:extLst>
              <a:ext uri="{FF2B5EF4-FFF2-40B4-BE49-F238E27FC236}">
                <a16:creationId xmlns:a16="http://schemas.microsoft.com/office/drawing/2014/main" id="{FACF2C55-202A-44FF-9AC8-EDAA9AAC9CD2}"/>
              </a:ext>
            </a:extLst>
          </p:cNvPr>
          <p:cNvGrpSpPr/>
          <p:nvPr userDrawn="1"/>
        </p:nvGrpSpPr>
        <p:grpSpPr>
          <a:xfrm>
            <a:off x="660400" y="3620833"/>
            <a:ext cx="3747770" cy="0"/>
            <a:chOff x="660400" y="3757993"/>
            <a:chExt cx="3747770" cy="0"/>
          </a:xfrm>
        </p:grpSpPr>
        <p:cxnSp>
          <p:nvCxnSpPr>
            <p:cNvPr id="15" name="直接连接符 49">
              <a:extLst>
                <a:ext uri="{FF2B5EF4-FFF2-40B4-BE49-F238E27FC236}">
                  <a16:creationId xmlns:a16="http://schemas.microsoft.com/office/drawing/2014/main" id="{D358A24E-CCCA-4B38-867E-8EB23C8845C2}"/>
                </a:ext>
              </a:extLst>
            </p:cNvPr>
            <p:cNvCxnSpPr>
              <a:cxnSpLocks/>
            </p:cNvCxnSpPr>
            <p:nvPr/>
          </p:nvCxnSpPr>
          <p:spPr>
            <a:xfrm>
              <a:off x="2039620" y="3757993"/>
              <a:ext cx="236855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6" name="直接连接符 48">
              <a:extLst>
                <a:ext uri="{FF2B5EF4-FFF2-40B4-BE49-F238E27FC236}">
                  <a16:creationId xmlns:a16="http://schemas.microsoft.com/office/drawing/2014/main" id="{71D3E3DB-AAC9-4B0D-B183-52D7E003C859}"/>
                </a:ext>
              </a:extLst>
            </p:cNvPr>
            <p:cNvCxnSpPr>
              <a:cxnSpLocks/>
            </p:cNvCxnSpPr>
            <p:nvPr/>
          </p:nvCxnSpPr>
          <p:spPr>
            <a:xfrm>
              <a:off x="660400" y="3757993"/>
              <a:ext cx="1379220" cy="0"/>
            </a:xfrm>
            <a:prstGeom prst="line">
              <a:avLst/>
            </a:prstGeom>
            <a:ln w="28575">
              <a:gradFill>
                <a:gsLst>
                  <a:gs pos="0">
                    <a:schemeClr val="accent1"/>
                  </a:gs>
                  <a:gs pos="100000">
                    <a:schemeClr val="accent3">
                      <a:alpha val="7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718836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2">
    <p:spTree>
      <p:nvGrpSpPr>
        <p:cNvPr id="1" name=""/>
        <p:cNvGrpSpPr/>
        <p:nvPr/>
      </p:nvGrpSpPr>
      <p:grpSpPr>
        <a:xfrm>
          <a:off x="0" y="0"/>
          <a:ext cx="0" cy="0"/>
          <a:chOff x="0" y="0"/>
          <a:chExt cx="0" cy="0"/>
        </a:xfrm>
      </p:grpSpPr>
      <p:sp>
        <p:nvSpPr>
          <p:cNvPr id="8" name="任意多边形: 形状 7">
            <a:extLst>
              <a:ext uri="{FF2B5EF4-FFF2-40B4-BE49-F238E27FC236}">
                <a16:creationId xmlns:a16="http://schemas.microsoft.com/office/drawing/2014/main" id="{200696DA-29B3-4757-89E7-4353588F8B2B}"/>
              </a:ext>
            </a:extLst>
          </p:cNvPr>
          <p:cNvSpPr/>
          <p:nvPr userDrawn="1"/>
        </p:nvSpPr>
        <p:spPr>
          <a:xfrm rot="10800000">
            <a:off x="-1" y="878840"/>
            <a:ext cx="1679081" cy="3418036"/>
          </a:xfrm>
          <a:custGeom>
            <a:avLst/>
            <a:gdLst>
              <a:gd name="connsiteX0" fmla="*/ 1719269 w 1719269"/>
              <a:gd name="connsiteY0" fmla="*/ 0 h 3436686"/>
              <a:gd name="connsiteX1" fmla="*/ 1719269 w 1719269"/>
              <a:gd name="connsiteY1" fmla="*/ 3434906 h 3436686"/>
              <a:gd name="connsiteX2" fmla="*/ 1697905 w 1719269"/>
              <a:gd name="connsiteY2" fmla="*/ 3436686 h 3436686"/>
              <a:gd name="connsiteX3" fmla="*/ 1381992 w 1719269"/>
              <a:gd name="connsiteY3" fmla="*/ 3301208 h 3436686"/>
              <a:gd name="connsiteX4" fmla="*/ 127622 w 1719269"/>
              <a:gd name="connsiteY4" fmla="*/ 2015273 h 3436686"/>
              <a:gd name="connsiteX5" fmla="*/ 135513 w 1719269"/>
              <a:gd name="connsiteY5" fmla="*/ 1380177 h 3436686"/>
              <a:gd name="connsiteX6" fmla="*/ 1421448 w 1719269"/>
              <a:gd name="connsiteY6" fmla="*/ 125807 h 3436686"/>
              <a:gd name="connsiteX7" fmla="*/ 1654757 w 1719269"/>
              <a:gd name="connsiteY7" fmla="*/ 5375 h 3436686"/>
              <a:gd name="connsiteX8" fmla="*/ 1719269 w 1719269"/>
              <a:gd name="connsiteY8" fmla="*/ 0 h 3436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19269" h="3436686">
                <a:moveTo>
                  <a:pt x="1719269" y="0"/>
                </a:moveTo>
                <a:lnTo>
                  <a:pt x="1719269" y="3434906"/>
                </a:lnTo>
                <a:lnTo>
                  <a:pt x="1697905" y="3436686"/>
                </a:lnTo>
                <a:cubicBezTo>
                  <a:pt x="1582975" y="3435258"/>
                  <a:pt x="1468591" y="3389986"/>
                  <a:pt x="1381992" y="3301208"/>
                </a:cubicBezTo>
                <a:lnTo>
                  <a:pt x="127622" y="2015273"/>
                </a:lnTo>
                <a:cubicBezTo>
                  <a:pt x="-45576" y="1837717"/>
                  <a:pt x="-42043" y="1553375"/>
                  <a:pt x="135513" y="1380177"/>
                </a:cubicBezTo>
                <a:lnTo>
                  <a:pt x="1421448" y="125807"/>
                </a:lnTo>
                <a:cubicBezTo>
                  <a:pt x="1488031" y="60858"/>
                  <a:pt x="1569632" y="20762"/>
                  <a:pt x="1654757" y="5375"/>
                </a:cubicBezTo>
                <a:lnTo>
                  <a:pt x="1719269" y="0"/>
                </a:lnTo>
                <a:close/>
              </a:path>
            </a:pathLst>
          </a:custGeom>
          <a:gradFill>
            <a:gsLst>
              <a:gs pos="0">
                <a:schemeClr val="accent1"/>
              </a:gs>
              <a:gs pos="84000">
                <a:schemeClr val="accent3"/>
              </a:gs>
            </a:gsLst>
            <a:lin ang="5400000" scaled="1"/>
          </a:gradFill>
          <a:ln w="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矩形: 圆角 9">
            <a:extLst>
              <a:ext uri="{FF2B5EF4-FFF2-40B4-BE49-F238E27FC236}">
                <a16:creationId xmlns:a16="http://schemas.microsoft.com/office/drawing/2014/main" id="{6031E0F7-5A91-4F9D-A731-CC57E1AAFABC}"/>
              </a:ext>
            </a:extLst>
          </p:cNvPr>
          <p:cNvSpPr/>
          <p:nvPr/>
        </p:nvSpPr>
        <p:spPr>
          <a:xfrm rot="2742714">
            <a:off x="679779" y="3388530"/>
            <a:ext cx="2694636" cy="2694636"/>
          </a:xfrm>
          <a:prstGeom prst="roundRect">
            <a:avLst/>
          </a:prstGeom>
          <a:gradFill>
            <a:gsLst>
              <a:gs pos="0">
                <a:schemeClr val="accent1"/>
              </a:gs>
              <a:gs pos="100000">
                <a:schemeClr val="accent1"/>
              </a:gs>
              <a:gs pos="53000">
                <a:schemeClr val="accent3"/>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3" name="任意多边形: 形状 12">
            <a:extLst>
              <a:ext uri="{FF2B5EF4-FFF2-40B4-BE49-F238E27FC236}">
                <a16:creationId xmlns:a16="http://schemas.microsoft.com/office/drawing/2014/main" id="{24B9AED2-FD6B-4B47-AA5E-9EEC8ADD732F}"/>
              </a:ext>
            </a:extLst>
          </p:cNvPr>
          <p:cNvSpPr/>
          <p:nvPr/>
        </p:nvSpPr>
        <p:spPr>
          <a:xfrm flipV="1">
            <a:off x="2682321" y="5464281"/>
            <a:ext cx="3214461" cy="1425123"/>
          </a:xfrm>
          <a:custGeom>
            <a:avLst/>
            <a:gdLst>
              <a:gd name="connsiteX0" fmla="*/ 0 w 3214461"/>
              <a:gd name="connsiteY0" fmla="*/ 0 h 1425123"/>
              <a:gd name="connsiteX1" fmla="*/ 3214461 w 3214461"/>
              <a:gd name="connsiteY1" fmla="*/ 0 h 1425123"/>
              <a:gd name="connsiteX2" fmla="*/ 3178327 w 3214461"/>
              <a:gd name="connsiteY2" fmla="*/ 43131 h 1425123"/>
              <a:gd name="connsiteX3" fmla="*/ 1892392 w 3214461"/>
              <a:gd name="connsiteY3" fmla="*/ 1297501 h 1425123"/>
              <a:gd name="connsiteX4" fmla="*/ 1257296 w 3214461"/>
              <a:gd name="connsiteY4" fmla="*/ 1289610 h 1425123"/>
              <a:gd name="connsiteX5" fmla="*/ 2926 w 3214461"/>
              <a:gd name="connsiteY5" fmla="*/ 3675 h 1425123"/>
              <a:gd name="connsiteX6" fmla="*/ 0 w 3214461"/>
              <a:gd name="connsiteY6" fmla="*/ 0 h 1425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14461" h="1425123">
                <a:moveTo>
                  <a:pt x="0" y="0"/>
                </a:moveTo>
                <a:lnTo>
                  <a:pt x="3214461" y="0"/>
                </a:lnTo>
                <a:lnTo>
                  <a:pt x="3178327" y="43131"/>
                </a:lnTo>
                <a:lnTo>
                  <a:pt x="1892392" y="1297501"/>
                </a:lnTo>
                <a:cubicBezTo>
                  <a:pt x="1714836" y="1470699"/>
                  <a:pt x="1430494" y="1467166"/>
                  <a:pt x="1257296" y="1289610"/>
                </a:cubicBezTo>
                <a:lnTo>
                  <a:pt x="2926" y="3675"/>
                </a:lnTo>
                <a:lnTo>
                  <a:pt x="0" y="0"/>
                </a:lnTo>
                <a:close/>
              </a:path>
            </a:pathLst>
          </a:custGeom>
          <a:gradFill>
            <a:gsLst>
              <a:gs pos="0">
                <a:schemeClr val="accent1"/>
              </a:gs>
              <a:gs pos="84000">
                <a:schemeClr val="accent3"/>
              </a:gs>
            </a:gsLst>
            <a:lin ang="5400000" scaled="1"/>
          </a:gradFill>
          <a:ln w="762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29" name="任意多边形: 形状 28">
            <a:extLst>
              <a:ext uri="{FF2B5EF4-FFF2-40B4-BE49-F238E27FC236}">
                <a16:creationId xmlns:a16="http://schemas.microsoft.com/office/drawing/2014/main" id="{6E837EA1-E1C7-4AE9-AE5F-5EF51738E1DC}"/>
              </a:ext>
            </a:extLst>
          </p:cNvPr>
          <p:cNvSpPr/>
          <p:nvPr userDrawn="1"/>
        </p:nvSpPr>
        <p:spPr>
          <a:xfrm rot="10800000">
            <a:off x="0" y="1"/>
            <a:ext cx="8738746" cy="3913157"/>
          </a:xfrm>
          <a:custGeom>
            <a:avLst/>
            <a:gdLst>
              <a:gd name="connsiteX0" fmla="*/ 4315702 w 8538468"/>
              <a:gd name="connsiteY0" fmla="*/ 28 h 3821860"/>
              <a:gd name="connsiteX1" fmla="*/ 5137628 w 8538468"/>
              <a:gd name="connsiteY1" fmla="*/ 347232 h 3821860"/>
              <a:gd name="connsiteX2" fmla="*/ 8411732 w 8538468"/>
              <a:gd name="connsiteY2" fmla="*/ 3667433 h 3821860"/>
              <a:gd name="connsiteX3" fmla="*/ 8491138 w 8538468"/>
              <a:gd name="connsiteY3" fmla="*/ 3756529 h 3821860"/>
              <a:gd name="connsiteX4" fmla="*/ 8538468 w 8538468"/>
              <a:gd name="connsiteY4" fmla="*/ 3821860 h 3821860"/>
              <a:gd name="connsiteX5" fmla="*/ 0 w 8538468"/>
              <a:gd name="connsiteY5" fmla="*/ 3821860 h 3821860"/>
              <a:gd name="connsiteX6" fmla="*/ 18143 w 8538468"/>
              <a:gd name="connsiteY6" fmla="*/ 3791642 h 3821860"/>
              <a:gd name="connsiteX7" fmla="*/ 168802 w 8538468"/>
              <a:gd name="connsiteY7" fmla="*/ 3609811 h 3821860"/>
              <a:gd name="connsiteX8" fmla="*/ 3489003 w 8538468"/>
              <a:gd name="connsiteY8" fmla="*/ 335707 h 3821860"/>
              <a:gd name="connsiteX9" fmla="*/ 4315702 w 8538468"/>
              <a:gd name="connsiteY9" fmla="*/ 28 h 382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38468" h="3821860">
                <a:moveTo>
                  <a:pt x="4315702" y="28"/>
                </a:moveTo>
                <a:cubicBezTo>
                  <a:pt x="4614045" y="2113"/>
                  <a:pt x="4911592" y="118013"/>
                  <a:pt x="5137628" y="347232"/>
                </a:cubicBezTo>
                <a:lnTo>
                  <a:pt x="8411732" y="3667433"/>
                </a:lnTo>
                <a:cubicBezTo>
                  <a:pt x="8439987" y="3696085"/>
                  <a:pt x="8466455" y="3725830"/>
                  <a:pt x="8491138" y="3756529"/>
                </a:cubicBezTo>
                <a:lnTo>
                  <a:pt x="8538468" y="3821860"/>
                </a:lnTo>
                <a:lnTo>
                  <a:pt x="0" y="3821860"/>
                </a:lnTo>
                <a:lnTo>
                  <a:pt x="18143" y="3791642"/>
                </a:lnTo>
                <a:cubicBezTo>
                  <a:pt x="61275" y="3727298"/>
                  <a:pt x="111497" y="3666320"/>
                  <a:pt x="168802" y="3609811"/>
                </a:cubicBezTo>
                <a:lnTo>
                  <a:pt x="3489003" y="335707"/>
                </a:lnTo>
                <a:cubicBezTo>
                  <a:pt x="3718222" y="109670"/>
                  <a:pt x="4017360" y="-2058"/>
                  <a:pt x="4315702" y="28"/>
                </a:cubicBezTo>
                <a:close/>
              </a:path>
            </a:pathLst>
          </a:custGeom>
          <a:solidFill>
            <a:srgbClr val="96C300"/>
          </a:solidFill>
          <a:ln>
            <a:noFill/>
          </a:ln>
          <a:effectLst>
            <a:outerShdw blurRad="254000" dist="38100" dir="16200000" sx="101000" sy="101000" rotWithShape="0">
              <a:schemeClr val="accent6">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dirty="0"/>
          </a:p>
        </p:txBody>
      </p:sp>
      <p:sp>
        <p:nvSpPr>
          <p:cNvPr id="30" name="任意多边形: 形状 29">
            <a:extLst>
              <a:ext uri="{FF2B5EF4-FFF2-40B4-BE49-F238E27FC236}">
                <a16:creationId xmlns:a16="http://schemas.microsoft.com/office/drawing/2014/main" id="{B80ED6AE-76C4-449A-BCB5-C7A8F115C4E1}"/>
              </a:ext>
            </a:extLst>
          </p:cNvPr>
          <p:cNvSpPr/>
          <p:nvPr userDrawn="1"/>
        </p:nvSpPr>
        <p:spPr>
          <a:xfrm rot="10800000">
            <a:off x="110376" y="1"/>
            <a:ext cx="8517994" cy="3814304"/>
          </a:xfrm>
          <a:custGeom>
            <a:avLst/>
            <a:gdLst>
              <a:gd name="connsiteX0" fmla="*/ 4315702 w 8538468"/>
              <a:gd name="connsiteY0" fmla="*/ 28 h 3821860"/>
              <a:gd name="connsiteX1" fmla="*/ 5137628 w 8538468"/>
              <a:gd name="connsiteY1" fmla="*/ 347232 h 3821860"/>
              <a:gd name="connsiteX2" fmla="*/ 8411732 w 8538468"/>
              <a:gd name="connsiteY2" fmla="*/ 3667433 h 3821860"/>
              <a:gd name="connsiteX3" fmla="*/ 8491138 w 8538468"/>
              <a:gd name="connsiteY3" fmla="*/ 3756529 h 3821860"/>
              <a:gd name="connsiteX4" fmla="*/ 8538468 w 8538468"/>
              <a:gd name="connsiteY4" fmla="*/ 3821860 h 3821860"/>
              <a:gd name="connsiteX5" fmla="*/ 0 w 8538468"/>
              <a:gd name="connsiteY5" fmla="*/ 3821860 h 3821860"/>
              <a:gd name="connsiteX6" fmla="*/ 18143 w 8538468"/>
              <a:gd name="connsiteY6" fmla="*/ 3791642 h 3821860"/>
              <a:gd name="connsiteX7" fmla="*/ 168802 w 8538468"/>
              <a:gd name="connsiteY7" fmla="*/ 3609811 h 3821860"/>
              <a:gd name="connsiteX8" fmla="*/ 3489003 w 8538468"/>
              <a:gd name="connsiteY8" fmla="*/ 335707 h 3821860"/>
              <a:gd name="connsiteX9" fmla="*/ 4315702 w 8538468"/>
              <a:gd name="connsiteY9" fmla="*/ 28 h 382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538468" h="3821860">
                <a:moveTo>
                  <a:pt x="4315702" y="28"/>
                </a:moveTo>
                <a:cubicBezTo>
                  <a:pt x="4614045" y="2113"/>
                  <a:pt x="4911592" y="118013"/>
                  <a:pt x="5137628" y="347232"/>
                </a:cubicBezTo>
                <a:lnTo>
                  <a:pt x="8411732" y="3667433"/>
                </a:lnTo>
                <a:cubicBezTo>
                  <a:pt x="8439987" y="3696085"/>
                  <a:pt x="8466455" y="3725830"/>
                  <a:pt x="8491138" y="3756529"/>
                </a:cubicBezTo>
                <a:lnTo>
                  <a:pt x="8538468" y="3821860"/>
                </a:lnTo>
                <a:lnTo>
                  <a:pt x="0" y="3821860"/>
                </a:lnTo>
                <a:lnTo>
                  <a:pt x="18143" y="3791642"/>
                </a:lnTo>
                <a:cubicBezTo>
                  <a:pt x="61275" y="3727298"/>
                  <a:pt x="111497" y="3666320"/>
                  <a:pt x="168802" y="3609811"/>
                </a:cubicBezTo>
                <a:lnTo>
                  <a:pt x="3489003" y="335707"/>
                </a:lnTo>
                <a:cubicBezTo>
                  <a:pt x="3718222" y="109670"/>
                  <a:pt x="4017360" y="-2058"/>
                  <a:pt x="4315702" y="2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dirty="0"/>
          </a:p>
        </p:txBody>
      </p:sp>
      <p:sp>
        <p:nvSpPr>
          <p:cNvPr id="20" name="文本占位符 10">
            <a:extLst>
              <a:ext uri="{FF2B5EF4-FFF2-40B4-BE49-F238E27FC236}">
                <a16:creationId xmlns:a16="http://schemas.microsoft.com/office/drawing/2014/main" id="{C319BD17-75FA-4C11-945C-35190C85DE58}"/>
              </a:ext>
            </a:extLst>
          </p:cNvPr>
          <p:cNvSpPr>
            <a:spLocks noGrp="1"/>
          </p:cNvSpPr>
          <p:nvPr userDrawn="1">
            <p:ph type="body" sz="quarter" idx="15"/>
          </p:nvPr>
        </p:nvSpPr>
        <p:spPr>
          <a:xfrm>
            <a:off x="6400752" y="4259251"/>
            <a:ext cx="1916254" cy="351593"/>
          </a:xfrm>
        </p:spPr>
        <p:txBody>
          <a:bodyPr lIns="0" rIns="0">
            <a:noAutofit/>
          </a:bodyPr>
          <a:lstStyle>
            <a:lvl1pPr marL="0" indent="0" algn="l">
              <a:buNone/>
              <a:defRPr lang="zh-CN" altLang="en-US" sz="1200" kern="1200" dirty="0" smtClean="0">
                <a:solidFill>
                  <a:schemeClr val="bg2">
                    <a:lumMod val="50000"/>
                  </a:schemeClr>
                </a:solidFill>
                <a:latin typeface="+mn-lt"/>
                <a:ea typeface="+mn-ea"/>
                <a:cs typeface="+mn-cs"/>
              </a:defRPr>
            </a:lvl1pPr>
          </a:lstStyle>
          <a:p>
            <a:pPr lvl="0"/>
            <a:r>
              <a:rPr lang="es-ES" altLang="zh-CN"/>
              <a:t>Haga clic para modificar los estilos de texto del patrón</a:t>
            </a:r>
          </a:p>
        </p:txBody>
      </p:sp>
      <p:sp>
        <p:nvSpPr>
          <p:cNvPr id="23" name="文本占位符 10">
            <a:extLst>
              <a:ext uri="{FF2B5EF4-FFF2-40B4-BE49-F238E27FC236}">
                <a16:creationId xmlns:a16="http://schemas.microsoft.com/office/drawing/2014/main" id="{4796541D-0143-4B2C-B0F0-B2AC39D7C21E}"/>
              </a:ext>
            </a:extLst>
          </p:cNvPr>
          <p:cNvSpPr>
            <a:spLocks noGrp="1"/>
          </p:cNvSpPr>
          <p:nvPr userDrawn="1">
            <p:ph type="body" sz="quarter" idx="16"/>
          </p:nvPr>
        </p:nvSpPr>
        <p:spPr>
          <a:xfrm>
            <a:off x="6400752" y="4745920"/>
            <a:ext cx="4010246" cy="351593"/>
          </a:xfrm>
        </p:spPr>
        <p:txBody>
          <a:bodyPr lIns="0" rIns="0">
            <a:noAutofit/>
          </a:bodyPr>
          <a:lstStyle>
            <a:lvl1pPr marL="0" indent="0" algn="l">
              <a:buNone/>
              <a:defRPr lang="zh-CN" altLang="en-US" sz="1200" kern="1200" dirty="0" smtClean="0">
                <a:solidFill>
                  <a:schemeClr val="bg2">
                    <a:lumMod val="50000"/>
                  </a:schemeClr>
                </a:solidFill>
                <a:latin typeface="+mn-lt"/>
                <a:ea typeface="+mn-ea"/>
                <a:cs typeface="+mn-cs"/>
              </a:defRPr>
            </a:lvl1pPr>
          </a:lstStyle>
          <a:p>
            <a:pPr lvl="0"/>
            <a:r>
              <a:rPr lang="es-ES" altLang="zh-CN"/>
              <a:t>Haga clic para modificar los estilos de texto del patrón</a:t>
            </a:r>
          </a:p>
        </p:txBody>
      </p:sp>
      <p:sp>
        <p:nvSpPr>
          <p:cNvPr id="24" name="文本占位符 10">
            <a:extLst>
              <a:ext uri="{FF2B5EF4-FFF2-40B4-BE49-F238E27FC236}">
                <a16:creationId xmlns:a16="http://schemas.microsoft.com/office/drawing/2014/main" id="{E0D8A2D1-9CBE-4352-91E7-BEF88F7ACA76}"/>
              </a:ext>
            </a:extLst>
          </p:cNvPr>
          <p:cNvSpPr>
            <a:spLocks noGrp="1"/>
          </p:cNvSpPr>
          <p:nvPr userDrawn="1">
            <p:ph type="body" sz="quarter" idx="17"/>
          </p:nvPr>
        </p:nvSpPr>
        <p:spPr>
          <a:xfrm>
            <a:off x="8494744" y="4263177"/>
            <a:ext cx="1916254" cy="351593"/>
          </a:xfrm>
        </p:spPr>
        <p:txBody>
          <a:bodyPr lIns="0" rIns="0">
            <a:noAutofit/>
          </a:bodyPr>
          <a:lstStyle>
            <a:lvl1pPr marL="0" indent="0" algn="l">
              <a:buNone/>
              <a:defRPr lang="zh-CN" altLang="en-US" sz="1200" kern="1200" dirty="0" smtClean="0">
                <a:solidFill>
                  <a:schemeClr val="bg2">
                    <a:lumMod val="50000"/>
                  </a:schemeClr>
                </a:solidFill>
                <a:latin typeface="+mn-lt"/>
                <a:ea typeface="+mn-ea"/>
                <a:cs typeface="+mn-cs"/>
              </a:defRPr>
            </a:lvl1pPr>
          </a:lstStyle>
          <a:p>
            <a:pPr lvl="0"/>
            <a:r>
              <a:rPr lang="es-ES" altLang="zh-CN"/>
              <a:t>Haga clic para modificar los estilos de texto del patrón</a:t>
            </a:r>
          </a:p>
        </p:txBody>
      </p:sp>
      <p:sp>
        <p:nvSpPr>
          <p:cNvPr id="19" name="文本占位符 7">
            <a:extLst>
              <a:ext uri="{FF2B5EF4-FFF2-40B4-BE49-F238E27FC236}">
                <a16:creationId xmlns:a16="http://schemas.microsoft.com/office/drawing/2014/main" id="{66B6B5E8-4E8B-4090-B48C-1E33F60BC243}"/>
              </a:ext>
            </a:extLst>
          </p:cNvPr>
          <p:cNvSpPr>
            <a:spLocks noGrp="1"/>
          </p:cNvSpPr>
          <p:nvPr userDrawn="1">
            <p:ph type="body" sz="quarter" idx="14"/>
          </p:nvPr>
        </p:nvSpPr>
        <p:spPr>
          <a:xfrm>
            <a:off x="6400752" y="3179567"/>
            <a:ext cx="5165826" cy="867930"/>
          </a:xfrm>
        </p:spPr>
        <p:txBody>
          <a:bodyPr wrap="square" lIns="0" rIns="0">
            <a:spAutoFit/>
          </a:bodyPr>
          <a:lstStyle>
            <a:lvl1pPr marL="0" indent="0" algn="l" defTabSz="914400" rtl="0" eaLnBrk="1" latinLnBrk="0" hangingPunct="1">
              <a:buNone/>
              <a:defRPr lang="zh-CN" altLang="en-US" sz="2800" b="1" kern="1200" dirty="0" smtClean="0">
                <a:gradFill>
                  <a:gsLst>
                    <a:gs pos="0">
                      <a:srgbClr val="03559C"/>
                    </a:gs>
                    <a:gs pos="84000">
                      <a:schemeClr val="accent3"/>
                    </a:gs>
                  </a:gsLst>
                  <a:lin ang="5400000" scaled="1"/>
                </a:gradFill>
                <a:latin typeface="微软雅黑"/>
                <a:ea typeface="+mn-ea"/>
                <a:cs typeface="+mn-cs"/>
              </a:defRPr>
            </a:lvl1pPr>
            <a:lvl2pPr marL="457200" indent="0">
              <a:buNone/>
              <a:defRPr/>
            </a:lvl2pPr>
          </a:lstStyle>
          <a:p>
            <a:pPr lvl="0"/>
            <a:r>
              <a:rPr lang="es-ES" altLang="zh-CN"/>
              <a:t>Haga clic para modificar los estilos de texto del patrón</a:t>
            </a:r>
          </a:p>
        </p:txBody>
      </p:sp>
      <p:grpSp>
        <p:nvGrpSpPr>
          <p:cNvPr id="12" name="组合 50">
            <a:extLst>
              <a:ext uri="{FF2B5EF4-FFF2-40B4-BE49-F238E27FC236}">
                <a16:creationId xmlns:a16="http://schemas.microsoft.com/office/drawing/2014/main" id="{B6F2773D-065D-4358-AEB6-D688A43EA8C9}"/>
              </a:ext>
            </a:extLst>
          </p:cNvPr>
          <p:cNvGrpSpPr/>
          <p:nvPr userDrawn="1"/>
        </p:nvGrpSpPr>
        <p:grpSpPr>
          <a:xfrm>
            <a:off x="6400752" y="4156860"/>
            <a:ext cx="3747770" cy="0"/>
            <a:chOff x="660400" y="3757993"/>
            <a:chExt cx="3747770" cy="0"/>
          </a:xfrm>
        </p:grpSpPr>
        <p:cxnSp>
          <p:nvCxnSpPr>
            <p:cNvPr id="14" name="直接连接符 49">
              <a:extLst>
                <a:ext uri="{FF2B5EF4-FFF2-40B4-BE49-F238E27FC236}">
                  <a16:creationId xmlns:a16="http://schemas.microsoft.com/office/drawing/2014/main" id="{FCE8EE06-4F7A-4978-ABD5-1FD49A957AEC}"/>
                </a:ext>
              </a:extLst>
            </p:cNvPr>
            <p:cNvCxnSpPr>
              <a:cxnSpLocks/>
            </p:cNvCxnSpPr>
            <p:nvPr/>
          </p:nvCxnSpPr>
          <p:spPr>
            <a:xfrm>
              <a:off x="2039620" y="3757993"/>
              <a:ext cx="236855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5" name="直接连接符 48">
              <a:extLst>
                <a:ext uri="{FF2B5EF4-FFF2-40B4-BE49-F238E27FC236}">
                  <a16:creationId xmlns:a16="http://schemas.microsoft.com/office/drawing/2014/main" id="{BC0E5F2A-4B93-42D0-9BA7-C06C7E57B54C}"/>
                </a:ext>
              </a:extLst>
            </p:cNvPr>
            <p:cNvCxnSpPr>
              <a:cxnSpLocks/>
            </p:cNvCxnSpPr>
            <p:nvPr/>
          </p:nvCxnSpPr>
          <p:spPr>
            <a:xfrm>
              <a:off x="660400" y="3757993"/>
              <a:ext cx="1379220" cy="0"/>
            </a:xfrm>
            <a:prstGeom prst="line">
              <a:avLst/>
            </a:prstGeom>
            <a:ln w="28575">
              <a:gradFill>
                <a:gsLst>
                  <a:gs pos="0">
                    <a:schemeClr val="accent1"/>
                  </a:gs>
                  <a:gs pos="100000">
                    <a:schemeClr val="accent3">
                      <a:alpha val="73000"/>
                    </a:schemeClr>
                  </a:gs>
                </a:gsLst>
                <a:lin ang="0" scaled="0"/>
              </a:gradFill>
            </a:ln>
          </p:spPr>
          <p:style>
            <a:lnRef idx="1">
              <a:schemeClr val="accent1"/>
            </a:lnRef>
            <a:fillRef idx="0">
              <a:schemeClr val="accent1"/>
            </a:fillRef>
            <a:effectRef idx="0">
              <a:schemeClr val="accent1"/>
            </a:effectRef>
            <a:fontRef idx="minor">
              <a:schemeClr val="tx1"/>
            </a:fontRef>
          </p:style>
        </p:cxnSp>
      </p:grpSp>
      <p:pic>
        <p:nvPicPr>
          <p:cNvPr id="16" name="Imagen 15" descr="Imagen que contiene plato, vajilla, dibujo&#10;&#10;Descripción generada automáticamente">
            <a:extLst>
              <a:ext uri="{FF2B5EF4-FFF2-40B4-BE49-F238E27FC236}">
                <a16:creationId xmlns:a16="http://schemas.microsoft.com/office/drawing/2014/main" id="{C499A9EE-ACDF-443B-999A-7D2D18D2BE8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760176" y="382532"/>
            <a:ext cx="1218394" cy="1208987"/>
          </a:xfrm>
          <a:prstGeom prst="rect">
            <a:avLst/>
          </a:prstGeom>
        </p:spPr>
      </p:pic>
      <p:sp>
        <p:nvSpPr>
          <p:cNvPr id="17" name="CuadroTexto 16">
            <a:extLst>
              <a:ext uri="{FF2B5EF4-FFF2-40B4-BE49-F238E27FC236}">
                <a16:creationId xmlns:a16="http://schemas.microsoft.com/office/drawing/2014/main" id="{69403653-88D6-4A54-8B5A-8E7CEA840765}"/>
              </a:ext>
            </a:extLst>
          </p:cNvPr>
          <p:cNvSpPr txBox="1"/>
          <p:nvPr userDrawn="1"/>
        </p:nvSpPr>
        <p:spPr>
          <a:xfrm>
            <a:off x="3033498" y="1430307"/>
            <a:ext cx="2863284" cy="707886"/>
          </a:xfrm>
          <a:prstGeom prst="rect">
            <a:avLst/>
          </a:prstGeom>
          <a:noFill/>
        </p:spPr>
        <p:txBody>
          <a:bodyPr wrap="none" rtlCol="0">
            <a:spAutoFit/>
          </a:bodyPr>
          <a:lstStyle/>
          <a:p>
            <a:r>
              <a:rPr lang="es-ES" sz="4000" dirty="0">
                <a:solidFill>
                  <a:schemeClr val="bg1"/>
                </a:solidFill>
                <a:latin typeface="Bauhaus 93" panose="04030905020B02020C02" pitchFamily="82" charset="0"/>
              </a:rPr>
              <a:t>manexware</a:t>
            </a:r>
          </a:p>
        </p:txBody>
      </p:sp>
    </p:spTree>
    <p:extLst>
      <p:ext uri="{BB962C8B-B14F-4D97-AF65-F5344CB8AC3E}">
        <p14:creationId xmlns:p14="http://schemas.microsoft.com/office/powerpoint/2010/main" val="439131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ptions">
    <p:spTree>
      <p:nvGrpSpPr>
        <p:cNvPr id="1" name=""/>
        <p:cNvGrpSpPr/>
        <p:nvPr/>
      </p:nvGrpSpPr>
      <p:grpSpPr>
        <a:xfrm>
          <a:off x="0" y="0"/>
          <a:ext cx="0" cy="0"/>
          <a:chOff x="0" y="0"/>
          <a:chExt cx="0" cy="0"/>
        </a:xfrm>
      </p:grpSpPr>
      <p:sp>
        <p:nvSpPr>
          <p:cNvPr id="5" name="任意多边形: 形状 5">
            <a:extLst>
              <a:ext uri="{FF2B5EF4-FFF2-40B4-BE49-F238E27FC236}">
                <a16:creationId xmlns:a16="http://schemas.microsoft.com/office/drawing/2014/main" id="{A23A194B-D466-47FF-B36F-BBF003E9997D}"/>
              </a:ext>
            </a:extLst>
          </p:cNvPr>
          <p:cNvSpPr/>
          <p:nvPr userDrawn="1"/>
        </p:nvSpPr>
        <p:spPr>
          <a:xfrm rot="16200000">
            <a:off x="-754910" y="754910"/>
            <a:ext cx="6166883" cy="4657062"/>
          </a:xfrm>
          <a:custGeom>
            <a:avLst/>
            <a:gdLst>
              <a:gd name="connsiteX0" fmla="*/ 262506 w 8216663"/>
              <a:gd name="connsiteY0" fmla="*/ 0 h 6106638"/>
              <a:gd name="connsiteX1" fmla="*/ 8216663 w 8216663"/>
              <a:gd name="connsiteY1" fmla="*/ 0 h 6106638"/>
              <a:gd name="connsiteX2" fmla="*/ 8216663 w 8216663"/>
              <a:gd name="connsiteY2" fmla="*/ 3718063 h 6106638"/>
              <a:gd name="connsiteX3" fmla="*/ 6173957 w 8216663"/>
              <a:gd name="connsiteY3" fmla="*/ 5715257 h 6106638"/>
              <a:gd name="connsiteX4" fmla="*/ 4231807 w 8216663"/>
              <a:gd name="connsiteY4" fmla="*/ 5693378 h 6106638"/>
              <a:gd name="connsiteX5" fmla="*/ 391380 w 8216663"/>
              <a:gd name="connsiteY5" fmla="*/ 1765435 h 6106638"/>
              <a:gd name="connsiteX6" fmla="*/ 234856 w 8216663"/>
              <a:gd name="connsiteY6" fmla="*/ 36736 h 6106638"/>
              <a:gd name="connsiteX7" fmla="*/ 262506 w 8216663"/>
              <a:gd name="connsiteY7" fmla="*/ 0 h 61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663" h="6106638">
                <a:moveTo>
                  <a:pt x="262506" y="0"/>
                </a:moveTo>
                <a:lnTo>
                  <a:pt x="8216663" y="0"/>
                </a:lnTo>
                <a:lnTo>
                  <a:pt x="8216663" y="3718063"/>
                </a:lnTo>
                <a:lnTo>
                  <a:pt x="6173957" y="5715257"/>
                </a:lnTo>
                <a:cubicBezTo>
                  <a:pt x="5631605" y="6245526"/>
                  <a:pt x="4762074" y="6235730"/>
                  <a:pt x="4231807" y="5693378"/>
                </a:cubicBezTo>
                <a:lnTo>
                  <a:pt x="391380" y="1765435"/>
                </a:lnTo>
                <a:cubicBezTo>
                  <a:pt x="-72605" y="1290877"/>
                  <a:pt x="-123103" y="565823"/>
                  <a:pt x="234856" y="36736"/>
                </a:cubicBezTo>
                <a:lnTo>
                  <a:pt x="262506" y="0"/>
                </a:lnTo>
                <a:close/>
              </a:path>
            </a:pathLst>
          </a:custGeom>
          <a:solidFill>
            <a:srgbClr val="96C300"/>
          </a:solidFill>
          <a:ln>
            <a:noFill/>
          </a:ln>
          <a:effectLst>
            <a:outerShdw blurRad="254000" dist="38100" dir="5400000" sx="101000" sy="101000" algn="t" rotWithShape="0">
              <a:schemeClr val="accent6">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6" name="任意多边形: 形状 6">
            <a:extLst>
              <a:ext uri="{FF2B5EF4-FFF2-40B4-BE49-F238E27FC236}">
                <a16:creationId xmlns:a16="http://schemas.microsoft.com/office/drawing/2014/main" id="{16623560-2266-405F-BE62-4C25AEF9E09D}"/>
              </a:ext>
            </a:extLst>
          </p:cNvPr>
          <p:cNvSpPr/>
          <p:nvPr userDrawn="1"/>
        </p:nvSpPr>
        <p:spPr>
          <a:xfrm rot="16200000">
            <a:off x="-744278" y="744279"/>
            <a:ext cx="5932968" cy="4444407"/>
          </a:xfrm>
          <a:custGeom>
            <a:avLst/>
            <a:gdLst>
              <a:gd name="connsiteX0" fmla="*/ 295382 w 8025664"/>
              <a:gd name="connsiteY0" fmla="*/ 0 h 5924638"/>
              <a:gd name="connsiteX1" fmla="*/ 8025664 w 8025664"/>
              <a:gd name="connsiteY1" fmla="*/ 0 h 5924638"/>
              <a:gd name="connsiteX2" fmla="*/ 8025664 w 8025664"/>
              <a:gd name="connsiteY2" fmla="*/ 3501553 h 5924638"/>
              <a:gd name="connsiteX3" fmla="*/ 5931971 w 8025664"/>
              <a:gd name="connsiteY3" fmla="*/ 5548598 h 5924638"/>
              <a:gd name="connsiteX4" fmla="*/ 4065943 w 8025664"/>
              <a:gd name="connsiteY4" fmla="*/ 5527576 h 5924638"/>
              <a:gd name="connsiteX5" fmla="*/ 376040 w 8025664"/>
              <a:gd name="connsiteY5" fmla="*/ 1753586 h 5924638"/>
              <a:gd name="connsiteX6" fmla="*/ 225651 w 8025664"/>
              <a:gd name="connsiteY6" fmla="*/ 92643 h 5924638"/>
              <a:gd name="connsiteX7" fmla="*/ 295382 w 8025664"/>
              <a:gd name="connsiteY7" fmla="*/ 0 h 59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5664" h="5924638">
                <a:moveTo>
                  <a:pt x="295382" y="0"/>
                </a:moveTo>
                <a:lnTo>
                  <a:pt x="8025664" y="0"/>
                </a:lnTo>
                <a:lnTo>
                  <a:pt x="8025664" y="3501553"/>
                </a:lnTo>
                <a:lnTo>
                  <a:pt x="5931971" y="5548598"/>
                </a:lnTo>
                <a:cubicBezTo>
                  <a:pt x="5410876" y="6058082"/>
                  <a:pt x="4575427" y="6048671"/>
                  <a:pt x="4065943" y="5527576"/>
                </a:cubicBezTo>
                <a:lnTo>
                  <a:pt x="376040" y="1753586"/>
                </a:lnTo>
                <a:cubicBezTo>
                  <a:pt x="-69760" y="1297628"/>
                  <a:pt x="-118278" y="600993"/>
                  <a:pt x="225651" y="92643"/>
                </a:cubicBezTo>
                <a:lnTo>
                  <a:pt x="29538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7" name="图片占位符 15">
            <a:extLst>
              <a:ext uri="{FF2B5EF4-FFF2-40B4-BE49-F238E27FC236}">
                <a16:creationId xmlns:a16="http://schemas.microsoft.com/office/drawing/2014/main" id="{24B56C3F-075A-4932-B77B-6EAD3869DF4C}"/>
              </a:ext>
            </a:extLst>
          </p:cNvPr>
          <p:cNvSpPr>
            <a:spLocks noGrp="1"/>
          </p:cNvSpPr>
          <p:nvPr>
            <p:ph type="pic" sz="quarter" idx="10"/>
          </p:nvPr>
        </p:nvSpPr>
        <p:spPr>
          <a:xfrm rot="16200000">
            <a:off x="-733644" y="733643"/>
            <a:ext cx="5699052" cy="4231760"/>
          </a:xfrm>
          <a:custGeom>
            <a:avLst/>
            <a:gdLst>
              <a:gd name="connsiteX0" fmla="*/ 337257 w 7779765"/>
              <a:gd name="connsiteY0" fmla="*/ 0 h 5725124"/>
              <a:gd name="connsiteX1" fmla="*/ 7779765 w 7779765"/>
              <a:gd name="connsiteY1" fmla="*/ 0 h 5725124"/>
              <a:gd name="connsiteX2" fmla="*/ 7779765 w 7779765"/>
              <a:gd name="connsiteY2" fmla="*/ 3303297 h 5725124"/>
              <a:gd name="connsiteX3" fmla="*/ 5670399 w 7779765"/>
              <a:gd name="connsiteY3" fmla="*/ 5365665 h 5725124"/>
              <a:gd name="connsiteX4" fmla="*/ 3886654 w 7779765"/>
              <a:gd name="connsiteY4" fmla="*/ 5345570 h 5725124"/>
              <a:gd name="connsiteX5" fmla="*/ 359459 w 7779765"/>
              <a:gd name="connsiteY5" fmla="*/ 1737997 h 5725124"/>
              <a:gd name="connsiteX6" fmla="*/ 291891 w 7779765"/>
              <a:gd name="connsiteY6" fmla="*/ 49069 h 57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9765" h="5725124">
                <a:moveTo>
                  <a:pt x="337257" y="0"/>
                </a:moveTo>
                <a:lnTo>
                  <a:pt x="7779765" y="0"/>
                </a:lnTo>
                <a:lnTo>
                  <a:pt x="7779765" y="3303297"/>
                </a:lnTo>
                <a:lnTo>
                  <a:pt x="5670399" y="5365665"/>
                </a:lnTo>
                <a:cubicBezTo>
                  <a:pt x="5172283" y="5852684"/>
                  <a:pt x="4373672" y="5843687"/>
                  <a:pt x="3886654" y="5345570"/>
                </a:cubicBezTo>
                <a:lnTo>
                  <a:pt x="359459" y="1737997"/>
                </a:lnTo>
                <a:cubicBezTo>
                  <a:pt x="-97120" y="1271013"/>
                  <a:pt x="-117749" y="539923"/>
                  <a:pt x="291891" y="49069"/>
                </a:cubicBezTo>
                <a:close/>
              </a:path>
            </a:pathLst>
          </a:custGeom>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kern="1200" dirty="0" smtClean="0">
                <a:solidFill>
                  <a:schemeClr val="tx1">
                    <a:lumMod val="95000"/>
                    <a:lumOff val="5000"/>
                  </a:schemeClr>
                </a:solidFill>
                <a:latin typeface="+mn-lt"/>
                <a:ea typeface="+mn-ea"/>
                <a:cs typeface="+mn-cs"/>
              </a:defRPr>
            </a:lvl1pPr>
          </a:lstStyle>
          <a:p>
            <a:r>
              <a:rPr lang="es-ES" altLang="zh-CN"/>
              <a:t>Haga clic en el icono para agregar una imagen</a:t>
            </a:r>
            <a:endParaRPr lang="zh-CN" altLang="en-US" dirty="0"/>
          </a:p>
        </p:txBody>
      </p:sp>
      <p:grpSp>
        <p:nvGrpSpPr>
          <p:cNvPr id="12" name="组合 183">
            <a:extLst>
              <a:ext uri="{FF2B5EF4-FFF2-40B4-BE49-F238E27FC236}">
                <a16:creationId xmlns:a16="http://schemas.microsoft.com/office/drawing/2014/main" id="{F884335E-770E-4E2D-97C6-78D154B110E2}"/>
              </a:ext>
            </a:extLst>
          </p:cNvPr>
          <p:cNvGrpSpPr/>
          <p:nvPr userDrawn="1"/>
        </p:nvGrpSpPr>
        <p:grpSpPr>
          <a:xfrm>
            <a:off x="4874179" y="3450019"/>
            <a:ext cx="527709" cy="517426"/>
            <a:chOff x="6083957" y="801172"/>
            <a:chExt cx="527709" cy="517426"/>
          </a:xfrm>
        </p:grpSpPr>
        <p:sp>
          <p:nvSpPr>
            <p:cNvPr id="13" name="矩形: 圆角 184">
              <a:extLst>
                <a:ext uri="{FF2B5EF4-FFF2-40B4-BE49-F238E27FC236}">
                  <a16:creationId xmlns:a16="http://schemas.microsoft.com/office/drawing/2014/main" id="{90C4F16E-6453-4EE8-A18F-35755C1ECF72}"/>
                </a:ext>
              </a:extLst>
            </p:cNvPr>
            <p:cNvSpPr/>
            <p:nvPr/>
          </p:nvSpPr>
          <p:spPr>
            <a:xfrm rot="2731431">
              <a:off x="6089098" y="801172"/>
              <a:ext cx="517426" cy="517426"/>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14" name="矩形 185">
              <a:extLst>
                <a:ext uri="{FF2B5EF4-FFF2-40B4-BE49-F238E27FC236}">
                  <a16:creationId xmlns:a16="http://schemas.microsoft.com/office/drawing/2014/main" id="{5C15E53C-6335-401E-980D-C6D3A55133D6}"/>
                </a:ext>
              </a:extLst>
            </p:cNvPr>
            <p:cNvSpPr/>
            <p:nvPr/>
          </p:nvSpPr>
          <p:spPr>
            <a:xfrm>
              <a:off x="6083957" y="829053"/>
              <a:ext cx="5277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mj-lt"/>
                  <a:ea typeface="微软雅黑"/>
                  <a:cs typeface="+mn-cs"/>
                </a:rPr>
                <a:t>03</a:t>
              </a:r>
              <a:endParaRPr kumimoji="0" lang="zh-CN" altLang="en-US" sz="2400" b="1" i="0" u="none" strike="noStrike" kern="1200" cap="none" spc="0" normalizeH="0" baseline="0" noProof="0" dirty="0">
                <a:ln>
                  <a:noFill/>
                </a:ln>
                <a:solidFill>
                  <a:prstClr val="white"/>
                </a:solidFill>
                <a:effectLst/>
                <a:uLnTx/>
                <a:uFillTx/>
                <a:latin typeface="+mj-lt"/>
                <a:ea typeface="微软雅黑"/>
                <a:cs typeface="+mn-cs"/>
              </a:endParaRPr>
            </a:p>
          </p:txBody>
        </p:sp>
      </p:grpSp>
      <p:grpSp>
        <p:nvGrpSpPr>
          <p:cNvPr id="15" name="组合 183">
            <a:extLst>
              <a:ext uri="{FF2B5EF4-FFF2-40B4-BE49-F238E27FC236}">
                <a16:creationId xmlns:a16="http://schemas.microsoft.com/office/drawing/2014/main" id="{341279B2-E43C-49BB-A460-F66A9F526F29}"/>
              </a:ext>
            </a:extLst>
          </p:cNvPr>
          <p:cNvGrpSpPr/>
          <p:nvPr userDrawn="1"/>
        </p:nvGrpSpPr>
        <p:grpSpPr>
          <a:xfrm>
            <a:off x="3603861" y="4685063"/>
            <a:ext cx="527709" cy="517426"/>
            <a:chOff x="6083957" y="801172"/>
            <a:chExt cx="527709" cy="517426"/>
          </a:xfrm>
        </p:grpSpPr>
        <p:sp>
          <p:nvSpPr>
            <p:cNvPr id="16" name="矩形: 圆角 184">
              <a:extLst>
                <a:ext uri="{FF2B5EF4-FFF2-40B4-BE49-F238E27FC236}">
                  <a16:creationId xmlns:a16="http://schemas.microsoft.com/office/drawing/2014/main" id="{38D14845-2504-4403-A9AD-B767E1373D87}"/>
                </a:ext>
              </a:extLst>
            </p:cNvPr>
            <p:cNvSpPr/>
            <p:nvPr/>
          </p:nvSpPr>
          <p:spPr>
            <a:xfrm rot="2731431">
              <a:off x="6089098" y="801172"/>
              <a:ext cx="517426" cy="517426"/>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17" name="矩形 185">
              <a:extLst>
                <a:ext uri="{FF2B5EF4-FFF2-40B4-BE49-F238E27FC236}">
                  <a16:creationId xmlns:a16="http://schemas.microsoft.com/office/drawing/2014/main" id="{EA652DED-F015-4868-9413-BB186500234B}"/>
                </a:ext>
              </a:extLst>
            </p:cNvPr>
            <p:cNvSpPr/>
            <p:nvPr/>
          </p:nvSpPr>
          <p:spPr>
            <a:xfrm>
              <a:off x="6083957" y="829053"/>
              <a:ext cx="5277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mj-lt"/>
                  <a:ea typeface="微软雅黑"/>
                  <a:cs typeface="+mn-cs"/>
                </a:rPr>
                <a:t>04</a:t>
              </a:r>
              <a:endParaRPr kumimoji="0" lang="zh-CN" altLang="en-US" sz="2400" b="1" i="0" u="none" strike="noStrike" kern="1200" cap="none" spc="0" normalizeH="0" baseline="0" noProof="0" dirty="0">
                <a:ln>
                  <a:noFill/>
                </a:ln>
                <a:solidFill>
                  <a:prstClr val="white"/>
                </a:solidFill>
                <a:effectLst/>
                <a:uLnTx/>
                <a:uFillTx/>
                <a:latin typeface="+mj-lt"/>
                <a:ea typeface="微软雅黑"/>
                <a:cs typeface="+mn-cs"/>
              </a:endParaRPr>
            </a:p>
          </p:txBody>
        </p:sp>
      </p:grpSp>
      <p:grpSp>
        <p:nvGrpSpPr>
          <p:cNvPr id="21" name="组合 183">
            <a:extLst>
              <a:ext uri="{FF2B5EF4-FFF2-40B4-BE49-F238E27FC236}">
                <a16:creationId xmlns:a16="http://schemas.microsoft.com/office/drawing/2014/main" id="{8AEDD8FE-1B91-4332-B3D6-AD9BC83040A3}"/>
              </a:ext>
            </a:extLst>
          </p:cNvPr>
          <p:cNvGrpSpPr/>
          <p:nvPr userDrawn="1"/>
        </p:nvGrpSpPr>
        <p:grpSpPr>
          <a:xfrm>
            <a:off x="5913468" y="2031166"/>
            <a:ext cx="527709" cy="517426"/>
            <a:chOff x="6083957" y="801172"/>
            <a:chExt cx="527709" cy="517426"/>
          </a:xfrm>
        </p:grpSpPr>
        <p:sp>
          <p:nvSpPr>
            <p:cNvPr id="22" name="矩形: 圆角 184">
              <a:extLst>
                <a:ext uri="{FF2B5EF4-FFF2-40B4-BE49-F238E27FC236}">
                  <a16:creationId xmlns:a16="http://schemas.microsoft.com/office/drawing/2014/main" id="{6E2D263E-C3A4-4BD9-85E8-E2A0582D5AD8}"/>
                </a:ext>
              </a:extLst>
            </p:cNvPr>
            <p:cNvSpPr/>
            <p:nvPr/>
          </p:nvSpPr>
          <p:spPr>
            <a:xfrm rot="2731431">
              <a:off x="6089098" y="801172"/>
              <a:ext cx="517426" cy="517426"/>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3" name="矩形 185">
              <a:extLst>
                <a:ext uri="{FF2B5EF4-FFF2-40B4-BE49-F238E27FC236}">
                  <a16:creationId xmlns:a16="http://schemas.microsoft.com/office/drawing/2014/main" id="{58302978-BAF3-4897-8777-62C30772FF16}"/>
                </a:ext>
              </a:extLst>
            </p:cNvPr>
            <p:cNvSpPr/>
            <p:nvPr/>
          </p:nvSpPr>
          <p:spPr>
            <a:xfrm>
              <a:off x="6083957" y="829053"/>
              <a:ext cx="5277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mj-lt"/>
                  <a:ea typeface="微软雅黑"/>
                  <a:cs typeface="+mn-cs"/>
                </a:rPr>
                <a:t>02</a:t>
              </a:r>
              <a:endParaRPr kumimoji="0" lang="zh-CN" altLang="en-US" sz="2400" b="1" i="0" u="none" strike="noStrike" kern="1200" cap="none" spc="0" normalizeH="0" baseline="0" noProof="0" dirty="0">
                <a:ln>
                  <a:noFill/>
                </a:ln>
                <a:solidFill>
                  <a:prstClr val="white"/>
                </a:solidFill>
                <a:effectLst/>
                <a:uLnTx/>
                <a:uFillTx/>
                <a:latin typeface="+mj-lt"/>
                <a:ea typeface="微软雅黑"/>
                <a:cs typeface="+mn-cs"/>
              </a:endParaRPr>
            </a:p>
          </p:txBody>
        </p:sp>
      </p:grpSp>
      <p:grpSp>
        <p:nvGrpSpPr>
          <p:cNvPr id="24" name="组合 183">
            <a:extLst>
              <a:ext uri="{FF2B5EF4-FFF2-40B4-BE49-F238E27FC236}">
                <a16:creationId xmlns:a16="http://schemas.microsoft.com/office/drawing/2014/main" id="{73310932-EC4E-4640-A490-9E12799BD6FD}"/>
              </a:ext>
            </a:extLst>
          </p:cNvPr>
          <p:cNvGrpSpPr/>
          <p:nvPr userDrawn="1"/>
        </p:nvGrpSpPr>
        <p:grpSpPr>
          <a:xfrm>
            <a:off x="4874179" y="511055"/>
            <a:ext cx="527709" cy="517426"/>
            <a:chOff x="6083957" y="801172"/>
            <a:chExt cx="527709" cy="517426"/>
          </a:xfrm>
        </p:grpSpPr>
        <p:sp>
          <p:nvSpPr>
            <p:cNvPr id="25" name="矩形: 圆角 184">
              <a:extLst>
                <a:ext uri="{FF2B5EF4-FFF2-40B4-BE49-F238E27FC236}">
                  <a16:creationId xmlns:a16="http://schemas.microsoft.com/office/drawing/2014/main" id="{CD665EB8-7BD8-4AD2-A5E7-BAE15BBCFDE9}"/>
                </a:ext>
              </a:extLst>
            </p:cNvPr>
            <p:cNvSpPr/>
            <p:nvPr/>
          </p:nvSpPr>
          <p:spPr>
            <a:xfrm rot="2731431">
              <a:off x="6089098" y="801172"/>
              <a:ext cx="517426" cy="517426"/>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6" name="矩形 185">
              <a:extLst>
                <a:ext uri="{FF2B5EF4-FFF2-40B4-BE49-F238E27FC236}">
                  <a16:creationId xmlns:a16="http://schemas.microsoft.com/office/drawing/2014/main" id="{FA47878E-D3F4-426D-B70D-3673059D3F2B}"/>
                </a:ext>
              </a:extLst>
            </p:cNvPr>
            <p:cNvSpPr/>
            <p:nvPr/>
          </p:nvSpPr>
          <p:spPr>
            <a:xfrm>
              <a:off x="6083957" y="829053"/>
              <a:ext cx="527709" cy="461665"/>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white"/>
                  </a:solidFill>
                  <a:effectLst/>
                  <a:uLnTx/>
                  <a:uFillTx/>
                  <a:latin typeface="+mj-lt"/>
                  <a:ea typeface="微软雅黑"/>
                  <a:cs typeface="+mn-cs"/>
                </a:rPr>
                <a:t>01</a:t>
              </a:r>
              <a:endParaRPr kumimoji="0" lang="zh-CN" altLang="en-US" sz="2400" b="1" i="0" u="none" strike="noStrike" kern="1200" cap="none" spc="0" normalizeH="0" baseline="0" noProof="0" dirty="0">
                <a:ln>
                  <a:noFill/>
                </a:ln>
                <a:solidFill>
                  <a:prstClr val="white"/>
                </a:solidFill>
                <a:effectLst/>
                <a:uLnTx/>
                <a:uFillTx/>
                <a:latin typeface="+mj-lt"/>
                <a:ea typeface="微软雅黑"/>
                <a:cs typeface="+mn-cs"/>
              </a:endParaRPr>
            </a:p>
          </p:txBody>
        </p:sp>
      </p:grpSp>
      <p:grpSp>
        <p:nvGrpSpPr>
          <p:cNvPr id="28" name="组合 35">
            <a:extLst>
              <a:ext uri="{FF2B5EF4-FFF2-40B4-BE49-F238E27FC236}">
                <a16:creationId xmlns:a16="http://schemas.microsoft.com/office/drawing/2014/main" id="{F17700FB-D930-456F-9E68-AE804553AB87}"/>
              </a:ext>
            </a:extLst>
          </p:cNvPr>
          <p:cNvGrpSpPr/>
          <p:nvPr userDrawn="1"/>
        </p:nvGrpSpPr>
        <p:grpSpPr>
          <a:xfrm>
            <a:off x="1640886" y="827778"/>
            <a:ext cx="2590875" cy="870176"/>
            <a:chOff x="2625572" y="1281025"/>
            <a:chExt cx="2590875" cy="870176"/>
          </a:xfrm>
        </p:grpSpPr>
        <p:sp>
          <p:nvSpPr>
            <p:cNvPr id="29" name="任意多边形: 形状 36">
              <a:extLst>
                <a:ext uri="{FF2B5EF4-FFF2-40B4-BE49-F238E27FC236}">
                  <a16:creationId xmlns:a16="http://schemas.microsoft.com/office/drawing/2014/main" id="{216A201D-8CF2-4D5B-9189-22DC6379E107}"/>
                </a:ext>
              </a:extLst>
            </p:cNvPr>
            <p:cNvSpPr/>
            <p:nvPr/>
          </p:nvSpPr>
          <p:spPr>
            <a:xfrm>
              <a:off x="2625572" y="1281025"/>
              <a:ext cx="2590875" cy="870176"/>
            </a:xfrm>
            <a:custGeom>
              <a:avLst/>
              <a:gdLst>
                <a:gd name="connsiteX0" fmla="*/ 393511 w 2590875"/>
                <a:gd name="connsiteY0" fmla="*/ 0 h 870176"/>
                <a:gd name="connsiteX1" fmla="*/ 1716458 w 2590875"/>
                <a:gd name="connsiteY1" fmla="*/ 0 h 870176"/>
                <a:gd name="connsiteX2" fmla="*/ 2590875 w 2590875"/>
                <a:gd name="connsiteY2" fmla="*/ 863530 h 870176"/>
                <a:gd name="connsiteX3" fmla="*/ 2524949 w 2590875"/>
                <a:gd name="connsiteY3" fmla="*/ 870176 h 870176"/>
                <a:gd name="connsiteX4" fmla="*/ 393511 w 2590875"/>
                <a:gd name="connsiteY4" fmla="*/ 870176 h 870176"/>
                <a:gd name="connsiteX5" fmla="*/ 0 w 2590875"/>
                <a:gd name="connsiteY5" fmla="*/ 476665 h 870176"/>
                <a:gd name="connsiteX6" fmla="*/ 0 w 2590875"/>
                <a:gd name="connsiteY6" fmla="*/ 393511 h 870176"/>
                <a:gd name="connsiteX7" fmla="*/ 393511 w 2590875"/>
                <a:gd name="connsiteY7" fmla="*/ 0 h 870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590875" h="870176">
                  <a:moveTo>
                    <a:pt x="393511" y="0"/>
                  </a:moveTo>
                  <a:lnTo>
                    <a:pt x="1716458" y="0"/>
                  </a:lnTo>
                  <a:lnTo>
                    <a:pt x="2590875" y="863530"/>
                  </a:lnTo>
                  <a:lnTo>
                    <a:pt x="2524949" y="870176"/>
                  </a:lnTo>
                  <a:lnTo>
                    <a:pt x="393511" y="870176"/>
                  </a:lnTo>
                  <a:cubicBezTo>
                    <a:pt x="176181" y="870176"/>
                    <a:pt x="0" y="693995"/>
                    <a:pt x="0" y="476665"/>
                  </a:cubicBezTo>
                  <a:lnTo>
                    <a:pt x="0" y="393511"/>
                  </a:lnTo>
                  <a:cubicBezTo>
                    <a:pt x="0" y="176181"/>
                    <a:pt x="176181" y="0"/>
                    <a:pt x="393511" y="0"/>
                  </a:cubicBezTo>
                  <a:close/>
                </a:path>
              </a:pathLst>
            </a:custGeom>
            <a:solidFill>
              <a:schemeClr val="accent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30" name="文本框 37">
              <a:extLst>
                <a:ext uri="{FF2B5EF4-FFF2-40B4-BE49-F238E27FC236}">
                  <a16:creationId xmlns:a16="http://schemas.microsoft.com/office/drawing/2014/main" id="{687EF724-9E3D-427A-B396-E68E8D1C5FC9}"/>
                </a:ext>
              </a:extLst>
            </p:cNvPr>
            <p:cNvSpPr txBox="1"/>
            <p:nvPr/>
          </p:nvSpPr>
          <p:spPr>
            <a:xfrm>
              <a:off x="2817066" y="1440864"/>
              <a:ext cx="1670747" cy="52322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s-ES" altLang="zh-CN" sz="2800" b="1" i="0" u="none" strike="noStrike" kern="1200" cap="none" spc="0" normalizeH="0" baseline="0" noProof="0" dirty="0">
                  <a:ln>
                    <a:noFill/>
                  </a:ln>
                  <a:solidFill>
                    <a:prstClr val="white"/>
                  </a:solidFill>
                  <a:effectLst/>
                  <a:uLnTx/>
                  <a:uFillTx/>
                  <a:latin typeface="+mj-ea"/>
                  <a:ea typeface="+mj-ea"/>
                  <a:cs typeface="+mn-cs"/>
                </a:rPr>
                <a:t>DEVOPS</a:t>
              </a:r>
              <a:endParaRPr kumimoji="0" lang="zh-CN" altLang="en-US" sz="2800" b="1" i="0" u="none" strike="noStrike" kern="1200" cap="none" spc="0" normalizeH="0" baseline="0" noProof="0" dirty="0">
                <a:ln>
                  <a:noFill/>
                </a:ln>
                <a:solidFill>
                  <a:prstClr val="white"/>
                </a:solidFill>
                <a:effectLst/>
                <a:uLnTx/>
                <a:uFillTx/>
                <a:latin typeface="+mj-ea"/>
                <a:ea typeface="+mj-ea"/>
                <a:cs typeface="+mn-cs"/>
              </a:endParaRPr>
            </a:p>
          </p:txBody>
        </p:sp>
      </p:grpSp>
      <p:sp>
        <p:nvSpPr>
          <p:cNvPr id="31" name="文本框 32">
            <a:extLst>
              <a:ext uri="{FF2B5EF4-FFF2-40B4-BE49-F238E27FC236}">
                <a16:creationId xmlns:a16="http://schemas.microsoft.com/office/drawing/2014/main" id="{D408C251-4F4B-4D11-BDCF-68004F72EB94}"/>
              </a:ext>
            </a:extLst>
          </p:cNvPr>
          <p:cNvSpPr txBox="1"/>
          <p:nvPr userDrawn="1"/>
        </p:nvSpPr>
        <p:spPr>
          <a:xfrm>
            <a:off x="5547499" y="481277"/>
            <a:ext cx="3533683" cy="523220"/>
          </a:xfrm>
          <a:prstGeom prst="rect">
            <a:avLst/>
          </a:prstGeom>
          <a:noFill/>
        </p:spPr>
        <p:txBody>
          <a:bodyPr wrap="square" rtlCol="0">
            <a:spAutoFit/>
          </a:bodyPr>
          <a:lstStyle/>
          <a:p>
            <a:pPr>
              <a:defRPr/>
            </a:pPr>
            <a:r>
              <a:rPr lang="es-ES" altLang="zh-CN" sz="2800" b="1" dirty="0">
                <a:solidFill>
                  <a:prstClr val="black">
                    <a:lumMod val="75000"/>
                    <a:lumOff val="25000"/>
                  </a:prstClr>
                </a:solidFill>
                <a:latin typeface="+mj-ea"/>
              </a:rPr>
              <a:t>Diseñando Apps</a:t>
            </a:r>
            <a:endParaRPr lang="zh-CN" altLang="en-US" sz="2800" b="1" dirty="0">
              <a:solidFill>
                <a:prstClr val="black">
                  <a:lumMod val="75000"/>
                  <a:lumOff val="25000"/>
                </a:prstClr>
              </a:solidFill>
              <a:latin typeface="+mj-ea"/>
            </a:endParaRPr>
          </a:p>
        </p:txBody>
      </p:sp>
      <p:sp>
        <p:nvSpPr>
          <p:cNvPr id="32" name="文本框 50">
            <a:extLst>
              <a:ext uri="{FF2B5EF4-FFF2-40B4-BE49-F238E27FC236}">
                <a16:creationId xmlns:a16="http://schemas.microsoft.com/office/drawing/2014/main" id="{3390B819-CBE0-403A-8A7F-6934AB72E559}"/>
              </a:ext>
            </a:extLst>
          </p:cNvPr>
          <p:cNvSpPr txBox="1"/>
          <p:nvPr userDrawn="1"/>
        </p:nvSpPr>
        <p:spPr>
          <a:xfrm>
            <a:off x="5605901" y="972228"/>
            <a:ext cx="2379567" cy="276999"/>
          </a:xfrm>
          <a:prstGeom prst="rect">
            <a:avLst/>
          </a:prstGeom>
          <a:noFill/>
        </p:spPr>
        <p:txBody>
          <a:bodyPr wrap="square" rtlCol="0">
            <a:spAutoFit/>
          </a:bodyPr>
          <a:lstStyle/>
          <a:p>
            <a:pPr>
              <a:defRPr/>
            </a:pPr>
            <a:r>
              <a:rPr lang="en-US" altLang="zh-CN" sz="1200" dirty="0">
                <a:solidFill>
                  <a:prstClr val="black">
                    <a:lumMod val="50000"/>
                    <a:lumOff val="50000"/>
                  </a:prstClr>
                </a:solidFill>
                <a:cs typeface="Arial" panose="020B0604020202020204" pitchFamily="34" charset="0"/>
              </a:rPr>
              <a:t>Mobile-D</a:t>
            </a:r>
          </a:p>
        </p:txBody>
      </p:sp>
      <p:sp>
        <p:nvSpPr>
          <p:cNvPr id="34" name="文本框 32">
            <a:extLst>
              <a:ext uri="{FF2B5EF4-FFF2-40B4-BE49-F238E27FC236}">
                <a16:creationId xmlns:a16="http://schemas.microsoft.com/office/drawing/2014/main" id="{230E184B-637D-48CD-8B65-EE2828180584}"/>
              </a:ext>
            </a:extLst>
          </p:cNvPr>
          <p:cNvSpPr txBox="1"/>
          <p:nvPr userDrawn="1"/>
        </p:nvSpPr>
        <p:spPr>
          <a:xfrm>
            <a:off x="6543183" y="2032955"/>
            <a:ext cx="3533683" cy="523220"/>
          </a:xfrm>
          <a:prstGeom prst="rect">
            <a:avLst/>
          </a:prstGeom>
          <a:noFill/>
        </p:spPr>
        <p:txBody>
          <a:bodyPr wrap="square" rtlCol="0">
            <a:spAutoFit/>
          </a:bodyPr>
          <a:lstStyle/>
          <a:p>
            <a:pPr>
              <a:defRPr/>
            </a:pPr>
            <a:r>
              <a:rPr lang="es-ES" altLang="zh-CN" sz="2800" b="1" dirty="0">
                <a:solidFill>
                  <a:prstClr val="black">
                    <a:lumMod val="75000"/>
                    <a:lumOff val="25000"/>
                  </a:prstClr>
                </a:solidFill>
                <a:latin typeface="+mj-ea"/>
              </a:rPr>
              <a:t>Diseñando Apps</a:t>
            </a:r>
            <a:endParaRPr lang="zh-CN" altLang="en-US" sz="2800" b="1" dirty="0">
              <a:solidFill>
                <a:prstClr val="black">
                  <a:lumMod val="75000"/>
                  <a:lumOff val="25000"/>
                </a:prstClr>
              </a:solidFill>
              <a:latin typeface="+mj-ea"/>
            </a:endParaRPr>
          </a:p>
        </p:txBody>
      </p:sp>
      <p:sp>
        <p:nvSpPr>
          <p:cNvPr id="35" name="文本框 50">
            <a:extLst>
              <a:ext uri="{FF2B5EF4-FFF2-40B4-BE49-F238E27FC236}">
                <a16:creationId xmlns:a16="http://schemas.microsoft.com/office/drawing/2014/main" id="{24DD7B11-EEFB-4F83-81DC-6E5D757969E0}"/>
              </a:ext>
            </a:extLst>
          </p:cNvPr>
          <p:cNvSpPr txBox="1"/>
          <p:nvPr userDrawn="1"/>
        </p:nvSpPr>
        <p:spPr>
          <a:xfrm>
            <a:off x="6571018" y="2517914"/>
            <a:ext cx="2379567" cy="276999"/>
          </a:xfrm>
          <a:prstGeom prst="rect">
            <a:avLst/>
          </a:prstGeom>
          <a:noFill/>
        </p:spPr>
        <p:txBody>
          <a:bodyPr wrap="square" rtlCol="0">
            <a:spAutoFit/>
          </a:bodyPr>
          <a:lstStyle/>
          <a:p>
            <a:pPr>
              <a:defRPr/>
            </a:pPr>
            <a:r>
              <a:rPr lang="en-US" altLang="zh-CN" sz="1200" dirty="0">
                <a:solidFill>
                  <a:prstClr val="black">
                    <a:lumMod val="50000"/>
                    <a:lumOff val="50000"/>
                  </a:prstClr>
                </a:solidFill>
                <a:cs typeface="Arial" panose="020B0604020202020204" pitchFamily="34" charset="0"/>
              </a:rPr>
              <a:t>Mobile-D</a:t>
            </a:r>
          </a:p>
        </p:txBody>
      </p:sp>
      <p:sp>
        <p:nvSpPr>
          <p:cNvPr id="36" name="文本框 32">
            <a:extLst>
              <a:ext uri="{FF2B5EF4-FFF2-40B4-BE49-F238E27FC236}">
                <a16:creationId xmlns:a16="http://schemas.microsoft.com/office/drawing/2014/main" id="{690E938B-FA2D-41B8-A103-6151E0CB9EF1}"/>
              </a:ext>
            </a:extLst>
          </p:cNvPr>
          <p:cNvSpPr txBox="1"/>
          <p:nvPr userDrawn="1"/>
        </p:nvSpPr>
        <p:spPr>
          <a:xfrm>
            <a:off x="5547499" y="3504996"/>
            <a:ext cx="3533683" cy="523220"/>
          </a:xfrm>
          <a:prstGeom prst="rect">
            <a:avLst/>
          </a:prstGeom>
          <a:noFill/>
        </p:spPr>
        <p:txBody>
          <a:bodyPr wrap="square" rtlCol="0">
            <a:spAutoFit/>
          </a:bodyPr>
          <a:lstStyle/>
          <a:p>
            <a:pPr>
              <a:defRPr/>
            </a:pPr>
            <a:r>
              <a:rPr lang="es-ES" altLang="zh-CN" sz="2800" b="1" dirty="0">
                <a:solidFill>
                  <a:prstClr val="black">
                    <a:lumMod val="75000"/>
                    <a:lumOff val="25000"/>
                  </a:prstClr>
                </a:solidFill>
                <a:latin typeface="+mj-ea"/>
              </a:rPr>
              <a:t>Diseñando Apps</a:t>
            </a:r>
            <a:endParaRPr lang="zh-CN" altLang="en-US" sz="2800" b="1" dirty="0">
              <a:solidFill>
                <a:prstClr val="black">
                  <a:lumMod val="75000"/>
                  <a:lumOff val="25000"/>
                </a:prstClr>
              </a:solidFill>
              <a:latin typeface="+mj-ea"/>
            </a:endParaRPr>
          </a:p>
        </p:txBody>
      </p:sp>
      <p:sp>
        <p:nvSpPr>
          <p:cNvPr id="37" name="文本框 50">
            <a:extLst>
              <a:ext uri="{FF2B5EF4-FFF2-40B4-BE49-F238E27FC236}">
                <a16:creationId xmlns:a16="http://schemas.microsoft.com/office/drawing/2014/main" id="{04B7E07C-45CF-47F9-9654-8A0E955ED3A1}"/>
              </a:ext>
            </a:extLst>
          </p:cNvPr>
          <p:cNvSpPr txBox="1"/>
          <p:nvPr userDrawn="1"/>
        </p:nvSpPr>
        <p:spPr>
          <a:xfrm>
            <a:off x="5575334" y="3989955"/>
            <a:ext cx="2379567" cy="276999"/>
          </a:xfrm>
          <a:prstGeom prst="rect">
            <a:avLst/>
          </a:prstGeom>
          <a:noFill/>
        </p:spPr>
        <p:txBody>
          <a:bodyPr wrap="square" rtlCol="0">
            <a:spAutoFit/>
          </a:bodyPr>
          <a:lstStyle/>
          <a:p>
            <a:pPr>
              <a:defRPr/>
            </a:pPr>
            <a:r>
              <a:rPr lang="en-US" altLang="zh-CN" sz="1200" dirty="0">
                <a:solidFill>
                  <a:prstClr val="black">
                    <a:lumMod val="50000"/>
                    <a:lumOff val="50000"/>
                  </a:prstClr>
                </a:solidFill>
                <a:cs typeface="Arial" panose="020B0604020202020204" pitchFamily="34" charset="0"/>
              </a:rPr>
              <a:t>Mobile-D</a:t>
            </a:r>
          </a:p>
        </p:txBody>
      </p:sp>
      <p:sp>
        <p:nvSpPr>
          <p:cNvPr id="38" name="文本框 32">
            <a:extLst>
              <a:ext uri="{FF2B5EF4-FFF2-40B4-BE49-F238E27FC236}">
                <a16:creationId xmlns:a16="http://schemas.microsoft.com/office/drawing/2014/main" id="{9D3E1DFF-AE85-4A0E-AA36-033873B730F2}"/>
              </a:ext>
            </a:extLst>
          </p:cNvPr>
          <p:cNvSpPr txBox="1"/>
          <p:nvPr userDrawn="1"/>
        </p:nvSpPr>
        <p:spPr>
          <a:xfrm>
            <a:off x="4333769" y="4721616"/>
            <a:ext cx="3533683" cy="523220"/>
          </a:xfrm>
          <a:prstGeom prst="rect">
            <a:avLst/>
          </a:prstGeom>
          <a:noFill/>
        </p:spPr>
        <p:txBody>
          <a:bodyPr wrap="square" rtlCol="0">
            <a:spAutoFit/>
          </a:bodyPr>
          <a:lstStyle/>
          <a:p>
            <a:pPr>
              <a:defRPr/>
            </a:pPr>
            <a:r>
              <a:rPr lang="es-ES" altLang="zh-CN" sz="2800" b="1" dirty="0">
                <a:solidFill>
                  <a:prstClr val="black">
                    <a:lumMod val="75000"/>
                    <a:lumOff val="25000"/>
                  </a:prstClr>
                </a:solidFill>
                <a:latin typeface="+mj-ea"/>
              </a:rPr>
              <a:t>Diseñando Apps</a:t>
            </a:r>
            <a:endParaRPr lang="zh-CN" altLang="en-US" sz="2800" b="1" dirty="0">
              <a:solidFill>
                <a:prstClr val="black">
                  <a:lumMod val="75000"/>
                  <a:lumOff val="25000"/>
                </a:prstClr>
              </a:solidFill>
              <a:latin typeface="+mj-ea"/>
            </a:endParaRPr>
          </a:p>
        </p:txBody>
      </p:sp>
      <p:sp>
        <p:nvSpPr>
          <p:cNvPr id="39" name="文本框 50">
            <a:extLst>
              <a:ext uri="{FF2B5EF4-FFF2-40B4-BE49-F238E27FC236}">
                <a16:creationId xmlns:a16="http://schemas.microsoft.com/office/drawing/2014/main" id="{8CBF5EC3-F0E3-4D61-BC70-4BF7E82E352F}"/>
              </a:ext>
            </a:extLst>
          </p:cNvPr>
          <p:cNvSpPr txBox="1"/>
          <p:nvPr userDrawn="1"/>
        </p:nvSpPr>
        <p:spPr>
          <a:xfrm>
            <a:off x="4361604" y="5206575"/>
            <a:ext cx="2379567" cy="276999"/>
          </a:xfrm>
          <a:prstGeom prst="rect">
            <a:avLst/>
          </a:prstGeom>
          <a:noFill/>
        </p:spPr>
        <p:txBody>
          <a:bodyPr wrap="square" rtlCol="0">
            <a:spAutoFit/>
          </a:bodyPr>
          <a:lstStyle/>
          <a:p>
            <a:pPr>
              <a:defRPr/>
            </a:pPr>
            <a:r>
              <a:rPr lang="en-US" altLang="zh-CN" sz="1200" dirty="0">
                <a:solidFill>
                  <a:prstClr val="black">
                    <a:lumMod val="50000"/>
                    <a:lumOff val="50000"/>
                  </a:prstClr>
                </a:solidFill>
                <a:cs typeface="Arial" panose="020B0604020202020204" pitchFamily="34" charset="0"/>
              </a:rPr>
              <a:t>Mobile-D</a:t>
            </a:r>
          </a:p>
        </p:txBody>
      </p:sp>
    </p:spTree>
    <p:extLst>
      <p:ext uri="{BB962C8B-B14F-4D97-AF65-F5344CB8AC3E}">
        <p14:creationId xmlns:p14="http://schemas.microsoft.com/office/powerpoint/2010/main" val="30046058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ext">
    <p:spTree>
      <p:nvGrpSpPr>
        <p:cNvPr id="1" name=""/>
        <p:cNvGrpSpPr/>
        <p:nvPr/>
      </p:nvGrpSpPr>
      <p:grpSpPr>
        <a:xfrm>
          <a:off x="0" y="0"/>
          <a:ext cx="0" cy="0"/>
          <a:chOff x="0" y="0"/>
          <a:chExt cx="0" cy="0"/>
        </a:xfrm>
      </p:grpSpPr>
      <p:sp>
        <p:nvSpPr>
          <p:cNvPr id="23" name="矩形 22">
            <a:extLst>
              <a:ext uri="{FF2B5EF4-FFF2-40B4-BE49-F238E27FC236}">
                <a16:creationId xmlns:a16="http://schemas.microsoft.com/office/drawing/2014/main" id="{D78E2322-DC92-4FB4-A25F-A37CA9FB9EDE}"/>
              </a:ext>
            </a:extLst>
          </p:cNvPr>
          <p:cNvSpPr/>
          <p:nvPr/>
        </p:nvSpPr>
        <p:spPr>
          <a:xfrm>
            <a:off x="9230724" y="6387400"/>
            <a:ext cx="2288176" cy="184666"/>
          </a:xfrm>
          <a:prstGeom prst="rect">
            <a:avLst/>
          </a:prstGeom>
        </p:spPr>
        <p:txBody>
          <a:bodyPr wrap="square" lIns="0" tIns="0" rIns="0" bIns="0">
            <a:spAutoFit/>
          </a:bodyPr>
          <a:lstStyle/>
          <a:p>
            <a:pPr algn="dist"/>
            <a:r>
              <a:rPr lang="zh-CN" altLang="en-US" sz="1200" dirty="0">
                <a:solidFill>
                  <a:schemeClr val="tx1">
                    <a:lumMod val="65000"/>
                    <a:lumOff val="35000"/>
                  </a:schemeClr>
                </a:solidFill>
                <a:latin typeface="Arial" panose="020B0604020202020204" pitchFamily="34" charset="0"/>
                <a:cs typeface="Arial" panose="020B0604020202020204" pitchFamily="34" charset="0"/>
              </a:rPr>
              <a:t>http://www.</a:t>
            </a:r>
            <a:r>
              <a:rPr lang="es-ES" altLang="zh-CN" sz="1200" dirty="0">
                <a:solidFill>
                  <a:schemeClr val="tx1">
                    <a:lumMod val="65000"/>
                    <a:lumOff val="35000"/>
                  </a:schemeClr>
                </a:solidFill>
                <a:latin typeface="Arial" panose="020B0604020202020204" pitchFamily="34" charset="0"/>
                <a:cs typeface="Arial" panose="020B0604020202020204" pitchFamily="34" charset="0"/>
              </a:rPr>
              <a:t>manexware.com</a:t>
            </a:r>
            <a:r>
              <a:rPr lang="zh-CN" altLang="en-US" sz="1200" dirty="0">
                <a:solidFill>
                  <a:schemeClr val="tx1">
                    <a:lumMod val="65000"/>
                    <a:lumOff val="35000"/>
                  </a:schemeClr>
                </a:solidFill>
                <a:latin typeface="Arial" panose="020B0604020202020204" pitchFamily="34" charset="0"/>
                <a:cs typeface="Arial" panose="020B0604020202020204" pitchFamily="34" charset="0"/>
              </a:rPr>
              <a:t>/</a:t>
            </a:r>
          </a:p>
        </p:txBody>
      </p:sp>
      <p:grpSp>
        <p:nvGrpSpPr>
          <p:cNvPr id="64" name="组合 63">
            <a:extLst>
              <a:ext uri="{FF2B5EF4-FFF2-40B4-BE49-F238E27FC236}">
                <a16:creationId xmlns:a16="http://schemas.microsoft.com/office/drawing/2014/main" id="{A91FCCAB-D56B-4AD2-8DF0-03D355CEAB65}"/>
              </a:ext>
            </a:extLst>
          </p:cNvPr>
          <p:cNvGrpSpPr/>
          <p:nvPr userDrawn="1"/>
        </p:nvGrpSpPr>
        <p:grpSpPr>
          <a:xfrm>
            <a:off x="0" y="6309360"/>
            <a:ext cx="12192000" cy="0"/>
            <a:chOff x="0" y="6309360"/>
            <a:chExt cx="12192000" cy="0"/>
          </a:xfrm>
        </p:grpSpPr>
        <p:cxnSp>
          <p:nvCxnSpPr>
            <p:cNvPr id="26" name="直接连接符 25">
              <a:extLst>
                <a:ext uri="{FF2B5EF4-FFF2-40B4-BE49-F238E27FC236}">
                  <a16:creationId xmlns:a16="http://schemas.microsoft.com/office/drawing/2014/main" id="{901729CD-C2C2-4DE9-BFE3-EA8ABDD92539}"/>
                </a:ext>
              </a:extLst>
            </p:cNvPr>
            <p:cNvCxnSpPr>
              <a:cxnSpLocks/>
            </p:cNvCxnSpPr>
            <p:nvPr/>
          </p:nvCxnSpPr>
          <p:spPr>
            <a:xfrm>
              <a:off x="0" y="6309360"/>
              <a:ext cx="12192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7E506DB-9038-401E-907E-877C086670D3}"/>
                </a:ext>
              </a:extLst>
            </p:cNvPr>
            <p:cNvCxnSpPr>
              <a:cxnSpLocks/>
            </p:cNvCxnSpPr>
            <p:nvPr/>
          </p:nvCxnSpPr>
          <p:spPr>
            <a:xfrm>
              <a:off x="660400" y="6309360"/>
              <a:ext cx="1085850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8" name="标题 47">
            <a:extLst>
              <a:ext uri="{FF2B5EF4-FFF2-40B4-BE49-F238E27FC236}">
                <a16:creationId xmlns:a16="http://schemas.microsoft.com/office/drawing/2014/main" id="{28BC4F73-C52E-46FF-8188-B744937AE46F}"/>
              </a:ext>
            </a:extLst>
          </p:cNvPr>
          <p:cNvSpPr>
            <a:spLocks noGrp="1"/>
          </p:cNvSpPr>
          <p:nvPr userDrawn="1">
            <p:ph type="title"/>
          </p:nvPr>
        </p:nvSpPr>
        <p:spPr>
          <a:xfrm>
            <a:off x="663866" y="362664"/>
            <a:ext cx="7870534" cy="576416"/>
          </a:xfrm>
        </p:spPr>
        <p:txBody>
          <a:bodyPr lIns="0" tIns="0" rIns="0" bIns="0">
            <a:normAutofit/>
          </a:bodyPr>
          <a:lstStyle>
            <a:lvl1pPr marL="0" algn="l" defTabSz="914400" rtl="0" eaLnBrk="1" latinLnBrk="0" hangingPunct="1">
              <a:defRPr lang="zh-CN" altLang="en-US" sz="2400" b="1" kern="1200" dirty="0">
                <a:solidFill>
                  <a:schemeClr val="accent1"/>
                </a:solidFill>
                <a:latin typeface="+mn-lt"/>
                <a:ea typeface="+mn-ea"/>
                <a:cs typeface="+mn-cs"/>
              </a:defRPr>
            </a:lvl1pPr>
          </a:lstStyle>
          <a:p>
            <a:r>
              <a:rPr lang="es-ES" altLang="zh-CN"/>
              <a:t>Haga clic para modificar el estilo de título del patrón</a:t>
            </a:r>
            <a:endParaRPr lang="zh-CN" altLang="en-US" dirty="0"/>
          </a:p>
        </p:txBody>
      </p:sp>
      <p:sp>
        <p:nvSpPr>
          <p:cNvPr id="54" name="任意多边形: 形状 53">
            <a:extLst>
              <a:ext uri="{FF2B5EF4-FFF2-40B4-BE49-F238E27FC236}">
                <a16:creationId xmlns:a16="http://schemas.microsoft.com/office/drawing/2014/main" id="{2FD18197-095D-4F3B-A062-1920D12CB323}"/>
              </a:ext>
            </a:extLst>
          </p:cNvPr>
          <p:cNvSpPr/>
          <p:nvPr userDrawn="1"/>
        </p:nvSpPr>
        <p:spPr>
          <a:xfrm>
            <a:off x="0" y="394332"/>
            <a:ext cx="292169" cy="513080"/>
          </a:xfrm>
          <a:custGeom>
            <a:avLst/>
            <a:gdLst>
              <a:gd name="connsiteX0" fmla="*/ 0 w 325122"/>
              <a:gd name="connsiteY0" fmla="*/ 0 h 652776"/>
              <a:gd name="connsiteX1" fmla="*/ 31703 w 325122"/>
              <a:gd name="connsiteY1" fmla="*/ 6287 h 652776"/>
              <a:gd name="connsiteX2" fmla="*/ 59865 w 325122"/>
              <a:gd name="connsiteY2" fmla="*/ 25135 h 652776"/>
              <a:gd name="connsiteX3" fmla="*/ 300347 w 325122"/>
              <a:gd name="connsiteY3" fmla="*/ 267362 h 652776"/>
              <a:gd name="connsiteX4" fmla="*/ 299910 w 325122"/>
              <a:gd name="connsiteY4" fmla="*/ 388043 h 652776"/>
              <a:gd name="connsiteX5" fmla="*/ 57683 w 325122"/>
              <a:gd name="connsiteY5" fmla="*/ 628525 h 652776"/>
              <a:gd name="connsiteX6" fmla="*/ 29386 w 325122"/>
              <a:gd name="connsiteY6" fmla="*/ 647168 h 652776"/>
              <a:gd name="connsiteX7" fmla="*/ 0 w 325122"/>
              <a:gd name="connsiteY7" fmla="*/ 652776 h 652776"/>
              <a:gd name="connsiteX8" fmla="*/ 0 w 325122"/>
              <a:gd name="connsiteY8" fmla="*/ 0 h 65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122" h="652776">
                <a:moveTo>
                  <a:pt x="0" y="0"/>
                </a:moveTo>
                <a:lnTo>
                  <a:pt x="31703" y="6287"/>
                </a:lnTo>
                <a:cubicBezTo>
                  <a:pt x="41961" y="10490"/>
                  <a:pt x="51564" y="16774"/>
                  <a:pt x="59865" y="25135"/>
                </a:cubicBezTo>
                <a:lnTo>
                  <a:pt x="300347" y="267362"/>
                </a:lnTo>
                <a:cubicBezTo>
                  <a:pt x="333551" y="300807"/>
                  <a:pt x="333356" y="354838"/>
                  <a:pt x="299910" y="388043"/>
                </a:cubicBezTo>
                <a:lnTo>
                  <a:pt x="57683" y="628525"/>
                </a:lnTo>
                <a:cubicBezTo>
                  <a:pt x="49322" y="636826"/>
                  <a:pt x="39674" y="643040"/>
                  <a:pt x="29386" y="647168"/>
                </a:cubicBezTo>
                <a:lnTo>
                  <a:pt x="0" y="652776"/>
                </a:lnTo>
                <a:lnTo>
                  <a:pt x="0" y="0"/>
                </a:lnTo>
                <a:close/>
              </a:path>
            </a:pathLst>
          </a:custGeom>
          <a:gradFill>
            <a:gsLst>
              <a:gs pos="0">
                <a:schemeClr val="accent1"/>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矩形 17">
            <a:extLst>
              <a:ext uri="{FF2B5EF4-FFF2-40B4-BE49-F238E27FC236}">
                <a16:creationId xmlns:a16="http://schemas.microsoft.com/office/drawing/2014/main" id="{F5DC827B-86BE-4931-B542-F56EAE4CA7E6}"/>
              </a:ext>
            </a:extLst>
          </p:cNvPr>
          <p:cNvSpPr/>
          <p:nvPr userDrawn="1"/>
        </p:nvSpPr>
        <p:spPr>
          <a:xfrm>
            <a:off x="670911" y="6387400"/>
            <a:ext cx="1206149" cy="184666"/>
          </a:xfrm>
          <a:prstGeom prst="rect">
            <a:avLst/>
          </a:prstGeom>
        </p:spPr>
        <p:txBody>
          <a:bodyPr wrap="square" lIns="0" tIns="0" rIns="0" bIns="0">
            <a:spAutoFit/>
          </a:bodyPr>
          <a:lstStyle/>
          <a:p>
            <a:pPr algn="dist"/>
            <a:r>
              <a:rPr lang="es-ES" altLang="zh-CN" sz="1200" dirty="0">
                <a:solidFill>
                  <a:schemeClr val="tx1">
                    <a:lumMod val="65000"/>
                    <a:lumOff val="35000"/>
                  </a:schemeClr>
                </a:solidFill>
                <a:latin typeface="Arial" panose="020B0604020202020204" pitchFamily="34" charset="0"/>
                <a:cs typeface="Arial" panose="020B0604020202020204" pitchFamily="34" charset="0"/>
              </a:rPr>
              <a:t>2020</a:t>
            </a:r>
            <a:endParaRPr lang="zh-CN" altLang="en-US" sz="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21" name="内容占位符 2">
            <a:extLst>
              <a:ext uri="{FF2B5EF4-FFF2-40B4-BE49-F238E27FC236}">
                <a16:creationId xmlns:a16="http://schemas.microsoft.com/office/drawing/2014/main" id="{D91D163B-4E84-4D81-9961-731D56B89D3A}"/>
              </a:ext>
            </a:extLst>
          </p:cNvPr>
          <p:cNvSpPr>
            <a:spLocks noGrp="1"/>
          </p:cNvSpPr>
          <p:nvPr>
            <p:ph idx="1"/>
          </p:nvPr>
        </p:nvSpPr>
        <p:spPr>
          <a:xfrm>
            <a:off x="660400" y="1130301"/>
            <a:ext cx="10858500" cy="5003800"/>
          </a:xfrm>
        </p:spPr>
        <p:txBody>
          <a:bodyPr/>
          <a:lstStyle/>
          <a:p>
            <a:pPr lvl="0"/>
            <a:r>
              <a:rPr lang="es-ES" altLang="zh-CN"/>
              <a:t>Haga clic para modificar los estilos de texto del patrón</a:t>
            </a:r>
          </a:p>
          <a:p>
            <a:pPr lvl="1"/>
            <a:r>
              <a:rPr lang="es-ES" altLang="zh-CN"/>
              <a:t>Segundo nivel</a:t>
            </a:r>
          </a:p>
          <a:p>
            <a:pPr lvl="2"/>
            <a:r>
              <a:rPr lang="es-ES" altLang="zh-CN"/>
              <a:t>Tercer nivel</a:t>
            </a:r>
          </a:p>
          <a:p>
            <a:pPr lvl="3"/>
            <a:r>
              <a:rPr lang="es-ES" altLang="zh-CN"/>
              <a:t>Cuarto nivel</a:t>
            </a:r>
          </a:p>
          <a:p>
            <a:pPr lvl="4"/>
            <a:r>
              <a:rPr lang="es-ES" altLang="zh-CN"/>
              <a:t>Quinto nivel</a:t>
            </a:r>
            <a:endParaRPr lang="zh-CN" altLang="en-US" dirty="0"/>
          </a:p>
        </p:txBody>
      </p:sp>
      <p:grpSp>
        <p:nvGrpSpPr>
          <p:cNvPr id="10" name="Grupo 9">
            <a:extLst>
              <a:ext uri="{FF2B5EF4-FFF2-40B4-BE49-F238E27FC236}">
                <a16:creationId xmlns:a16="http://schemas.microsoft.com/office/drawing/2014/main" id="{2F805E65-5279-4C7B-B621-796C9E56D6A0}"/>
              </a:ext>
            </a:extLst>
          </p:cNvPr>
          <p:cNvGrpSpPr/>
          <p:nvPr userDrawn="1"/>
        </p:nvGrpSpPr>
        <p:grpSpPr>
          <a:xfrm>
            <a:off x="10060951" y="473754"/>
            <a:ext cx="1386569" cy="325776"/>
            <a:chOff x="10145031" y="547324"/>
            <a:chExt cx="1386569" cy="325776"/>
          </a:xfrm>
        </p:grpSpPr>
        <p:sp>
          <p:nvSpPr>
            <p:cNvPr id="11" name="CuadroTexto 10">
              <a:extLst>
                <a:ext uri="{FF2B5EF4-FFF2-40B4-BE49-F238E27FC236}">
                  <a16:creationId xmlns:a16="http://schemas.microsoft.com/office/drawing/2014/main" id="{EB15106D-E2A6-4CDB-96D0-33E70ACB3D06}"/>
                </a:ext>
              </a:extLst>
            </p:cNvPr>
            <p:cNvSpPr txBox="1"/>
            <p:nvPr userDrawn="1"/>
          </p:nvSpPr>
          <p:spPr>
            <a:xfrm>
              <a:off x="10378040" y="547324"/>
              <a:ext cx="1153560" cy="307777"/>
            </a:xfrm>
            <a:prstGeom prst="rect">
              <a:avLst/>
            </a:prstGeom>
            <a:noFill/>
          </p:spPr>
          <p:txBody>
            <a:bodyPr wrap="square" rtlCol="0">
              <a:spAutoFit/>
            </a:bodyPr>
            <a:lstStyle/>
            <a:p>
              <a:r>
                <a:rPr lang="es-ES" sz="1400" dirty="0">
                  <a:solidFill>
                    <a:srgbClr val="060F7C"/>
                  </a:solidFill>
                  <a:latin typeface="Bauhaus 93" panose="04030905020B02020C02" pitchFamily="82" charset="0"/>
                </a:rPr>
                <a:t>manexware</a:t>
              </a:r>
            </a:p>
          </p:txBody>
        </p:sp>
        <p:pic>
          <p:nvPicPr>
            <p:cNvPr id="12" name="Imagen 11" descr="Imagen que contiene vajilla, dibujo, plato&#10;&#10;Descripción generada automáticamente">
              <a:extLst>
                <a:ext uri="{FF2B5EF4-FFF2-40B4-BE49-F238E27FC236}">
                  <a16:creationId xmlns:a16="http://schemas.microsoft.com/office/drawing/2014/main" id="{DFC13330-9843-4419-8ECA-CDEAD9B77EB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5031" y="569823"/>
              <a:ext cx="312421" cy="303277"/>
            </a:xfrm>
            <a:prstGeom prst="rect">
              <a:avLst/>
            </a:prstGeom>
          </p:spPr>
        </p:pic>
      </p:grpSp>
    </p:spTree>
    <p:extLst>
      <p:ext uri="{BB962C8B-B14F-4D97-AF65-F5344CB8AC3E}">
        <p14:creationId xmlns:p14="http://schemas.microsoft.com/office/powerpoint/2010/main" val="30811080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blank_title">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B90AB2-DE54-42DC-82AE-E60C1D1BC70C}"/>
              </a:ext>
            </a:extLst>
          </p:cNvPr>
          <p:cNvSpPr>
            <a:spLocks noGrp="1"/>
          </p:cNvSpPr>
          <p:nvPr>
            <p:ph type="title"/>
          </p:nvPr>
        </p:nvSpPr>
        <p:spPr>
          <a:xfrm>
            <a:off x="660399" y="363794"/>
            <a:ext cx="8904015" cy="576416"/>
          </a:xfrm>
        </p:spPr>
        <p:txBody>
          <a:bodyPr>
            <a:normAutofit/>
          </a:bodyPr>
          <a:lstStyle>
            <a:lvl1pPr>
              <a:defRPr sz="2400"/>
            </a:lvl1pPr>
          </a:lstStyle>
          <a:p>
            <a:r>
              <a:rPr lang="es-ES" altLang="zh-CN"/>
              <a:t>Haga clic para modificar el estilo de título del patrón</a:t>
            </a:r>
            <a:endParaRPr lang="zh-CN" altLang="en-US" dirty="0"/>
          </a:p>
        </p:txBody>
      </p:sp>
      <p:sp>
        <p:nvSpPr>
          <p:cNvPr id="3" name="任意多边形: 形状 16">
            <a:extLst>
              <a:ext uri="{FF2B5EF4-FFF2-40B4-BE49-F238E27FC236}">
                <a16:creationId xmlns:a16="http://schemas.microsoft.com/office/drawing/2014/main" id="{D4E63F45-BE9D-4A8A-AE9B-0300D56C0459}"/>
              </a:ext>
            </a:extLst>
          </p:cNvPr>
          <p:cNvSpPr/>
          <p:nvPr userDrawn="1"/>
        </p:nvSpPr>
        <p:spPr>
          <a:xfrm>
            <a:off x="0" y="394332"/>
            <a:ext cx="292169" cy="513080"/>
          </a:xfrm>
          <a:custGeom>
            <a:avLst/>
            <a:gdLst>
              <a:gd name="connsiteX0" fmla="*/ 0 w 325122"/>
              <a:gd name="connsiteY0" fmla="*/ 0 h 652776"/>
              <a:gd name="connsiteX1" fmla="*/ 31703 w 325122"/>
              <a:gd name="connsiteY1" fmla="*/ 6287 h 652776"/>
              <a:gd name="connsiteX2" fmla="*/ 59865 w 325122"/>
              <a:gd name="connsiteY2" fmla="*/ 25135 h 652776"/>
              <a:gd name="connsiteX3" fmla="*/ 300347 w 325122"/>
              <a:gd name="connsiteY3" fmla="*/ 267362 h 652776"/>
              <a:gd name="connsiteX4" fmla="*/ 299910 w 325122"/>
              <a:gd name="connsiteY4" fmla="*/ 388043 h 652776"/>
              <a:gd name="connsiteX5" fmla="*/ 57683 w 325122"/>
              <a:gd name="connsiteY5" fmla="*/ 628525 h 652776"/>
              <a:gd name="connsiteX6" fmla="*/ 29386 w 325122"/>
              <a:gd name="connsiteY6" fmla="*/ 647168 h 652776"/>
              <a:gd name="connsiteX7" fmla="*/ 0 w 325122"/>
              <a:gd name="connsiteY7" fmla="*/ 652776 h 652776"/>
              <a:gd name="connsiteX8" fmla="*/ 0 w 325122"/>
              <a:gd name="connsiteY8" fmla="*/ 0 h 65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25122" h="652776">
                <a:moveTo>
                  <a:pt x="0" y="0"/>
                </a:moveTo>
                <a:lnTo>
                  <a:pt x="31703" y="6287"/>
                </a:lnTo>
                <a:cubicBezTo>
                  <a:pt x="41961" y="10490"/>
                  <a:pt x="51564" y="16774"/>
                  <a:pt x="59865" y="25135"/>
                </a:cubicBezTo>
                <a:lnTo>
                  <a:pt x="300347" y="267362"/>
                </a:lnTo>
                <a:cubicBezTo>
                  <a:pt x="333551" y="300807"/>
                  <a:pt x="333356" y="354838"/>
                  <a:pt x="299910" y="388043"/>
                </a:cubicBezTo>
                <a:lnTo>
                  <a:pt x="57683" y="628525"/>
                </a:lnTo>
                <a:cubicBezTo>
                  <a:pt x="49322" y="636826"/>
                  <a:pt x="39674" y="643040"/>
                  <a:pt x="29386" y="647168"/>
                </a:cubicBezTo>
                <a:lnTo>
                  <a:pt x="0" y="652776"/>
                </a:lnTo>
                <a:lnTo>
                  <a:pt x="0" y="0"/>
                </a:lnTo>
                <a:close/>
              </a:path>
            </a:pathLst>
          </a:custGeom>
          <a:gradFill>
            <a:gsLst>
              <a:gs pos="0">
                <a:schemeClr val="accent1"/>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Tree>
    <p:extLst>
      <p:ext uri="{BB962C8B-B14F-4D97-AF65-F5344CB8AC3E}">
        <p14:creationId xmlns:p14="http://schemas.microsoft.com/office/powerpoint/2010/main" val="34138865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_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0860802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0616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CA2615E0-64A5-4000-B230-3D64B1B187B8}"/>
              </a:ext>
            </a:extLst>
          </p:cNvPr>
          <p:cNvSpPr/>
          <p:nvPr userDrawn="1"/>
        </p:nvSpPr>
        <p:spPr>
          <a:xfrm>
            <a:off x="3975337" y="0"/>
            <a:ext cx="8216663" cy="6106638"/>
          </a:xfrm>
          <a:custGeom>
            <a:avLst/>
            <a:gdLst>
              <a:gd name="connsiteX0" fmla="*/ 262506 w 8216663"/>
              <a:gd name="connsiteY0" fmla="*/ 0 h 6106638"/>
              <a:gd name="connsiteX1" fmla="*/ 8216663 w 8216663"/>
              <a:gd name="connsiteY1" fmla="*/ 0 h 6106638"/>
              <a:gd name="connsiteX2" fmla="*/ 8216663 w 8216663"/>
              <a:gd name="connsiteY2" fmla="*/ 3718063 h 6106638"/>
              <a:gd name="connsiteX3" fmla="*/ 6173957 w 8216663"/>
              <a:gd name="connsiteY3" fmla="*/ 5715257 h 6106638"/>
              <a:gd name="connsiteX4" fmla="*/ 4231807 w 8216663"/>
              <a:gd name="connsiteY4" fmla="*/ 5693378 h 6106638"/>
              <a:gd name="connsiteX5" fmla="*/ 391380 w 8216663"/>
              <a:gd name="connsiteY5" fmla="*/ 1765435 h 6106638"/>
              <a:gd name="connsiteX6" fmla="*/ 234856 w 8216663"/>
              <a:gd name="connsiteY6" fmla="*/ 36736 h 6106638"/>
              <a:gd name="connsiteX7" fmla="*/ 262506 w 8216663"/>
              <a:gd name="connsiteY7" fmla="*/ 0 h 61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663" h="6106638">
                <a:moveTo>
                  <a:pt x="262506" y="0"/>
                </a:moveTo>
                <a:lnTo>
                  <a:pt x="8216663" y="0"/>
                </a:lnTo>
                <a:lnTo>
                  <a:pt x="8216663" y="3718063"/>
                </a:lnTo>
                <a:lnTo>
                  <a:pt x="6173957" y="5715257"/>
                </a:lnTo>
                <a:cubicBezTo>
                  <a:pt x="5631605" y="6245526"/>
                  <a:pt x="4762074" y="6235730"/>
                  <a:pt x="4231807" y="5693378"/>
                </a:cubicBezTo>
                <a:lnTo>
                  <a:pt x="391380" y="1765435"/>
                </a:lnTo>
                <a:cubicBezTo>
                  <a:pt x="-72605" y="1290877"/>
                  <a:pt x="-123103" y="565823"/>
                  <a:pt x="234856" y="36736"/>
                </a:cubicBezTo>
                <a:lnTo>
                  <a:pt x="262506" y="0"/>
                </a:lnTo>
                <a:close/>
              </a:path>
            </a:pathLst>
          </a:custGeom>
          <a:solidFill>
            <a:srgbClr val="96C300"/>
          </a:solidFill>
          <a:ln>
            <a:noFill/>
          </a:ln>
          <a:effectLst>
            <a:outerShdw blurRad="254000" dist="38100" dir="5400000" sx="101000" sy="101000" algn="t" rotWithShape="0">
              <a:schemeClr val="accent6">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任意多边形: 形状 6">
            <a:extLst>
              <a:ext uri="{FF2B5EF4-FFF2-40B4-BE49-F238E27FC236}">
                <a16:creationId xmlns:a16="http://schemas.microsoft.com/office/drawing/2014/main" id="{03B1C141-5116-405C-8BC8-B14C93F6CAA4}"/>
              </a:ext>
            </a:extLst>
          </p:cNvPr>
          <p:cNvSpPr/>
          <p:nvPr userDrawn="1"/>
        </p:nvSpPr>
        <p:spPr>
          <a:xfrm>
            <a:off x="4166336" y="0"/>
            <a:ext cx="8025664" cy="5924638"/>
          </a:xfrm>
          <a:custGeom>
            <a:avLst/>
            <a:gdLst>
              <a:gd name="connsiteX0" fmla="*/ 295382 w 8025664"/>
              <a:gd name="connsiteY0" fmla="*/ 0 h 5924638"/>
              <a:gd name="connsiteX1" fmla="*/ 8025664 w 8025664"/>
              <a:gd name="connsiteY1" fmla="*/ 0 h 5924638"/>
              <a:gd name="connsiteX2" fmla="*/ 8025664 w 8025664"/>
              <a:gd name="connsiteY2" fmla="*/ 3501553 h 5924638"/>
              <a:gd name="connsiteX3" fmla="*/ 5931971 w 8025664"/>
              <a:gd name="connsiteY3" fmla="*/ 5548598 h 5924638"/>
              <a:gd name="connsiteX4" fmla="*/ 4065943 w 8025664"/>
              <a:gd name="connsiteY4" fmla="*/ 5527576 h 5924638"/>
              <a:gd name="connsiteX5" fmla="*/ 376040 w 8025664"/>
              <a:gd name="connsiteY5" fmla="*/ 1753586 h 5924638"/>
              <a:gd name="connsiteX6" fmla="*/ 225651 w 8025664"/>
              <a:gd name="connsiteY6" fmla="*/ 92643 h 5924638"/>
              <a:gd name="connsiteX7" fmla="*/ 295382 w 8025664"/>
              <a:gd name="connsiteY7" fmla="*/ 0 h 59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5664" h="5924638">
                <a:moveTo>
                  <a:pt x="295382" y="0"/>
                </a:moveTo>
                <a:lnTo>
                  <a:pt x="8025664" y="0"/>
                </a:lnTo>
                <a:lnTo>
                  <a:pt x="8025664" y="3501553"/>
                </a:lnTo>
                <a:lnTo>
                  <a:pt x="5931971" y="5548598"/>
                </a:lnTo>
                <a:cubicBezTo>
                  <a:pt x="5410876" y="6058082"/>
                  <a:pt x="4575427" y="6048671"/>
                  <a:pt x="4065943" y="5527576"/>
                </a:cubicBezTo>
                <a:lnTo>
                  <a:pt x="376040" y="1753586"/>
                </a:lnTo>
                <a:cubicBezTo>
                  <a:pt x="-69760" y="1297628"/>
                  <a:pt x="-118278" y="600993"/>
                  <a:pt x="225651" y="92643"/>
                </a:cubicBezTo>
                <a:lnTo>
                  <a:pt x="29538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图片占位符 15">
            <a:extLst>
              <a:ext uri="{FF2B5EF4-FFF2-40B4-BE49-F238E27FC236}">
                <a16:creationId xmlns:a16="http://schemas.microsoft.com/office/drawing/2014/main" id="{B4DA046E-7AF1-4AC0-B961-A04FEED7781B}"/>
              </a:ext>
            </a:extLst>
          </p:cNvPr>
          <p:cNvSpPr>
            <a:spLocks noGrp="1"/>
          </p:cNvSpPr>
          <p:nvPr>
            <p:ph type="pic" sz="quarter" idx="10"/>
          </p:nvPr>
        </p:nvSpPr>
        <p:spPr>
          <a:xfrm>
            <a:off x="4412235" y="0"/>
            <a:ext cx="7779765" cy="5725124"/>
          </a:xfrm>
          <a:custGeom>
            <a:avLst/>
            <a:gdLst>
              <a:gd name="connsiteX0" fmla="*/ 337257 w 7779765"/>
              <a:gd name="connsiteY0" fmla="*/ 0 h 5725124"/>
              <a:gd name="connsiteX1" fmla="*/ 7779765 w 7779765"/>
              <a:gd name="connsiteY1" fmla="*/ 0 h 5725124"/>
              <a:gd name="connsiteX2" fmla="*/ 7779765 w 7779765"/>
              <a:gd name="connsiteY2" fmla="*/ 3303297 h 5725124"/>
              <a:gd name="connsiteX3" fmla="*/ 5670399 w 7779765"/>
              <a:gd name="connsiteY3" fmla="*/ 5365665 h 5725124"/>
              <a:gd name="connsiteX4" fmla="*/ 3886654 w 7779765"/>
              <a:gd name="connsiteY4" fmla="*/ 5345570 h 5725124"/>
              <a:gd name="connsiteX5" fmla="*/ 359459 w 7779765"/>
              <a:gd name="connsiteY5" fmla="*/ 1737997 h 5725124"/>
              <a:gd name="connsiteX6" fmla="*/ 291891 w 7779765"/>
              <a:gd name="connsiteY6" fmla="*/ 49069 h 57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9765" h="5725124">
                <a:moveTo>
                  <a:pt x="337257" y="0"/>
                </a:moveTo>
                <a:lnTo>
                  <a:pt x="7779765" y="0"/>
                </a:lnTo>
                <a:lnTo>
                  <a:pt x="7779765" y="3303297"/>
                </a:lnTo>
                <a:lnTo>
                  <a:pt x="5670399" y="5365665"/>
                </a:lnTo>
                <a:cubicBezTo>
                  <a:pt x="5172283" y="5852684"/>
                  <a:pt x="4373672" y="5843687"/>
                  <a:pt x="3886654" y="5345570"/>
                </a:cubicBezTo>
                <a:lnTo>
                  <a:pt x="359459" y="1737997"/>
                </a:lnTo>
                <a:cubicBezTo>
                  <a:pt x="-97120" y="1271013"/>
                  <a:pt x="-117749" y="539923"/>
                  <a:pt x="291891" y="49069"/>
                </a:cubicBezTo>
                <a:close/>
              </a:path>
            </a:pathLst>
          </a:custGeom>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kern="1200" dirty="0" smtClean="0">
                <a:solidFill>
                  <a:schemeClr val="tx1">
                    <a:lumMod val="95000"/>
                    <a:lumOff val="5000"/>
                  </a:schemeClr>
                </a:solidFill>
                <a:latin typeface="+mn-lt"/>
                <a:ea typeface="+mn-ea"/>
                <a:cs typeface="+mn-cs"/>
              </a:defRPr>
            </a:lvl1pPr>
          </a:lstStyle>
          <a:p>
            <a:r>
              <a:rPr lang="es-ES" altLang="zh-CN"/>
              <a:t>Haga clic en el icono para agregar una imagen</a:t>
            </a:r>
            <a:endParaRPr lang="zh-CN" altLang="en-US" dirty="0"/>
          </a:p>
        </p:txBody>
      </p:sp>
      <p:sp>
        <p:nvSpPr>
          <p:cNvPr id="12" name="文本占位符 2">
            <a:extLst>
              <a:ext uri="{FF2B5EF4-FFF2-40B4-BE49-F238E27FC236}">
                <a16:creationId xmlns:a16="http://schemas.microsoft.com/office/drawing/2014/main" id="{4835AE95-AFD2-4CC9-8819-6F630C1D99B8}"/>
              </a:ext>
            </a:extLst>
          </p:cNvPr>
          <p:cNvSpPr>
            <a:spLocks noGrp="1"/>
          </p:cNvSpPr>
          <p:nvPr>
            <p:ph type="body" sz="quarter" idx="12"/>
          </p:nvPr>
        </p:nvSpPr>
        <p:spPr>
          <a:xfrm>
            <a:off x="662054" y="4065079"/>
            <a:ext cx="3385220" cy="420004"/>
          </a:xfrm>
        </p:spPr>
        <p:txBody>
          <a:bodyPr lIns="0" rIns="0">
            <a:noAutofit/>
          </a:bodyPr>
          <a:lstStyle>
            <a:lvl1pPr marL="0" indent="0">
              <a:buNone/>
              <a:defRPr lang="zh-CN" altLang="en-US" sz="1800" kern="1200" dirty="0">
                <a:solidFill>
                  <a:schemeClr val="tx1">
                    <a:lumMod val="50000"/>
                    <a:lumOff val="50000"/>
                  </a:schemeClr>
                </a:solidFill>
                <a:latin typeface="+mn-lt"/>
                <a:ea typeface="+mn-ea"/>
                <a:cs typeface="+mn-cs"/>
              </a:defRPr>
            </a:lvl1pPr>
          </a:lstStyle>
          <a:p>
            <a:pPr marL="0" lvl="0" algn="l" defTabSz="914400" rtl="0" eaLnBrk="1" latinLnBrk="0" hangingPunct="1">
              <a:defRPr/>
            </a:pPr>
            <a:r>
              <a:rPr lang="es-ES" altLang="zh-CN"/>
              <a:t>Haga clic para modificar los estilos de texto del patrón</a:t>
            </a:r>
          </a:p>
        </p:txBody>
      </p:sp>
      <p:sp>
        <p:nvSpPr>
          <p:cNvPr id="13" name="文本占位符 2">
            <a:extLst>
              <a:ext uri="{FF2B5EF4-FFF2-40B4-BE49-F238E27FC236}">
                <a16:creationId xmlns:a16="http://schemas.microsoft.com/office/drawing/2014/main" id="{10AEE8A4-A94E-4258-A3B7-EE84DD271B70}"/>
              </a:ext>
            </a:extLst>
          </p:cNvPr>
          <p:cNvSpPr>
            <a:spLocks noGrp="1"/>
          </p:cNvSpPr>
          <p:nvPr>
            <p:ph type="body" sz="quarter" idx="11"/>
          </p:nvPr>
        </p:nvSpPr>
        <p:spPr>
          <a:xfrm>
            <a:off x="660400" y="3231610"/>
            <a:ext cx="4680902" cy="811139"/>
          </a:xfrm>
        </p:spPr>
        <p:txBody>
          <a:bodyPr lIns="0" rIns="0">
            <a:noAutofit/>
          </a:bodyPr>
          <a:lstStyle>
            <a:lvl1pPr marL="0" indent="0">
              <a:buNone/>
              <a:defRPr lang="zh-CN" altLang="en-US" sz="2400" b="1" kern="1200" dirty="0">
                <a:gradFill>
                  <a:gsLst>
                    <a:gs pos="0">
                      <a:srgbClr val="03559C"/>
                    </a:gs>
                    <a:gs pos="84000">
                      <a:schemeClr val="accent3"/>
                    </a:gs>
                  </a:gsLst>
                  <a:lin ang="5400000" scaled="1"/>
                </a:gradFill>
                <a:latin typeface="微软雅黑"/>
                <a:ea typeface="+mn-ea"/>
                <a:cs typeface="+mn-cs"/>
              </a:defRPr>
            </a:lvl1pPr>
          </a:lstStyle>
          <a:p>
            <a:pPr lvl="0"/>
            <a:r>
              <a:rPr lang="es-ES" altLang="zh-CN"/>
              <a:t>Haga clic para modificar los estilos de texto del patrón</a:t>
            </a:r>
          </a:p>
        </p:txBody>
      </p:sp>
      <p:grpSp>
        <p:nvGrpSpPr>
          <p:cNvPr id="8" name="组合 50">
            <a:extLst>
              <a:ext uri="{FF2B5EF4-FFF2-40B4-BE49-F238E27FC236}">
                <a16:creationId xmlns:a16="http://schemas.microsoft.com/office/drawing/2014/main" id="{5E1CFF06-EEDE-4D09-B050-FB78FDB14B44}"/>
              </a:ext>
            </a:extLst>
          </p:cNvPr>
          <p:cNvGrpSpPr/>
          <p:nvPr userDrawn="1"/>
        </p:nvGrpSpPr>
        <p:grpSpPr>
          <a:xfrm>
            <a:off x="616607" y="4027003"/>
            <a:ext cx="3747770" cy="0"/>
            <a:chOff x="660400" y="3757993"/>
            <a:chExt cx="3747770" cy="0"/>
          </a:xfrm>
        </p:grpSpPr>
        <p:cxnSp>
          <p:nvCxnSpPr>
            <p:cNvPr id="9" name="直接连接符 49">
              <a:extLst>
                <a:ext uri="{FF2B5EF4-FFF2-40B4-BE49-F238E27FC236}">
                  <a16:creationId xmlns:a16="http://schemas.microsoft.com/office/drawing/2014/main" id="{286235A1-0B00-425A-9F3A-B7F521CE6970}"/>
                </a:ext>
              </a:extLst>
            </p:cNvPr>
            <p:cNvCxnSpPr>
              <a:cxnSpLocks/>
            </p:cNvCxnSpPr>
            <p:nvPr/>
          </p:nvCxnSpPr>
          <p:spPr>
            <a:xfrm>
              <a:off x="2039620" y="3757993"/>
              <a:ext cx="236855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直接连接符 48">
              <a:extLst>
                <a:ext uri="{FF2B5EF4-FFF2-40B4-BE49-F238E27FC236}">
                  <a16:creationId xmlns:a16="http://schemas.microsoft.com/office/drawing/2014/main" id="{CF5287EE-961B-4D73-873F-FF287ADC5149}"/>
                </a:ext>
              </a:extLst>
            </p:cNvPr>
            <p:cNvCxnSpPr>
              <a:cxnSpLocks/>
            </p:cNvCxnSpPr>
            <p:nvPr/>
          </p:nvCxnSpPr>
          <p:spPr>
            <a:xfrm>
              <a:off x="660400" y="3757993"/>
              <a:ext cx="1379220" cy="0"/>
            </a:xfrm>
            <a:prstGeom prst="line">
              <a:avLst/>
            </a:prstGeom>
            <a:ln w="28575">
              <a:gradFill>
                <a:gsLst>
                  <a:gs pos="0">
                    <a:schemeClr val="accent1"/>
                  </a:gs>
                  <a:gs pos="100000">
                    <a:schemeClr val="accent3">
                      <a:alpha val="73000"/>
                    </a:schemeClr>
                  </a:gs>
                </a:gsLst>
                <a:lin ang="0" scaled="0"/>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799547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art 1">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CA2615E0-64A5-4000-B230-3D64B1B187B8}"/>
              </a:ext>
            </a:extLst>
          </p:cNvPr>
          <p:cNvSpPr/>
          <p:nvPr userDrawn="1"/>
        </p:nvSpPr>
        <p:spPr>
          <a:xfrm>
            <a:off x="3975337" y="0"/>
            <a:ext cx="8216663" cy="6106638"/>
          </a:xfrm>
          <a:custGeom>
            <a:avLst/>
            <a:gdLst>
              <a:gd name="connsiteX0" fmla="*/ 262506 w 8216663"/>
              <a:gd name="connsiteY0" fmla="*/ 0 h 6106638"/>
              <a:gd name="connsiteX1" fmla="*/ 8216663 w 8216663"/>
              <a:gd name="connsiteY1" fmla="*/ 0 h 6106638"/>
              <a:gd name="connsiteX2" fmla="*/ 8216663 w 8216663"/>
              <a:gd name="connsiteY2" fmla="*/ 3718063 h 6106638"/>
              <a:gd name="connsiteX3" fmla="*/ 6173957 w 8216663"/>
              <a:gd name="connsiteY3" fmla="*/ 5715257 h 6106638"/>
              <a:gd name="connsiteX4" fmla="*/ 4231807 w 8216663"/>
              <a:gd name="connsiteY4" fmla="*/ 5693378 h 6106638"/>
              <a:gd name="connsiteX5" fmla="*/ 391380 w 8216663"/>
              <a:gd name="connsiteY5" fmla="*/ 1765435 h 6106638"/>
              <a:gd name="connsiteX6" fmla="*/ 234856 w 8216663"/>
              <a:gd name="connsiteY6" fmla="*/ 36736 h 6106638"/>
              <a:gd name="connsiteX7" fmla="*/ 262506 w 8216663"/>
              <a:gd name="connsiteY7" fmla="*/ 0 h 61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663" h="6106638">
                <a:moveTo>
                  <a:pt x="262506" y="0"/>
                </a:moveTo>
                <a:lnTo>
                  <a:pt x="8216663" y="0"/>
                </a:lnTo>
                <a:lnTo>
                  <a:pt x="8216663" y="3718063"/>
                </a:lnTo>
                <a:lnTo>
                  <a:pt x="6173957" y="5715257"/>
                </a:lnTo>
                <a:cubicBezTo>
                  <a:pt x="5631605" y="6245526"/>
                  <a:pt x="4762074" y="6235730"/>
                  <a:pt x="4231807" y="5693378"/>
                </a:cubicBezTo>
                <a:lnTo>
                  <a:pt x="391380" y="1765435"/>
                </a:lnTo>
                <a:cubicBezTo>
                  <a:pt x="-72605" y="1290877"/>
                  <a:pt x="-123103" y="565823"/>
                  <a:pt x="234856" y="36736"/>
                </a:cubicBezTo>
                <a:lnTo>
                  <a:pt x="262506" y="0"/>
                </a:lnTo>
                <a:close/>
              </a:path>
            </a:pathLst>
          </a:custGeom>
          <a:solidFill>
            <a:srgbClr val="96C300"/>
          </a:solidFill>
          <a:ln>
            <a:noFill/>
          </a:ln>
          <a:effectLst>
            <a:outerShdw blurRad="254000" dist="38100" dir="5400000" sx="101000" sy="101000" algn="t" rotWithShape="0">
              <a:schemeClr val="accent6">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任意多边形: 形状 6">
            <a:extLst>
              <a:ext uri="{FF2B5EF4-FFF2-40B4-BE49-F238E27FC236}">
                <a16:creationId xmlns:a16="http://schemas.microsoft.com/office/drawing/2014/main" id="{03B1C141-5116-405C-8BC8-B14C93F6CAA4}"/>
              </a:ext>
            </a:extLst>
          </p:cNvPr>
          <p:cNvSpPr/>
          <p:nvPr userDrawn="1"/>
        </p:nvSpPr>
        <p:spPr>
          <a:xfrm>
            <a:off x="4166336" y="0"/>
            <a:ext cx="8025664" cy="5924638"/>
          </a:xfrm>
          <a:custGeom>
            <a:avLst/>
            <a:gdLst>
              <a:gd name="connsiteX0" fmla="*/ 295382 w 8025664"/>
              <a:gd name="connsiteY0" fmla="*/ 0 h 5924638"/>
              <a:gd name="connsiteX1" fmla="*/ 8025664 w 8025664"/>
              <a:gd name="connsiteY1" fmla="*/ 0 h 5924638"/>
              <a:gd name="connsiteX2" fmla="*/ 8025664 w 8025664"/>
              <a:gd name="connsiteY2" fmla="*/ 3501553 h 5924638"/>
              <a:gd name="connsiteX3" fmla="*/ 5931971 w 8025664"/>
              <a:gd name="connsiteY3" fmla="*/ 5548598 h 5924638"/>
              <a:gd name="connsiteX4" fmla="*/ 4065943 w 8025664"/>
              <a:gd name="connsiteY4" fmla="*/ 5527576 h 5924638"/>
              <a:gd name="connsiteX5" fmla="*/ 376040 w 8025664"/>
              <a:gd name="connsiteY5" fmla="*/ 1753586 h 5924638"/>
              <a:gd name="connsiteX6" fmla="*/ 225651 w 8025664"/>
              <a:gd name="connsiteY6" fmla="*/ 92643 h 5924638"/>
              <a:gd name="connsiteX7" fmla="*/ 295382 w 8025664"/>
              <a:gd name="connsiteY7" fmla="*/ 0 h 59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5664" h="5924638">
                <a:moveTo>
                  <a:pt x="295382" y="0"/>
                </a:moveTo>
                <a:lnTo>
                  <a:pt x="8025664" y="0"/>
                </a:lnTo>
                <a:lnTo>
                  <a:pt x="8025664" y="3501553"/>
                </a:lnTo>
                <a:lnTo>
                  <a:pt x="5931971" y="5548598"/>
                </a:lnTo>
                <a:cubicBezTo>
                  <a:pt x="5410876" y="6058082"/>
                  <a:pt x="4575427" y="6048671"/>
                  <a:pt x="4065943" y="5527576"/>
                </a:cubicBezTo>
                <a:lnTo>
                  <a:pt x="376040" y="1753586"/>
                </a:lnTo>
                <a:cubicBezTo>
                  <a:pt x="-69760" y="1297628"/>
                  <a:pt x="-118278" y="600993"/>
                  <a:pt x="225651" y="92643"/>
                </a:cubicBezTo>
                <a:lnTo>
                  <a:pt x="29538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图片占位符 15">
            <a:extLst>
              <a:ext uri="{FF2B5EF4-FFF2-40B4-BE49-F238E27FC236}">
                <a16:creationId xmlns:a16="http://schemas.microsoft.com/office/drawing/2014/main" id="{B4DA046E-7AF1-4AC0-B961-A04FEED7781B}"/>
              </a:ext>
            </a:extLst>
          </p:cNvPr>
          <p:cNvSpPr>
            <a:spLocks noGrp="1"/>
          </p:cNvSpPr>
          <p:nvPr>
            <p:ph type="pic" sz="quarter" idx="10"/>
          </p:nvPr>
        </p:nvSpPr>
        <p:spPr>
          <a:xfrm>
            <a:off x="4412235" y="0"/>
            <a:ext cx="7779765" cy="5725124"/>
          </a:xfrm>
          <a:custGeom>
            <a:avLst/>
            <a:gdLst>
              <a:gd name="connsiteX0" fmla="*/ 337257 w 7779765"/>
              <a:gd name="connsiteY0" fmla="*/ 0 h 5725124"/>
              <a:gd name="connsiteX1" fmla="*/ 7779765 w 7779765"/>
              <a:gd name="connsiteY1" fmla="*/ 0 h 5725124"/>
              <a:gd name="connsiteX2" fmla="*/ 7779765 w 7779765"/>
              <a:gd name="connsiteY2" fmla="*/ 3303297 h 5725124"/>
              <a:gd name="connsiteX3" fmla="*/ 5670399 w 7779765"/>
              <a:gd name="connsiteY3" fmla="*/ 5365665 h 5725124"/>
              <a:gd name="connsiteX4" fmla="*/ 3886654 w 7779765"/>
              <a:gd name="connsiteY4" fmla="*/ 5345570 h 5725124"/>
              <a:gd name="connsiteX5" fmla="*/ 359459 w 7779765"/>
              <a:gd name="connsiteY5" fmla="*/ 1737997 h 5725124"/>
              <a:gd name="connsiteX6" fmla="*/ 291891 w 7779765"/>
              <a:gd name="connsiteY6" fmla="*/ 49069 h 57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9765" h="5725124">
                <a:moveTo>
                  <a:pt x="337257" y="0"/>
                </a:moveTo>
                <a:lnTo>
                  <a:pt x="7779765" y="0"/>
                </a:lnTo>
                <a:lnTo>
                  <a:pt x="7779765" y="3303297"/>
                </a:lnTo>
                <a:lnTo>
                  <a:pt x="5670399" y="5365665"/>
                </a:lnTo>
                <a:cubicBezTo>
                  <a:pt x="5172283" y="5852684"/>
                  <a:pt x="4373672" y="5843687"/>
                  <a:pt x="3886654" y="5345570"/>
                </a:cubicBezTo>
                <a:lnTo>
                  <a:pt x="359459" y="1737997"/>
                </a:lnTo>
                <a:cubicBezTo>
                  <a:pt x="-97120" y="1271013"/>
                  <a:pt x="-117749" y="539923"/>
                  <a:pt x="291891" y="49069"/>
                </a:cubicBezTo>
                <a:close/>
              </a:path>
            </a:pathLst>
          </a:custGeom>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kern="1200" dirty="0" smtClean="0">
                <a:solidFill>
                  <a:schemeClr val="tx1">
                    <a:lumMod val="95000"/>
                    <a:lumOff val="5000"/>
                  </a:schemeClr>
                </a:solidFill>
                <a:latin typeface="+mn-lt"/>
                <a:ea typeface="+mn-ea"/>
                <a:cs typeface="+mn-cs"/>
              </a:defRPr>
            </a:lvl1pPr>
          </a:lstStyle>
          <a:p>
            <a:r>
              <a:rPr lang="es-ES" altLang="zh-CN"/>
              <a:t>Haga clic en el icono para agregar una imagen</a:t>
            </a:r>
            <a:endParaRPr lang="zh-CN" altLang="en-US" dirty="0"/>
          </a:p>
        </p:txBody>
      </p:sp>
      <p:sp>
        <p:nvSpPr>
          <p:cNvPr id="12" name="文本占位符 2">
            <a:extLst>
              <a:ext uri="{FF2B5EF4-FFF2-40B4-BE49-F238E27FC236}">
                <a16:creationId xmlns:a16="http://schemas.microsoft.com/office/drawing/2014/main" id="{4835AE95-AFD2-4CC9-8819-6F630C1D99B8}"/>
              </a:ext>
            </a:extLst>
          </p:cNvPr>
          <p:cNvSpPr>
            <a:spLocks noGrp="1"/>
          </p:cNvSpPr>
          <p:nvPr>
            <p:ph type="body" sz="quarter" idx="12"/>
          </p:nvPr>
        </p:nvSpPr>
        <p:spPr>
          <a:xfrm>
            <a:off x="662054" y="4158498"/>
            <a:ext cx="4803324" cy="536275"/>
          </a:xfrm>
        </p:spPr>
        <p:txBody>
          <a:bodyPr lIns="0" rIns="0">
            <a:noAutofit/>
          </a:bodyPr>
          <a:lstStyle>
            <a:lvl1pPr marL="0" indent="0">
              <a:buNone/>
              <a:defRPr lang="zh-CN" altLang="en-US" sz="1800" kern="1200" dirty="0">
                <a:solidFill>
                  <a:schemeClr val="tx1">
                    <a:lumMod val="50000"/>
                    <a:lumOff val="50000"/>
                  </a:schemeClr>
                </a:solidFill>
                <a:latin typeface="+mn-lt"/>
                <a:ea typeface="+mn-ea"/>
                <a:cs typeface="+mn-cs"/>
              </a:defRPr>
            </a:lvl1pPr>
          </a:lstStyle>
          <a:p>
            <a:pPr marL="0" lvl="0" algn="l" defTabSz="914400" rtl="0" eaLnBrk="1" latinLnBrk="0" hangingPunct="1">
              <a:defRPr/>
            </a:pPr>
            <a:r>
              <a:rPr lang="es-ES" altLang="zh-CN"/>
              <a:t>Haga clic para modificar los estilos de texto del patrón</a:t>
            </a:r>
          </a:p>
        </p:txBody>
      </p:sp>
      <p:sp>
        <p:nvSpPr>
          <p:cNvPr id="13" name="文本占位符 2">
            <a:extLst>
              <a:ext uri="{FF2B5EF4-FFF2-40B4-BE49-F238E27FC236}">
                <a16:creationId xmlns:a16="http://schemas.microsoft.com/office/drawing/2014/main" id="{10AEE8A4-A94E-4258-A3B7-EE84DD271B70}"/>
              </a:ext>
            </a:extLst>
          </p:cNvPr>
          <p:cNvSpPr>
            <a:spLocks noGrp="1"/>
          </p:cNvSpPr>
          <p:nvPr>
            <p:ph type="body" sz="quarter" idx="11"/>
          </p:nvPr>
        </p:nvSpPr>
        <p:spPr>
          <a:xfrm>
            <a:off x="660399" y="3231611"/>
            <a:ext cx="4804979" cy="744888"/>
          </a:xfrm>
        </p:spPr>
        <p:txBody>
          <a:bodyPr lIns="0" rIns="0">
            <a:noAutofit/>
          </a:bodyPr>
          <a:lstStyle>
            <a:lvl1pPr marL="0" indent="0">
              <a:buNone/>
              <a:defRPr lang="zh-CN" altLang="en-US" sz="2400" b="1" kern="1200" dirty="0">
                <a:gradFill>
                  <a:gsLst>
                    <a:gs pos="0">
                      <a:srgbClr val="03559C"/>
                    </a:gs>
                    <a:gs pos="84000">
                      <a:schemeClr val="accent3"/>
                    </a:gs>
                  </a:gsLst>
                  <a:lin ang="5400000" scaled="1"/>
                </a:gradFill>
                <a:latin typeface="微软雅黑"/>
                <a:ea typeface="+mn-ea"/>
                <a:cs typeface="+mn-cs"/>
              </a:defRPr>
            </a:lvl1pPr>
          </a:lstStyle>
          <a:p>
            <a:pPr lvl="0"/>
            <a:r>
              <a:rPr lang="es-ES" altLang="zh-CN"/>
              <a:t>Haga clic para modificar los estilos de texto del patrón</a:t>
            </a:r>
          </a:p>
        </p:txBody>
      </p:sp>
      <p:grpSp>
        <p:nvGrpSpPr>
          <p:cNvPr id="8" name="组合 50">
            <a:extLst>
              <a:ext uri="{FF2B5EF4-FFF2-40B4-BE49-F238E27FC236}">
                <a16:creationId xmlns:a16="http://schemas.microsoft.com/office/drawing/2014/main" id="{5E1CFF06-EEDE-4D09-B050-FB78FDB14B44}"/>
              </a:ext>
            </a:extLst>
          </p:cNvPr>
          <p:cNvGrpSpPr/>
          <p:nvPr userDrawn="1"/>
        </p:nvGrpSpPr>
        <p:grpSpPr>
          <a:xfrm>
            <a:off x="660400" y="4065310"/>
            <a:ext cx="3747770" cy="0"/>
            <a:chOff x="660400" y="3757993"/>
            <a:chExt cx="3747770" cy="0"/>
          </a:xfrm>
        </p:grpSpPr>
        <p:cxnSp>
          <p:nvCxnSpPr>
            <p:cNvPr id="9" name="直接连接符 49">
              <a:extLst>
                <a:ext uri="{FF2B5EF4-FFF2-40B4-BE49-F238E27FC236}">
                  <a16:creationId xmlns:a16="http://schemas.microsoft.com/office/drawing/2014/main" id="{286235A1-0B00-425A-9F3A-B7F521CE6970}"/>
                </a:ext>
              </a:extLst>
            </p:cNvPr>
            <p:cNvCxnSpPr>
              <a:cxnSpLocks/>
            </p:cNvCxnSpPr>
            <p:nvPr/>
          </p:nvCxnSpPr>
          <p:spPr>
            <a:xfrm>
              <a:off x="2039620" y="3757993"/>
              <a:ext cx="236855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直接连接符 48">
              <a:extLst>
                <a:ext uri="{FF2B5EF4-FFF2-40B4-BE49-F238E27FC236}">
                  <a16:creationId xmlns:a16="http://schemas.microsoft.com/office/drawing/2014/main" id="{CF5287EE-961B-4D73-873F-FF287ADC5149}"/>
                </a:ext>
              </a:extLst>
            </p:cNvPr>
            <p:cNvCxnSpPr>
              <a:cxnSpLocks/>
            </p:cNvCxnSpPr>
            <p:nvPr/>
          </p:nvCxnSpPr>
          <p:spPr>
            <a:xfrm>
              <a:off x="660400" y="3757993"/>
              <a:ext cx="1379220" cy="0"/>
            </a:xfrm>
            <a:prstGeom prst="line">
              <a:avLst/>
            </a:prstGeom>
            <a:ln w="28575">
              <a:gradFill>
                <a:gsLst>
                  <a:gs pos="0">
                    <a:schemeClr val="accent1"/>
                  </a:gs>
                  <a:gs pos="100000">
                    <a:schemeClr val="accent3">
                      <a:alpha val="7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 name="组合 39">
            <a:extLst>
              <a:ext uri="{FF2B5EF4-FFF2-40B4-BE49-F238E27FC236}">
                <a16:creationId xmlns:a16="http://schemas.microsoft.com/office/drawing/2014/main" id="{DBC16225-50E0-4B4E-BB4D-F87AE65A2A81}"/>
              </a:ext>
            </a:extLst>
          </p:cNvPr>
          <p:cNvGrpSpPr/>
          <p:nvPr userDrawn="1"/>
        </p:nvGrpSpPr>
        <p:grpSpPr>
          <a:xfrm>
            <a:off x="660400" y="2389221"/>
            <a:ext cx="2585719" cy="549245"/>
            <a:chOff x="660400" y="2647208"/>
            <a:chExt cx="2740831" cy="549245"/>
          </a:xfrm>
        </p:grpSpPr>
        <p:sp>
          <p:nvSpPr>
            <p:cNvPr id="14" name="矩形: 圆角 38">
              <a:extLst>
                <a:ext uri="{FF2B5EF4-FFF2-40B4-BE49-F238E27FC236}">
                  <a16:creationId xmlns:a16="http://schemas.microsoft.com/office/drawing/2014/main" id="{821E1813-73BF-4FD4-B68E-E3951F674868}"/>
                </a:ext>
              </a:extLst>
            </p:cNvPr>
            <p:cNvSpPr/>
            <p:nvPr/>
          </p:nvSpPr>
          <p:spPr>
            <a:xfrm>
              <a:off x="660400" y="2647208"/>
              <a:ext cx="2254478" cy="549245"/>
            </a:xfrm>
            <a:prstGeom prst="roundRect">
              <a:avLst>
                <a:gd name="adj" fmla="val 9037"/>
              </a:avLst>
            </a:prstGeom>
            <a:gradFill>
              <a:gsLst>
                <a:gs pos="20000">
                  <a:schemeClr val="accent1"/>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5" name="文本框 30">
              <a:extLst>
                <a:ext uri="{FF2B5EF4-FFF2-40B4-BE49-F238E27FC236}">
                  <a16:creationId xmlns:a16="http://schemas.microsoft.com/office/drawing/2014/main" id="{349814F2-2069-41C4-8B3B-4C039689C421}"/>
                </a:ext>
              </a:extLst>
            </p:cNvPr>
            <p:cNvSpPr txBox="1"/>
            <p:nvPr/>
          </p:nvSpPr>
          <p:spPr>
            <a:xfrm>
              <a:off x="693723" y="2663220"/>
              <a:ext cx="2707508" cy="523220"/>
            </a:xfrm>
            <a:prstGeom prst="rect">
              <a:avLst/>
            </a:prstGeom>
            <a:noFill/>
          </p:spPr>
          <p:txBody>
            <a:bodyPr wrap="square" rtlCol="0">
              <a:spAutoFit/>
            </a:bodyPr>
            <a:lstStyle/>
            <a:p>
              <a:r>
                <a:rPr lang="en-US" altLang="zh-CN" sz="2800" dirty="0">
                  <a:solidFill>
                    <a:schemeClr val="bg1"/>
                  </a:solidFill>
                </a:rPr>
                <a:t>PARTE 01</a:t>
              </a:r>
              <a:endParaRPr lang="zh-CN" altLang="en-US" sz="2800" dirty="0">
                <a:solidFill>
                  <a:schemeClr val="bg1"/>
                </a:solidFill>
              </a:endParaRPr>
            </a:p>
          </p:txBody>
        </p:sp>
      </p:grpSp>
      <p:grpSp>
        <p:nvGrpSpPr>
          <p:cNvPr id="17" name="Grupo 16">
            <a:extLst>
              <a:ext uri="{FF2B5EF4-FFF2-40B4-BE49-F238E27FC236}">
                <a16:creationId xmlns:a16="http://schemas.microsoft.com/office/drawing/2014/main" id="{F7836045-83B1-4178-9A8A-CC2B8114A341}"/>
              </a:ext>
            </a:extLst>
          </p:cNvPr>
          <p:cNvGrpSpPr/>
          <p:nvPr userDrawn="1"/>
        </p:nvGrpSpPr>
        <p:grpSpPr>
          <a:xfrm>
            <a:off x="719117" y="4838142"/>
            <a:ext cx="1510977" cy="180000"/>
            <a:chOff x="697675" y="4729594"/>
            <a:chExt cx="1510977" cy="180000"/>
          </a:xfrm>
        </p:grpSpPr>
        <p:sp>
          <p:nvSpPr>
            <p:cNvPr id="18" name="矩形: 圆角 118">
              <a:extLst>
                <a:ext uri="{FF2B5EF4-FFF2-40B4-BE49-F238E27FC236}">
                  <a16:creationId xmlns:a16="http://schemas.microsoft.com/office/drawing/2014/main" id="{51FC0C05-4CF3-47F0-9753-DAD6C9B36AA3}"/>
                </a:ext>
              </a:extLst>
            </p:cNvPr>
            <p:cNvSpPr/>
            <p:nvPr/>
          </p:nvSpPr>
          <p:spPr>
            <a:xfrm rot="2731431">
              <a:off x="697675" y="4729594"/>
              <a:ext cx="180000" cy="180000"/>
            </a:xfrm>
            <a:prstGeom prst="roundRect">
              <a:avLst/>
            </a:prstGeom>
            <a:gradFill>
              <a:gsLst>
                <a:gs pos="10000">
                  <a:srgbClr val="96C300"/>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19" name="矩形: 圆角 118">
              <a:extLst>
                <a:ext uri="{FF2B5EF4-FFF2-40B4-BE49-F238E27FC236}">
                  <a16:creationId xmlns:a16="http://schemas.microsoft.com/office/drawing/2014/main" id="{694BC6AA-5C4C-4566-A74E-C6E1AA34870E}"/>
                </a:ext>
              </a:extLst>
            </p:cNvPr>
            <p:cNvSpPr/>
            <p:nvPr/>
          </p:nvSpPr>
          <p:spPr>
            <a:xfrm rot="2731431">
              <a:off x="1032855" y="4729594"/>
              <a:ext cx="180000" cy="180000"/>
            </a:xfrm>
            <a:prstGeom prst="roundRect">
              <a:avLst/>
            </a:prstGeom>
            <a:gradFill>
              <a:gsLst>
                <a:gs pos="10000">
                  <a:srgbClr val="0E5D9D"/>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0" name="矩形: 圆角 118">
              <a:extLst>
                <a:ext uri="{FF2B5EF4-FFF2-40B4-BE49-F238E27FC236}">
                  <a16:creationId xmlns:a16="http://schemas.microsoft.com/office/drawing/2014/main" id="{81E91B50-843D-4D08-82E1-29C208236CC6}"/>
                </a:ext>
              </a:extLst>
            </p:cNvPr>
            <p:cNvSpPr/>
            <p:nvPr/>
          </p:nvSpPr>
          <p:spPr>
            <a:xfrm rot="2731431">
              <a:off x="1693170" y="4729594"/>
              <a:ext cx="180000" cy="180000"/>
            </a:xfrm>
            <a:prstGeom prst="roundRect">
              <a:avLst/>
            </a:prstGeom>
            <a:gradFill>
              <a:gsLst>
                <a:gs pos="10000">
                  <a:srgbClr val="0E5D9D"/>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1" name="矩形: 圆角 118">
              <a:extLst>
                <a:ext uri="{FF2B5EF4-FFF2-40B4-BE49-F238E27FC236}">
                  <a16:creationId xmlns:a16="http://schemas.microsoft.com/office/drawing/2014/main" id="{E5B0DBF1-E693-4E30-837B-17FFD46FA767}"/>
                </a:ext>
              </a:extLst>
            </p:cNvPr>
            <p:cNvSpPr/>
            <p:nvPr/>
          </p:nvSpPr>
          <p:spPr>
            <a:xfrm rot="2731431">
              <a:off x="1361668" y="4729594"/>
              <a:ext cx="180000" cy="180000"/>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2" name="矩形: 圆角 118">
              <a:extLst>
                <a:ext uri="{FF2B5EF4-FFF2-40B4-BE49-F238E27FC236}">
                  <a16:creationId xmlns:a16="http://schemas.microsoft.com/office/drawing/2014/main" id="{A7A94007-5E32-4E03-A702-40F3F7B65B74}"/>
                </a:ext>
              </a:extLst>
            </p:cNvPr>
            <p:cNvSpPr/>
            <p:nvPr/>
          </p:nvSpPr>
          <p:spPr>
            <a:xfrm rot="2731431">
              <a:off x="2028652" y="4729594"/>
              <a:ext cx="180000" cy="180000"/>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grpSp>
    </p:spTree>
    <p:extLst>
      <p:ext uri="{BB962C8B-B14F-4D97-AF65-F5344CB8AC3E}">
        <p14:creationId xmlns:p14="http://schemas.microsoft.com/office/powerpoint/2010/main" val="10457943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 2">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CA2615E0-64A5-4000-B230-3D64B1B187B8}"/>
              </a:ext>
            </a:extLst>
          </p:cNvPr>
          <p:cNvSpPr/>
          <p:nvPr userDrawn="1"/>
        </p:nvSpPr>
        <p:spPr>
          <a:xfrm>
            <a:off x="3975337" y="0"/>
            <a:ext cx="8216663" cy="6106638"/>
          </a:xfrm>
          <a:custGeom>
            <a:avLst/>
            <a:gdLst>
              <a:gd name="connsiteX0" fmla="*/ 262506 w 8216663"/>
              <a:gd name="connsiteY0" fmla="*/ 0 h 6106638"/>
              <a:gd name="connsiteX1" fmla="*/ 8216663 w 8216663"/>
              <a:gd name="connsiteY1" fmla="*/ 0 h 6106638"/>
              <a:gd name="connsiteX2" fmla="*/ 8216663 w 8216663"/>
              <a:gd name="connsiteY2" fmla="*/ 3718063 h 6106638"/>
              <a:gd name="connsiteX3" fmla="*/ 6173957 w 8216663"/>
              <a:gd name="connsiteY3" fmla="*/ 5715257 h 6106638"/>
              <a:gd name="connsiteX4" fmla="*/ 4231807 w 8216663"/>
              <a:gd name="connsiteY4" fmla="*/ 5693378 h 6106638"/>
              <a:gd name="connsiteX5" fmla="*/ 391380 w 8216663"/>
              <a:gd name="connsiteY5" fmla="*/ 1765435 h 6106638"/>
              <a:gd name="connsiteX6" fmla="*/ 234856 w 8216663"/>
              <a:gd name="connsiteY6" fmla="*/ 36736 h 6106638"/>
              <a:gd name="connsiteX7" fmla="*/ 262506 w 8216663"/>
              <a:gd name="connsiteY7" fmla="*/ 0 h 61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663" h="6106638">
                <a:moveTo>
                  <a:pt x="262506" y="0"/>
                </a:moveTo>
                <a:lnTo>
                  <a:pt x="8216663" y="0"/>
                </a:lnTo>
                <a:lnTo>
                  <a:pt x="8216663" y="3718063"/>
                </a:lnTo>
                <a:lnTo>
                  <a:pt x="6173957" y="5715257"/>
                </a:lnTo>
                <a:cubicBezTo>
                  <a:pt x="5631605" y="6245526"/>
                  <a:pt x="4762074" y="6235730"/>
                  <a:pt x="4231807" y="5693378"/>
                </a:cubicBezTo>
                <a:lnTo>
                  <a:pt x="391380" y="1765435"/>
                </a:lnTo>
                <a:cubicBezTo>
                  <a:pt x="-72605" y="1290877"/>
                  <a:pt x="-123103" y="565823"/>
                  <a:pt x="234856" y="36736"/>
                </a:cubicBezTo>
                <a:lnTo>
                  <a:pt x="262506" y="0"/>
                </a:lnTo>
                <a:close/>
              </a:path>
            </a:pathLst>
          </a:custGeom>
          <a:solidFill>
            <a:srgbClr val="96C300"/>
          </a:solidFill>
          <a:ln>
            <a:noFill/>
          </a:ln>
          <a:effectLst>
            <a:outerShdw blurRad="254000" dist="38100" dir="5400000" sx="101000" sy="101000" algn="t" rotWithShape="0">
              <a:schemeClr val="accent6">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任意多边形: 形状 6">
            <a:extLst>
              <a:ext uri="{FF2B5EF4-FFF2-40B4-BE49-F238E27FC236}">
                <a16:creationId xmlns:a16="http://schemas.microsoft.com/office/drawing/2014/main" id="{03B1C141-5116-405C-8BC8-B14C93F6CAA4}"/>
              </a:ext>
            </a:extLst>
          </p:cNvPr>
          <p:cNvSpPr/>
          <p:nvPr userDrawn="1"/>
        </p:nvSpPr>
        <p:spPr>
          <a:xfrm>
            <a:off x="4166336" y="0"/>
            <a:ext cx="8025664" cy="5924638"/>
          </a:xfrm>
          <a:custGeom>
            <a:avLst/>
            <a:gdLst>
              <a:gd name="connsiteX0" fmla="*/ 295382 w 8025664"/>
              <a:gd name="connsiteY0" fmla="*/ 0 h 5924638"/>
              <a:gd name="connsiteX1" fmla="*/ 8025664 w 8025664"/>
              <a:gd name="connsiteY1" fmla="*/ 0 h 5924638"/>
              <a:gd name="connsiteX2" fmla="*/ 8025664 w 8025664"/>
              <a:gd name="connsiteY2" fmla="*/ 3501553 h 5924638"/>
              <a:gd name="connsiteX3" fmla="*/ 5931971 w 8025664"/>
              <a:gd name="connsiteY3" fmla="*/ 5548598 h 5924638"/>
              <a:gd name="connsiteX4" fmla="*/ 4065943 w 8025664"/>
              <a:gd name="connsiteY4" fmla="*/ 5527576 h 5924638"/>
              <a:gd name="connsiteX5" fmla="*/ 376040 w 8025664"/>
              <a:gd name="connsiteY5" fmla="*/ 1753586 h 5924638"/>
              <a:gd name="connsiteX6" fmla="*/ 225651 w 8025664"/>
              <a:gd name="connsiteY6" fmla="*/ 92643 h 5924638"/>
              <a:gd name="connsiteX7" fmla="*/ 295382 w 8025664"/>
              <a:gd name="connsiteY7" fmla="*/ 0 h 59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5664" h="5924638">
                <a:moveTo>
                  <a:pt x="295382" y="0"/>
                </a:moveTo>
                <a:lnTo>
                  <a:pt x="8025664" y="0"/>
                </a:lnTo>
                <a:lnTo>
                  <a:pt x="8025664" y="3501553"/>
                </a:lnTo>
                <a:lnTo>
                  <a:pt x="5931971" y="5548598"/>
                </a:lnTo>
                <a:cubicBezTo>
                  <a:pt x="5410876" y="6058082"/>
                  <a:pt x="4575427" y="6048671"/>
                  <a:pt x="4065943" y="5527576"/>
                </a:cubicBezTo>
                <a:lnTo>
                  <a:pt x="376040" y="1753586"/>
                </a:lnTo>
                <a:cubicBezTo>
                  <a:pt x="-69760" y="1297628"/>
                  <a:pt x="-118278" y="600993"/>
                  <a:pt x="225651" y="92643"/>
                </a:cubicBezTo>
                <a:lnTo>
                  <a:pt x="29538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图片占位符 15">
            <a:extLst>
              <a:ext uri="{FF2B5EF4-FFF2-40B4-BE49-F238E27FC236}">
                <a16:creationId xmlns:a16="http://schemas.microsoft.com/office/drawing/2014/main" id="{B4DA046E-7AF1-4AC0-B961-A04FEED7781B}"/>
              </a:ext>
            </a:extLst>
          </p:cNvPr>
          <p:cNvSpPr>
            <a:spLocks noGrp="1"/>
          </p:cNvSpPr>
          <p:nvPr>
            <p:ph type="pic" sz="quarter" idx="10"/>
          </p:nvPr>
        </p:nvSpPr>
        <p:spPr>
          <a:xfrm>
            <a:off x="4412235" y="0"/>
            <a:ext cx="7779765" cy="5725124"/>
          </a:xfrm>
          <a:custGeom>
            <a:avLst/>
            <a:gdLst>
              <a:gd name="connsiteX0" fmla="*/ 337257 w 7779765"/>
              <a:gd name="connsiteY0" fmla="*/ 0 h 5725124"/>
              <a:gd name="connsiteX1" fmla="*/ 7779765 w 7779765"/>
              <a:gd name="connsiteY1" fmla="*/ 0 h 5725124"/>
              <a:gd name="connsiteX2" fmla="*/ 7779765 w 7779765"/>
              <a:gd name="connsiteY2" fmla="*/ 3303297 h 5725124"/>
              <a:gd name="connsiteX3" fmla="*/ 5670399 w 7779765"/>
              <a:gd name="connsiteY3" fmla="*/ 5365665 h 5725124"/>
              <a:gd name="connsiteX4" fmla="*/ 3886654 w 7779765"/>
              <a:gd name="connsiteY4" fmla="*/ 5345570 h 5725124"/>
              <a:gd name="connsiteX5" fmla="*/ 359459 w 7779765"/>
              <a:gd name="connsiteY5" fmla="*/ 1737997 h 5725124"/>
              <a:gd name="connsiteX6" fmla="*/ 291891 w 7779765"/>
              <a:gd name="connsiteY6" fmla="*/ 49069 h 57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9765" h="5725124">
                <a:moveTo>
                  <a:pt x="337257" y="0"/>
                </a:moveTo>
                <a:lnTo>
                  <a:pt x="7779765" y="0"/>
                </a:lnTo>
                <a:lnTo>
                  <a:pt x="7779765" y="3303297"/>
                </a:lnTo>
                <a:lnTo>
                  <a:pt x="5670399" y="5365665"/>
                </a:lnTo>
                <a:cubicBezTo>
                  <a:pt x="5172283" y="5852684"/>
                  <a:pt x="4373672" y="5843687"/>
                  <a:pt x="3886654" y="5345570"/>
                </a:cubicBezTo>
                <a:lnTo>
                  <a:pt x="359459" y="1737997"/>
                </a:lnTo>
                <a:cubicBezTo>
                  <a:pt x="-97120" y="1271013"/>
                  <a:pt x="-117749" y="539923"/>
                  <a:pt x="291891" y="49069"/>
                </a:cubicBezTo>
                <a:close/>
              </a:path>
            </a:pathLst>
          </a:custGeom>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kern="1200" dirty="0" smtClean="0">
                <a:solidFill>
                  <a:schemeClr val="tx1">
                    <a:lumMod val="95000"/>
                    <a:lumOff val="5000"/>
                  </a:schemeClr>
                </a:solidFill>
                <a:latin typeface="+mn-lt"/>
                <a:ea typeface="+mn-ea"/>
                <a:cs typeface="+mn-cs"/>
              </a:defRPr>
            </a:lvl1pPr>
          </a:lstStyle>
          <a:p>
            <a:r>
              <a:rPr lang="es-ES" altLang="zh-CN"/>
              <a:t>Haga clic en el icono para agregar una imagen</a:t>
            </a:r>
            <a:endParaRPr lang="zh-CN" altLang="en-US" dirty="0"/>
          </a:p>
        </p:txBody>
      </p:sp>
      <p:sp>
        <p:nvSpPr>
          <p:cNvPr id="12" name="文本占位符 2">
            <a:extLst>
              <a:ext uri="{FF2B5EF4-FFF2-40B4-BE49-F238E27FC236}">
                <a16:creationId xmlns:a16="http://schemas.microsoft.com/office/drawing/2014/main" id="{4835AE95-AFD2-4CC9-8819-6F630C1D99B8}"/>
              </a:ext>
            </a:extLst>
          </p:cNvPr>
          <p:cNvSpPr>
            <a:spLocks noGrp="1"/>
          </p:cNvSpPr>
          <p:nvPr>
            <p:ph type="body" sz="quarter" idx="12"/>
          </p:nvPr>
        </p:nvSpPr>
        <p:spPr>
          <a:xfrm>
            <a:off x="662054" y="4158498"/>
            <a:ext cx="4803324" cy="536275"/>
          </a:xfrm>
        </p:spPr>
        <p:txBody>
          <a:bodyPr lIns="0" rIns="0">
            <a:noAutofit/>
          </a:bodyPr>
          <a:lstStyle>
            <a:lvl1pPr marL="0" indent="0">
              <a:buNone/>
              <a:defRPr lang="zh-CN" altLang="en-US" sz="1800" kern="1200" dirty="0">
                <a:solidFill>
                  <a:schemeClr val="tx1">
                    <a:lumMod val="50000"/>
                    <a:lumOff val="50000"/>
                  </a:schemeClr>
                </a:solidFill>
                <a:latin typeface="+mn-lt"/>
                <a:ea typeface="+mn-ea"/>
                <a:cs typeface="+mn-cs"/>
              </a:defRPr>
            </a:lvl1pPr>
          </a:lstStyle>
          <a:p>
            <a:pPr marL="0" lvl="0" algn="l" defTabSz="914400" rtl="0" eaLnBrk="1" latinLnBrk="0" hangingPunct="1">
              <a:defRPr/>
            </a:pPr>
            <a:r>
              <a:rPr lang="es-ES" altLang="zh-CN"/>
              <a:t>Haga clic para modificar los estilos de texto del patrón</a:t>
            </a:r>
          </a:p>
        </p:txBody>
      </p:sp>
      <p:sp>
        <p:nvSpPr>
          <p:cNvPr id="13" name="文本占位符 2">
            <a:extLst>
              <a:ext uri="{FF2B5EF4-FFF2-40B4-BE49-F238E27FC236}">
                <a16:creationId xmlns:a16="http://schemas.microsoft.com/office/drawing/2014/main" id="{10AEE8A4-A94E-4258-A3B7-EE84DD271B70}"/>
              </a:ext>
            </a:extLst>
          </p:cNvPr>
          <p:cNvSpPr>
            <a:spLocks noGrp="1"/>
          </p:cNvSpPr>
          <p:nvPr>
            <p:ph type="body" sz="quarter" idx="11"/>
          </p:nvPr>
        </p:nvSpPr>
        <p:spPr>
          <a:xfrm>
            <a:off x="660399" y="3231611"/>
            <a:ext cx="4804979" cy="744888"/>
          </a:xfrm>
        </p:spPr>
        <p:txBody>
          <a:bodyPr lIns="0" rIns="0">
            <a:noAutofit/>
          </a:bodyPr>
          <a:lstStyle>
            <a:lvl1pPr marL="0" indent="0">
              <a:buNone/>
              <a:defRPr lang="zh-CN" altLang="en-US" sz="2400" b="1" kern="1200" dirty="0">
                <a:gradFill>
                  <a:gsLst>
                    <a:gs pos="0">
                      <a:srgbClr val="03559C"/>
                    </a:gs>
                    <a:gs pos="84000">
                      <a:schemeClr val="accent3"/>
                    </a:gs>
                  </a:gsLst>
                  <a:lin ang="5400000" scaled="1"/>
                </a:gradFill>
                <a:latin typeface="微软雅黑"/>
                <a:ea typeface="+mn-ea"/>
                <a:cs typeface="+mn-cs"/>
              </a:defRPr>
            </a:lvl1pPr>
          </a:lstStyle>
          <a:p>
            <a:pPr lvl="0"/>
            <a:r>
              <a:rPr lang="es-ES" altLang="zh-CN"/>
              <a:t>Haga clic para modificar los estilos de texto del patrón</a:t>
            </a:r>
          </a:p>
        </p:txBody>
      </p:sp>
      <p:grpSp>
        <p:nvGrpSpPr>
          <p:cNvPr id="8" name="组合 50">
            <a:extLst>
              <a:ext uri="{FF2B5EF4-FFF2-40B4-BE49-F238E27FC236}">
                <a16:creationId xmlns:a16="http://schemas.microsoft.com/office/drawing/2014/main" id="{5E1CFF06-EEDE-4D09-B050-FB78FDB14B44}"/>
              </a:ext>
            </a:extLst>
          </p:cNvPr>
          <p:cNvGrpSpPr/>
          <p:nvPr userDrawn="1"/>
        </p:nvGrpSpPr>
        <p:grpSpPr>
          <a:xfrm>
            <a:off x="660400" y="4065310"/>
            <a:ext cx="3747770" cy="0"/>
            <a:chOff x="660400" y="3757993"/>
            <a:chExt cx="3747770" cy="0"/>
          </a:xfrm>
        </p:grpSpPr>
        <p:cxnSp>
          <p:nvCxnSpPr>
            <p:cNvPr id="9" name="直接连接符 49">
              <a:extLst>
                <a:ext uri="{FF2B5EF4-FFF2-40B4-BE49-F238E27FC236}">
                  <a16:creationId xmlns:a16="http://schemas.microsoft.com/office/drawing/2014/main" id="{286235A1-0B00-425A-9F3A-B7F521CE6970}"/>
                </a:ext>
              </a:extLst>
            </p:cNvPr>
            <p:cNvCxnSpPr>
              <a:cxnSpLocks/>
            </p:cNvCxnSpPr>
            <p:nvPr/>
          </p:nvCxnSpPr>
          <p:spPr>
            <a:xfrm>
              <a:off x="2039620" y="3757993"/>
              <a:ext cx="236855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直接连接符 48">
              <a:extLst>
                <a:ext uri="{FF2B5EF4-FFF2-40B4-BE49-F238E27FC236}">
                  <a16:creationId xmlns:a16="http://schemas.microsoft.com/office/drawing/2014/main" id="{CF5287EE-961B-4D73-873F-FF287ADC5149}"/>
                </a:ext>
              </a:extLst>
            </p:cNvPr>
            <p:cNvCxnSpPr>
              <a:cxnSpLocks/>
            </p:cNvCxnSpPr>
            <p:nvPr/>
          </p:nvCxnSpPr>
          <p:spPr>
            <a:xfrm>
              <a:off x="660400" y="3757993"/>
              <a:ext cx="1379220" cy="0"/>
            </a:xfrm>
            <a:prstGeom prst="line">
              <a:avLst/>
            </a:prstGeom>
            <a:ln w="28575">
              <a:gradFill>
                <a:gsLst>
                  <a:gs pos="0">
                    <a:schemeClr val="accent1"/>
                  </a:gs>
                  <a:gs pos="100000">
                    <a:schemeClr val="accent3">
                      <a:alpha val="7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 name="组合 39">
            <a:extLst>
              <a:ext uri="{FF2B5EF4-FFF2-40B4-BE49-F238E27FC236}">
                <a16:creationId xmlns:a16="http://schemas.microsoft.com/office/drawing/2014/main" id="{DBC16225-50E0-4B4E-BB4D-F87AE65A2A81}"/>
              </a:ext>
            </a:extLst>
          </p:cNvPr>
          <p:cNvGrpSpPr/>
          <p:nvPr userDrawn="1"/>
        </p:nvGrpSpPr>
        <p:grpSpPr>
          <a:xfrm>
            <a:off x="660400" y="2389221"/>
            <a:ext cx="2585719" cy="549245"/>
            <a:chOff x="660400" y="2647208"/>
            <a:chExt cx="2740831" cy="549245"/>
          </a:xfrm>
        </p:grpSpPr>
        <p:sp>
          <p:nvSpPr>
            <p:cNvPr id="14" name="矩形: 圆角 38">
              <a:extLst>
                <a:ext uri="{FF2B5EF4-FFF2-40B4-BE49-F238E27FC236}">
                  <a16:creationId xmlns:a16="http://schemas.microsoft.com/office/drawing/2014/main" id="{821E1813-73BF-4FD4-B68E-E3951F674868}"/>
                </a:ext>
              </a:extLst>
            </p:cNvPr>
            <p:cNvSpPr/>
            <p:nvPr/>
          </p:nvSpPr>
          <p:spPr>
            <a:xfrm>
              <a:off x="660400" y="2647208"/>
              <a:ext cx="2254478" cy="549245"/>
            </a:xfrm>
            <a:prstGeom prst="roundRect">
              <a:avLst>
                <a:gd name="adj" fmla="val 9037"/>
              </a:avLst>
            </a:prstGeom>
            <a:gradFill>
              <a:gsLst>
                <a:gs pos="20000">
                  <a:schemeClr val="accent1"/>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5" name="文本框 30">
              <a:extLst>
                <a:ext uri="{FF2B5EF4-FFF2-40B4-BE49-F238E27FC236}">
                  <a16:creationId xmlns:a16="http://schemas.microsoft.com/office/drawing/2014/main" id="{349814F2-2069-41C4-8B3B-4C039689C421}"/>
                </a:ext>
              </a:extLst>
            </p:cNvPr>
            <p:cNvSpPr txBox="1"/>
            <p:nvPr/>
          </p:nvSpPr>
          <p:spPr>
            <a:xfrm>
              <a:off x="693723" y="2663220"/>
              <a:ext cx="2707508" cy="523220"/>
            </a:xfrm>
            <a:prstGeom prst="rect">
              <a:avLst/>
            </a:prstGeom>
            <a:noFill/>
          </p:spPr>
          <p:txBody>
            <a:bodyPr wrap="square" rtlCol="0">
              <a:spAutoFit/>
            </a:bodyPr>
            <a:lstStyle/>
            <a:p>
              <a:r>
                <a:rPr lang="en-US" altLang="zh-CN" sz="2800" dirty="0">
                  <a:solidFill>
                    <a:schemeClr val="bg1"/>
                  </a:solidFill>
                </a:rPr>
                <a:t>PARTE 02</a:t>
              </a:r>
              <a:endParaRPr lang="zh-CN" altLang="en-US" sz="2800" dirty="0">
                <a:solidFill>
                  <a:schemeClr val="bg1"/>
                </a:solidFill>
              </a:endParaRPr>
            </a:p>
          </p:txBody>
        </p:sp>
      </p:grpSp>
      <p:grpSp>
        <p:nvGrpSpPr>
          <p:cNvPr id="17" name="Grupo 16">
            <a:extLst>
              <a:ext uri="{FF2B5EF4-FFF2-40B4-BE49-F238E27FC236}">
                <a16:creationId xmlns:a16="http://schemas.microsoft.com/office/drawing/2014/main" id="{F7836045-83B1-4178-9A8A-CC2B8114A341}"/>
              </a:ext>
            </a:extLst>
          </p:cNvPr>
          <p:cNvGrpSpPr/>
          <p:nvPr userDrawn="1"/>
        </p:nvGrpSpPr>
        <p:grpSpPr>
          <a:xfrm>
            <a:off x="719117" y="4838142"/>
            <a:ext cx="1510977" cy="180000"/>
            <a:chOff x="697675" y="4729594"/>
            <a:chExt cx="1510977" cy="180000"/>
          </a:xfrm>
        </p:grpSpPr>
        <p:sp>
          <p:nvSpPr>
            <p:cNvPr id="18" name="矩形: 圆角 118">
              <a:extLst>
                <a:ext uri="{FF2B5EF4-FFF2-40B4-BE49-F238E27FC236}">
                  <a16:creationId xmlns:a16="http://schemas.microsoft.com/office/drawing/2014/main" id="{51FC0C05-4CF3-47F0-9753-DAD6C9B36AA3}"/>
                </a:ext>
              </a:extLst>
            </p:cNvPr>
            <p:cNvSpPr/>
            <p:nvPr/>
          </p:nvSpPr>
          <p:spPr>
            <a:xfrm rot="2731431">
              <a:off x="697675" y="4729594"/>
              <a:ext cx="180000" cy="180000"/>
            </a:xfrm>
            <a:prstGeom prst="roundRect">
              <a:avLst/>
            </a:prstGeom>
            <a:gradFill>
              <a:gsLst>
                <a:gs pos="0">
                  <a:srgbClr val="96C300"/>
                </a:gs>
                <a:gs pos="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19" name="矩形: 圆角 118">
              <a:extLst>
                <a:ext uri="{FF2B5EF4-FFF2-40B4-BE49-F238E27FC236}">
                  <a16:creationId xmlns:a16="http://schemas.microsoft.com/office/drawing/2014/main" id="{694BC6AA-5C4C-4566-A74E-C6E1AA34870E}"/>
                </a:ext>
              </a:extLst>
            </p:cNvPr>
            <p:cNvSpPr/>
            <p:nvPr/>
          </p:nvSpPr>
          <p:spPr>
            <a:xfrm rot="2731431">
              <a:off x="1032855" y="4729594"/>
              <a:ext cx="180000" cy="180000"/>
            </a:xfrm>
            <a:prstGeom prst="roundRect">
              <a:avLst/>
            </a:prstGeom>
            <a:gradFill>
              <a:gsLst>
                <a:gs pos="0">
                  <a:srgbClr val="96C300"/>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0" name="矩形: 圆角 118">
              <a:extLst>
                <a:ext uri="{FF2B5EF4-FFF2-40B4-BE49-F238E27FC236}">
                  <a16:creationId xmlns:a16="http://schemas.microsoft.com/office/drawing/2014/main" id="{81E91B50-843D-4D08-82E1-29C208236CC6}"/>
                </a:ext>
              </a:extLst>
            </p:cNvPr>
            <p:cNvSpPr/>
            <p:nvPr/>
          </p:nvSpPr>
          <p:spPr>
            <a:xfrm rot="2731431">
              <a:off x="1693170" y="4729594"/>
              <a:ext cx="180000" cy="180000"/>
            </a:xfrm>
            <a:prstGeom prst="roundRect">
              <a:avLst/>
            </a:prstGeom>
            <a:gradFill>
              <a:gsLst>
                <a:gs pos="10000">
                  <a:srgbClr val="0E5D9D"/>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1" name="矩形: 圆角 118">
              <a:extLst>
                <a:ext uri="{FF2B5EF4-FFF2-40B4-BE49-F238E27FC236}">
                  <a16:creationId xmlns:a16="http://schemas.microsoft.com/office/drawing/2014/main" id="{E5B0DBF1-E693-4E30-837B-17FFD46FA767}"/>
                </a:ext>
              </a:extLst>
            </p:cNvPr>
            <p:cNvSpPr/>
            <p:nvPr/>
          </p:nvSpPr>
          <p:spPr>
            <a:xfrm rot="2731431">
              <a:off x="1361668" y="4729594"/>
              <a:ext cx="180000" cy="180000"/>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2" name="矩形: 圆角 118">
              <a:extLst>
                <a:ext uri="{FF2B5EF4-FFF2-40B4-BE49-F238E27FC236}">
                  <a16:creationId xmlns:a16="http://schemas.microsoft.com/office/drawing/2014/main" id="{A7A94007-5E32-4E03-A702-40F3F7B65B74}"/>
                </a:ext>
              </a:extLst>
            </p:cNvPr>
            <p:cNvSpPr/>
            <p:nvPr/>
          </p:nvSpPr>
          <p:spPr>
            <a:xfrm rot="2731431">
              <a:off x="2028652" y="4729594"/>
              <a:ext cx="180000" cy="180000"/>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grpSp>
    </p:spTree>
    <p:extLst>
      <p:ext uri="{BB962C8B-B14F-4D97-AF65-F5344CB8AC3E}">
        <p14:creationId xmlns:p14="http://schemas.microsoft.com/office/powerpoint/2010/main" val="2852091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part 3">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CA2615E0-64A5-4000-B230-3D64B1B187B8}"/>
              </a:ext>
            </a:extLst>
          </p:cNvPr>
          <p:cNvSpPr/>
          <p:nvPr userDrawn="1"/>
        </p:nvSpPr>
        <p:spPr>
          <a:xfrm>
            <a:off x="3975337" y="0"/>
            <a:ext cx="8216663" cy="6106638"/>
          </a:xfrm>
          <a:custGeom>
            <a:avLst/>
            <a:gdLst>
              <a:gd name="connsiteX0" fmla="*/ 262506 w 8216663"/>
              <a:gd name="connsiteY0" fmla="*/ 0 h 6106638"/>
              <a:gd name="connsiteX1" fmla="*/ 8216663 w 8216663"/>
              <a:gd name="connsiteY1" fmla="*/ 0 h 6106638"/>
              <a:gd name="connsiteX2" fmla="*/ 8216663 w 8216663"/>
              <a:gd name="connsiteY2" fmla="*/ 3718063 h 6106638"/>
              <a:gd name="connsiteX3" fmla="*/ 6173957 w 8216663"/>
              <a:gd name="connsiteY3" fmla="*/ 5715257 h 6106638"/>
              <a:gd name="connsiteX4" fmla="*/ 4231807 w 8216663"/>
              <a:gd name="connsiteY4" fmla="*/ 5693378 h 6106638"/>
              <a:gd name="connsiteX5" fmla="*/ 391380 w 8216663"/>
              <a:gd name="connsiteY5" fmla="*/ 1765435 h 6106638"/>
              <a:gd name="connsiteX6" fmla="*/ 234856 w 8216663"/>
              <a:gd name="connsiteY6" fmla="*/ 36736 h 6106638"/>
              <a:gd name="connsiteX7" fmla="*/ 262506 w 8216663"/>
              <a:gd name="connsiteY7" fmla="*/ 0 h 61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663" h="6106638">
                <a:moveTo>
                  <a:pt x="262506" y="0"/>
                </a:moveTo>
                <a:lnTo>
                  <a:pt x="8216663" y="0"/>
                </a:lnTo>
                <a:lnTo>
                  <a:pt x="8216663" y="3718063"/>
                </a:lnTo>
                <a:lnTo>
                  <a:pt x="6173957" y="5715257"/>
                </a:lnTo>
                <a:cubicBezTo>
                  <a:pt x="5631605" y="6245526"/>
                  <a:pt x="4762074" y="6235730"/>
                  <a:pt x="4231807" y="5693378"/>
                </a:cubicBezTo>
                <a:lnTo>
                  <a:pt x="391380" y="1765435"/>
                </a:lnTo>
                <a:cubicBezTo>
                  <a:pt x="-72605" y="1290877"/>
                  <a:pt x="-123103" y="565823"/>
                  <a:pt x="234856" y="36736"/>
                </a:cubicBezTo>
                <a:lnTo>
                  <a:pt x="262506" y="0"/>
                </a:lnTo>
                <a:close/>
              </a:path>
            </a:pathLst>
          </a:custGeom>
          <a:solidFill>
            <a:srgbClr val="96C300"/>
          </a:solidFill>
          <a:ln>
            <a:noFill/>
          </a:ln>
          <a:effectLst>
            <a:outerShdw blurRad="254000" dist="38100" dir="5400000" sx="101000" sy="101000" algn="t" rotWithShape="0">
              <a:schemeClr val="accent6">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任意多边形: 形状 6">
            <a:extLst>
              <a:ext uri="{FF2B5EF4-FFF2-40B4-BE49-F238E27FC236}">
                <a16:creationId xmlns:a16="http://schemas.microsoft.com/office/drawing/2014/main" id="{03B1C141-5116-405C-8BC8-B14C93F6CAA4}"/>
              </a:ext>
            </a:extLst>
          </p:cNvPr>
          <p:cNvSpPr/>
          <p:nvPr userDrawn="1"/>
        </p:nvSpPr>
        <p:spPr>
          <a:xfrm>
            <a:off x="4166336" y="0"/>
            <a:ext cx="8025664" cy="5924638"/>
          </a:xfrm>
          <a:custGeom>
            <a:avLst/>
            <a:gdLst>
              <a:gd name="connsiteX0" fmla="*/ 295382 w 8025664"/>
              <a:gd name="connsiteY0" fmla="*/ 0 h 5924638"/>
              <a:gd name="connsiteX1" fmla="*/ 8025664 w 8025664"/>
              <a:gd name="connsiteY1" fmla="*/ 0 h 5924638"/>
              <a:gd name="connsiteX2" fmla="*/ 8025664 w 8025664"/>
              <a:gd name="connsiteY2" fmla="*/ 3501553 h 5924638"/>
              <a:gd name="connsiteX3" fmla="*/ 5931971 w 8025664"/>
              <a:gd name="connsiteY3" fmla="*/ 5548598 h 5924638"/>
              <a:gd name="connsiteX4" fmla="*/ 4065943 w 8025664"/>
              <a:gd name="connsiteY4" fmla="*/ 5527576 h 5924638"/>
              <a:gd name="connsiteX5" fmla="*/ 376040 w 8025664"/>
              <a:gd name="connsiteY5" fmla="*/ 1753586 h 5924638"/>
              <a:gd name="connsiteX6" fmla="*/ 225651 w 8025664"/>
              <a:gd name="connsiteY6" fmla="*/ 92643 h 5924638"/>
              <a:gd name="connsiteX7" fmla="*/ 295382 w 8025664"/>
              <a:gd name="connsiteY7" fmla="*/ 0 h 59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5664" h="5924638">
                <a:moveTo>
                  <a:pt x="295382" y="0"/>
                </a:moveTo>
                <a:lnTo>
                  <a:pt x="8025664" y="0"/>
                </a:lnTo>
                <a:lnTo>
                  <a:pt x="8025664" y="3501553"/>
                </a:lnTo>
                <a:lnTo>
                  <a:pt x="5931971" y="5548598"/>
                </a:lnTo>
                <a:cubicBezTo>
                  <a:pt x="5410876" y="6058082"/>
                  <a:pt x="4575427" y="6048671"/>
                  <a:pt x="4065943" y="5527576"/>
                </a:cubicBezTo>
                <a:lnTo>
                  <a:pt x="376040" y="1753586"/>
                </a:lnTo>
                <a:cubicBezTo>
                  <a:pt x="-69760" y="1297628"/>
                  <a:pt x="-118278" y="600993"/>
                  <a:pt x="225651" y="92643"/>
                </a:cubicBezTo>
                <a:lnTo>
                  <a:pt x="29538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图片占位符 15">
            <a:extLst>
              <a:ext uri="{FF2B5EF4-FFF2-40B4-BE49-F238E27FC236}">
                <a16:creationId xmlns:a16="http://schemas.microsoft.com/office/drawing/2014/main" id="{B4DA046E-7AF1-4AC0-B961-A04FEED7781B}"/>
              </a:ext>
            </a:extLst>
          </p:cNvPr>
          <p:cNvSpPr>
            <a:spLocks noGrp="1"/>
          </p:cNvSpPr>
          <p:nvPr>
            <p:ph type="pic" sz="quarter" idx="10"/>
          </p:nvPr>
        </p:nvSpPr>
        <p:spPr>
          <a:xfrm>
            <a:off x="4412235" y="0"/>
            <a:ext cx="7779765" cy="5725124"/>
          </a:xfrm>
          <a:custGeom>
            <a:avLst/>
            <a:gdLst>
              <a:gd name="connsiteX0" fmla="*/ 337257 w 7779765"/>
              <a:gd name="connsiteY0" fmla="*/ 0 h 5725124"/>
              <a:gd name="connsiteX1" fmla="*/ 7779765 w 7779765"/>
              <a:gd name="connsiteY1" fmla="*/ 0 h 5725124"/>
              <a:gd name="connsiteX2" fmla="*/ 7779765 w 7779765"/>
              <a:gd name="connsiteY2" fmla="*/ 3303297 h 5725124"/>
              <a:gd name="connsiteX3" fmla="*/ 5670399 w 7779765"/>
              <a:gd name="connsiteY3" fmla="*/ 5365665 h 5725124"/>
              <a:gd name="connsiteX4" fmla="*/ 3886654 w 7779765"/>
              <a:gd name="connsiteY4" fmla="*/ 5345570 h 5725124"/>
              <a:gd name="connsiteX5" fmla="*/ 359459 w 7779765"/>
              <a:gd name="connsiteY5" fmla="*/ 1737997 h 5725124"/>
              <a:gd name="connsiteX6" fmla="*/ 291891 w 7779765"/>
              <a:gd name="connsiteY6" fmla="*/ 49069 h 57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9765" h="5725124">
                <a:moveTo>
                  <a:pt x="337257" y="0"/>
                </a:moveTo>
                <a:lnTo>
                  <a:pt x="7779765" y="0"/>
                </a:lnTo>
                <a:lnTo>
                  <a:pt x="7779765" y="3303297"/>
                </a:lnTo>
                <a:lnTo>
                  <a:pt x="5670399" y="5365665"/>
                </a:lnTo>
                <a:cubicBezTo>
                  <a:pt x="5172283" y="5852684"/>
                  <a:pt x="4373672" y="5843687"/>
                  <a:pt x="3886654" y="5345570"/>
                </a:cubicBezTo>
                <a:lnTo>
                  <a:pt x="359459" y="1737997"/>
                </a:lnTo>
                <a:cubicBezTo>
                  <a:pt x="-97120" y="1271013"/>
                  <a:pt x="-117749" y="539923"/>
                  <a:pt x="291891" y="49069"/>
                </a:cubicBezTo>
                <a:close/>
              </a:path>
            </a:pathLst>
          </a:custGeom>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kern="1200" dirty="0" smtClean="0">
                <a:solidFill>
                  <a:schemeClr val="tx1">
                    <a:lumMod val="95000"/>
                    <a:lumOff val="5000"/>
                  </a:schemeClr>
                </a:solidFill>
                <a:latin typeface="+mn-lt"/>
                <a:ea typeface="+mn-ea"/>
                <a:cs typeface="+mn-cs"/>
              </a:defRPr>
            </a:lvl1pPr>
          </a:lstStyle>
          <a:p>
            <a:r>
              <a:rPr lang="es-ES" altLang="zh-CN"/>
              <a:t>Haga clic en el icono para agregar una imagen</a:t>
            </a:r>
            <a:endParaRPr lang="zh-CN" altLang="en-US" dirty="0"/>
          </a:p>
        </p:txBody>
      </p:sp>
      <p:sp>
        <p:nvSpPr>
          <p:cNvPr id="12" name="文本占位符 2">
            <a:extLst>
              <a:ext uri="{FF2B5EF4-FFF2-40B4-BE49-F238E27FC236}">
                <a16:creationId xmlns:a16="http://schemas.microsoft.com/office/drawing/2014/main" id="{4835AE95-AFD2-4CC9-8819-6F630C1D99B8}"/>
              </a:ext>
            </a:extLst>
          </p:cNvPr>
          <p:cNvSpPr>
            <a:spLocks noGrp="1"/>
          </p:cNvSpPr>
          <p:nvPr>
            <p:ph type="body" sz="quarter" idx="12"/>
          </p:nvPr>
        </p:nvSpPr>
        <p:spPr>
          <a:xfrm>
            <a:off x="662054" y="4158498"/>
            <a:ext cx="4803324" cy="536275"/>
          </a:xfrm>
        </p:spPr>
        <p:txBody>
          <a:bodyPr lIns="0" rIns="0">
            <a:noAutofit/>
          </a:bodyPr>
          <a:lstStyle>
            <a:lvl1pPr marL="0" indent="0">
              <a:buNone/>
              <a:defRPr lang="zh-CN" altLang="en-US" sz="1800" kern="1200" dirty="0">
                <a:solidFill>
                  <a:schemeClr val="tx1">
                    <a:lumMod val="50000"/>
                    <a:lumOff val="50000"/>
                  </a:schemeClr>
                </a:solidFill>
                <a:latin typeface="+mn-lt"/>
                <a:ea typeface="+mn-ea"/>
                <a:cs typeface="+mn-cs"/>
              </a:defRPr>
            </a:lvl1pPr>
          </a:lstStyle>
          <a:p>
            <a:pPr marL="0" lvl="0" algn="l" defTabSz="914400" rtl="0" eaLnBrk="1" latinLnBrk="0" hangingPunct="1">
              <a:defRPr/>
            </a:pPr>
            <a:r>
              <a:rPr lang="es-ES" altLang="zh-CN"/>
              <a:t>Haga clic para modificar los estilos de texto del patrón</a:t>
            </a:r>
          </a:p>
        </p:txBody>
      </p:sp>
      <p:sp>
        <p:nvSpPr>
          <p:cNvPr id="13" name="文本占位符 2">
            <a:extLst>
              <a:ext uri="{FF2B5EF4-FFF2-40B4-BE49-F238E27FC236}">
                <a16:creationId xmlns:a16="http://schemas.microsoft.com/office/drawing/2014/main" id="{10AEE8A4-A94E-4258-A3B7-EE84DD271B70}"/>
              </a:ext>
            </a:extLst>
          </p:cNvPr>
          <p:cNvSpPr>
            <a:spLocks noGrp="1"/>
          </p:cNvSpPr>
          <p:nvPr>
            <p:ph type="body" sz="quarter" idx="11"/>
          </p:nvPr>
        </p:nvSpPr>
        <p:spPr>
          <a:xfrm>
            <a:off x="660399" y="3231611"/>
            <a:ext cx="4804979" cy="744888"/>
          </a:xfrm>
        </p:spPr>
        <p:txBody>
          <a:bodyPr lIns="0" rIns="0">
            <a:noAutofit/>
          </a:bodyPr>
          <a:lstStyle>
            <a:lvl1pPr marL="0" indent="0">
              <a:buNone/>
              <a:defRPr lang="zh-CN" altLang="en-US" sz="2400" b="1" kern="1200" dirty="0">
                <a:gradFill>
                  <a:gsLst>
                    <a:gs pos="0">
                      <a:srgbClr val="03559C"/>
                    </a:gs>
                    <a:gs pos="84000">
                      <a:schemeClr val="accent3"/>
                    </a:gs>
                  </a:gsLst>
                  <a:lin ang="5400000" scaled="1"/>
                </a:gradFill>
                <a:latin typeface="微软雅黑"/>
                <a:ea typeface="+mn-ea"/>
                <a:cs typeface="+mn-cs"/>
              </a:defRPr>
            </a:lvl1pPr>
          </a:lstStyle>
          <a:p>
            <a:pPr lvl="0"/>
            <a:r>
              <a:rPr lang="es-ES" altLang="zh-CN"/>
              <a:t>Haga clic para modificar los estilos de texto del patrón</a:t>
            </a:r>
          </a:p>
        </p:txBody>
      </p:sp>
      <p:grpSp>
        <p:nvGrpSpPr>
          <p:cNvPr id="8" name="组合 50">
            <a:extLst>
              <a:ext uri="{FF2B5EF4-FFF2-40B4-BE49-F238E27FC236}">
                <a16:creationId xmlns:a16="http://schemas.microsoft.com/office/drawing/2014/main" id="{5E1CFF06-EEDE-4D09-B050-FB78FDB14B44}"/>
              </a:ext>
            </a:extLst>
          </p:cNvPr>
          <p:cNvGrpSpPr/>
          <p:nvPr userDrawn="1"/>
        </p:nvGrpSpPr>
        <p:grpSpPr>
          <a:xfrm>
            <a:off x="660400" y="4065310"/>
            <a:ext cx="3747770" cy="0"/>
            <a:chOff x="660400" y="3757993"/>
            <a:chExt cx="3747770" cy="0"/>
          </a:xfrm>
        </p:grpSpPr>
        <p:cxnSp>
          <p:nvCxnSpPr>
            <p:cNvPr id="9" name="直接连接符 49">
              <a:extLst>
                <a:ext uri="{FF2B5EF4-FFF2-40B4-BE49-F238E27FC236}">
                  <a16:creationId xmlns:a16="http://schemas.microsoft.com/office/drawing/2014/main" id="{286235A1-0B00-425A-9F3A-B7F521CE6970}"/>
                </a:ext>
              </a:extLst>
            </p:cNvPr>
            <p:cNvCxnSpPr>
              <a:cxnSpLocks/>
            </p:cNvCxnSpPr>
            <p:nvPr/>
          </p:nvCxnSpPr>
          <p:spPr>
            <a:xfrm>
              <a:off x="2039620" y="3757993"/>
              <a:ext cx="236855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直接连接符 48">
              <a:extLst>
                <a:ext uri="{FF2B5EF4-FFF2-40B4-BE49-F238E27FC236}">
                  <a16:creationId xmlns:a16="http://schemas.microsoft.com/office/drawing/2014/main" id="{CF5287EE-961B-4D73-873F-FF287ADC5149}"/>
                </a:ext>
              </a:extLst>
            </p:cNvPr>
            <p:cNvCxnSpPr>
              <a:cxnSpLocks/>
            </p:cNvCxnSpPr>
            <p:nvPr/>
          </p:nvCxnSpPr>
          <p:spPr>
            <a:xfrm>
              <a:off x="660400" y="3757993"/>
              <a:ext cx="1379220" cy="0"/>
            </a:xfrm>
            <a:prstGeom prst="line">
              <a:avLst/>
            </a:prstGeom>
            <a:ln w="28575">
              <a:gradFill>
                <a:gsLst>
                  <a:gs pos="0">
                    <a:schemeClr val="accent1"/>
                  </a:gs>
                  <a:gs pos="100000">
                    <a:schemeClr val="accent3">
                      <a:alpha val="7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 name="组合 39">
            <a:extLst>
              <a:ext uri="{FF2B5EF4-FFF2-40B4-BE49-F238E27FC236}">
                <a16:creationId xmlns:a16="http://schemas.microsoft.com/office/drawing/2014/main" id="{DBC16225-50E0-4B4E-BB4D-F87AE65A2A81}"/>
              </a:ext>
            </a:extLst>
          </p:cNvPr>
          <p:cNvGrpSpPr/>
          <p:nvPr userDrawn="1"/>
        </p:nvGrpSpPr>
        <p:grpSpPr>
          <a:xfrm>
            <a:off x="660400" y="2389221"/>
            <a:ext cx="2585719" cy="549245"/>
            <a:chOff x="660400" y="2647208"/>
            <a:chExt cx="2740831" cy="549245"/>
          </a:xfrm>
        </p:grpSpPr>
        <p:sp>
          <p:nvSpPr>
            <p:cNvPr id="14" name="矩形: 圆角 38">
              <a:extLst>
                <a:ext uri="{FF2B5EF4-FFF2-40B4-BE49-F238E27FC236}">
                  <a16:creationId xmlns:a16="http://schemas.microsoft.com/office/drawing/2014/main" id="{821E1813-73BF-4FD4-B68E-E3951F674868}"/>
                </a:ext>
              </a:extLst>
            </p:cNvPr>
            <p:cNvSpPr/>
            <p:nvPr/>
          </p:nvSpPr>
          <p:spPr>
            <a:xfrm>
              <a:off x="660400" y="2647208"/>
              <a:ext cx="2254478" cy="549245"/>
            </a:xfrm>
            <a:prstGeom prst="roundRect">
              <a:avLst>
                <a:gd name="adj" fmla="val 9037"/>
              </a:avLst>
            </a:prstGeom>
            <a:gradFill>
              <a:gsLst>
                <a:gs pos="20000">
                  <a:schemeClr val="accent1"/>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5" name="文本框 30">
              <a:extLst>
                <a:ext uri="{FF2B5EF4-FFF2-40B4-BE49-F238E27FC236}">
                  <a16:creationId xmlns:a16="http://schemas.microsoft.com/office/drawing/2014/main" id="{349814F2-2069-41C4-8B3B-4C039689C421}"/>
                </a:ext>
              </a:extLst>
            </p:cNvPr>
            <p:cNvSpPr txBox="1"/>
            <p:nvPr/>
          </p:nvSpPr>
          <p:spPr>
            <a:xfrm>
              <a:off x="693723" y="2663220"/>
              <a:ext cx="2707508" cy="523220"/>
            </a:xfrm>
            <a:prstGeom prst="rect">
              <a:avLst/>
            </a:prstGeom>
            <a:noFill/>
          </p:spPr>
          <p:txBody>
            <a:bodyPr wrap="square" rtlCol="0">
              <a:spAutoFit/>
            </a:bodyPr>
            <a:lstStyle/>
            <a:p>
              <a:r>
                <a:rPr lang="en-US" altLang="zh-CN" sz="2800" dirty="0">
                  <a:solidFill>
                    <a:schemeClr val="bg1"/>
                  </a:solidFill>
                </a:rPr>
                <a:t>PARTE 03</a:t>
              </a:r>
              <a:endParaRPr lang="zh-CN" altLang="en-US" sz="2800" dirty="0">
                <a:solidFill>
                  <a:schemeClr val="bg1"/>
                </a:solidFill>
              </a:endParaRPr>
            </a:p>
          </p:txBody>
        </p:sp>
      </p:grpSp>
      <p:grpSp>
        <p:nvGrpSpPr>
          <p:cNvPr id="17" name="Grupo 16">
            <a:extLst>
              <a:ext uri="{FF2B5EF4-FFF2-40B4-BE49-F238E27FC236}">
                <a16:creationId xmlns:a16="http://schemas.microsoft.com/office/drawing/2014/main" id="{F7836045-83B1-4178-9A8A-CC2B8114A341}"/>
              </a:ext>
            </a:extLst>
          </p:cNvPr>
          <p:cNvGrpSpPr/>
          <p:nvPr userDrawn="1"/>
        </p:nvGrpSpPr>
        <p:grpSpPr>
          <a:xfrm>
            <a:off x="719117" y="4838142"/>
            <a:ext cx="1510977" cy="180000"/>
            <a:chOff x="697675" y="4729594"/>
            <a:chExt cx="1510977" cy="180000"/>
          </a:xfrm>
        </p:grpSpPr>
        <p:sp>
          <p:nvSpPr>
            <p:cNvPr id="18" name="矩形: 圆角 118">
              <a:extLst>
                <a:ext uri="{FF2B5EF4-FFF2-40B4-BE49-F238E27FC236}">
                  <a16:creationId xmlns:a16="http://schemas.microsoft.com/office/drawing/2014/main" id="{51FC0C05-4CF3-47F0-9753-DAD6C9B36AA3}"/>
                </a:ext>
              </a:extLst>
            </p:cNvPr>
            <p:cNvSpPr/>
            <p:nvPr/>
          </p:nvSpPr>
          <p:spPr>
            <a:xfrm rot="2731431">
              <a:off x="697675" y="4729594"/>
              <a:ext cx="180000" cy="180000"/>
            </a:xfrm>
            <a:prstGeom prst="roundRect">
              <a:avLst/>
            </a:prstGeom>
            <a:gradFill>
              <a:gsLst>
                <a:gs pos="0">
                  <a:srgbClr val="96C300"/>
                </a:gs>
                <a:gs pos="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19" name="矩形: 圆角 118">
              <a:extLst>
                <a:ext uri="{FF2B5EF4-FFF2-40B4-BE49-F238E27FC236}">
                  <a16:creationId xmlns:a16="http://schemas.microsoft.com/office/drawing/2014/main" id="{694BC6AA-5C4C-4566-A74E-C6E1AA34870E}"/>
                </a:ext>
              </a:extLst>
            </p:cNvPr>
            <p:cNvSpPr/>
            <p:nvPr/>
          </p:nvSpPr>
          <p:spPr>
            <a:xfrm rot="2731431">
              <a:off x="1032855" y="4729594"/>
              <a:ext cx="180000" cy="180000"/>
            </a:xfrm>
            <a:prstGeom prst="roundRect">
              <a:avLst/>
            </a:prstGeom>
            <a:gradFill>
              <a:gsLst>
                <a:gs pos="10000">
                  <a:srgbClr val="0E5D9D"/>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0" name="矩形: 圆角 118">
              <a:extLst>
                <a:ext uri="{FF2B5EF4-FFF2-40B4-BE49-F238E27FC236}">
                  <a16:creationId xmlns:a16="http://schemas.microsoft.com/office/drawing/2014/main" id="{81E91B50-843D-4D08-82E1-29C208236CC6}"/>
                </a:ext>
              </a:extLst>
            </p:cNvPr>
            <p:cNvSpPr/>
            <p:nvPr/>
          </p:nvSpPr>
          <p:spPr>
            <a:xfrm rot="2731431">
              <a:off x="1693170" y="4729594"/>
              <a:ext cx="180000" cy="180000"/>
            </a:xfrm>
            <a:prstGeom prst="roundRect">
              <a:avLst/>
            </a:prstGeom>
            <a:gradFill>
              <a:gsLst>
                <a:gs pos="10000">
                  <a:srgbClr val="0E5D9D"/>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1" name="矩形: 圆角 118">
              <a:extLst>
                <a:ext uri="{FF2B5EF4-FFF2-40B4-BE49-F238E27FC236}">
                  <a16:creationId xmlns:a16="http://schemas.microsoft.com/office/drawing/2014/main" id="{E5B0DBF1-E693-4E30-837B-17FFD46FA767}"/>
                </a:ext>
              </a:extLst>
            </p:cNvPr>
            <p:cNvSpPr/>
            <p:nvPr/>
          </p:nvSpPr>
          <p:spPr>
            <a:xfrm rot="2731431">
              <a:off x="1361668" y="4729594"/>
              <a:ext cx="180000" cy="180000"/>
            </a:xfrm>
            <a:prstGeom prst="roundRect">
              <a:avLst/>
            </a:prstGeom>
            <a:gradFill>
              <a:gsLst>
                <a:gs pos="10000">
                  <a:srgbClr val="96C300"/>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2" name="矩形: 圆角 118">
              <a:extLst>
                <a:ext uri="{FF2B5EF4-FFF2-40B4-BE49-F238E27FC236}">
                  <a16:creationId xmlns:a16="http://schemas.microsoft.com/office/drawing/2014/main" id="{A7A94007-5E32-4E03-A702-40F3F7B65B74}"/>
                </a:ext>
              </a:extLst>
            </p:cNvPr>
            <p:cNvSpPr/>
            <p:nvPr/>
          </p:nvSpPr>
          <p:spPr>
            <a:xfrm rot="2731431">
              <a:off x="2028652" y="4729594"/>
              <a:ext cx="180000" cy="180000"/>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grpSp>
    </p:spTree>
    <p:extLst>
      <p:ext uri="{BB962C8B-B14F-4D97-AF65-F5344CB8AC3E}">
        <p14:creationId xmlns:p14="http://schemas.microsoft.com/office/powerpoint/2010/main" val="41609149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part 4">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CA2615E0-64A5-4000-B230-3D64B1B187B8}"/>
              </a:ext>
            </a:extLst>
          </p:cNvPr>
          <p:cNvSpPr/>
          <p:nvPr userDrawn="1"/>
        </p:nvSpPr>
        <p:spPr>
          <a:xfrm>
            <a:off x="3975337" y="0"/>
            <a:ext cx="8216663" cy="6106638"/>
          </a:xfrm>
          <a:custGeom>
            <a:avLst/>
            <a:gdLst>
              <a:gd name="connsiteX0" fmla="*/ 262506 w 8216663"/>
              <a:gd name="connsiteY0" fmla="*/ 0 h 6106638"/>
              <a:gd name="connsiteX1" fmla="*/ 8216663 w 8216663"/>
              <a:gd name="connsiteY1" fmla="*/ 0 h 6106638"/>
              <a:gd name="connsiteX2" fmla="*/ 8216663 w 8216663"/>
              <a:gd name="connsiteY2" fmla="*/ 3718063 h 6106638"/>
              <a:gd name="connsiteX3" fmla="*/ 6173957 w 8216663"/>
              <a:gd name="connsiteY3" fmla="*/ 5715257 h 6106638"/>
              <a:gd name="connsiteX4" fmla="*/ 4231807 w 8216663"/>
              <a:gd name="connsiteY4" fmla="*/ 5693378 h 6106638"/>
              <a:gd name="connsiteX5" fmla="*/ 391380 w 8216663"/>
              <a:gd name="connsiteY5" fmla="*/ 1765435 h 6106638"/>
              <a:gd name="connsiteX6" fmla="*/ 234856 w 8216663"/>
              <a:gd name="connsiteY6" fmla="*/ 36736 h 6106638"/>
              <a:gd name="connsiteX7" fmla="*/ 262506 w 8216663"/>
              <a:gd name="connsiteY7" fmla="*/ 0 h 61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663" h="6106638">
                <a:moveTo>
                  <a:pt x="262506" y="0"/>
                </a:moveTo>
                <a:lnTo>
                  <a:pt x="8216663" y="0"/>
                </a:lnTo>
                <a:lnTo>
                  <a:pt x="8216663" y="3718063"/>
                </a:lnTo>
                <a:lnTo>
                  <a:pt x="6173957" y="5715257"/>
                </a:lnTo>
                <a:cubicBezTo>
                  <a:pt x="5631605" y="6245526"/>
                  <a:pt x="4762074" y="6235730"/>
                  <a:pt x="4231807" y="5693378"/>
                </a:cubicBezTo>
                <a:lnTo>
                  <a:pt x="391380" y="1765435"/>
                </a:lnTo>
                <a:cubicBezTo>
                  <a:pt x="-72605" y="1290877"/>
                  <a:pt x="-123103" y="565823"/>
                  <a:pt x="234856" y="36736"/>
                </a:cubicBezTo>
                <a:lnTo>
                  <a:pt x="262506" y="0"/>
                </a:lnTo>
                <a:close/>
              </a:path>
            </a:pathLst>
          </a:custGeom>
          <a:solidFill>
            <a:srgbClr val="96C300"/>
          </a:solidFill>
          <a:ln>
            <a:noFill/>
          </a:ln>
          <a:effectLst>
            <a:outerShdw blurRad="254000" dist="38100" dir="5400000" sx="101000" sy="101000" algn="t" rotWithShape="0">
              <a:schemeClr val="accent6">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任意多边形: 形状 6">
            <a:extLst>
              <a:ext uri="{FF2B5EF4-FFF2-40B4-BE49-F238E27FC236}">
                <a16:creationId xmlns:a16="http://schemas.microsoft.com/office/drawing/2014/main" id="{03B1C141-5116-405C-8BC8-B14C93F6CAA4}"/>
              </a:ext>
            </a:extLst>
          </p:cNvPr>
          <p:cNvSpPr/>
          <p:nvPr userDrawn="1"/>
        </p:nvSpPr>
        <p:spPr>
          <a:xfrm>
            <a:off x="4166336" y="0"/>
            <a:ext cx="8025664" cy="5924638"/>
          </a:xfrm>
          <a:custGeom>
            <a:avLst/>
            <a:gdLst>
              <a:gd name="connsiteX0" fmla="*/ 295382 w 8025664"/>
              <a:gd name="connsiteY0" fmla="*/ 0 h 5924638"/>
              <a:gd name="connsiteX1" fmla="*/ 8025664 w 8025664"/>
              <a:gd name="connsiteY1" fmla="*/ 0 h 5924638"/>
              <a:gd name="connsiteX2" fmla="*/ 8025664 w 8025664"/>
              <a:gd name="connsiteY2" fmla="*/ 3501553 h 5924638"/>
              <a:gd name="connsiteX3" fmla="*/ 5931971 w 8025664"/>
              <a:gd name="connsiteY3" fmla="*/ 5548598 h 5924638"/>
              <a:gd name="connsiteX4" fmla="*/ 4065943 w 8025664"/>
              <a:gd name="connsiteY4" fmla="*/ 5527576 h 5924638"/>
              <a:gd name="connsiteX5" fmla="*/ 376040 w 8025664"/>
              <a:gd name="connsiteY5" fmla="*/ 1753586 h 5924638"/>
              <a:gd name="connsiteX6" fmla="*/ 225651 w 8025664"/>
              <a:gd name="connsiteY6" fmla="*/ 92643 h 5924638"/>
              <a:gd name="connsiteX7" fmla="*/ 295382 w 8025664"/>
              <a:gd name="connsiteY7" fmla="*/ 0 h 59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5664" h="5924638">
                <a:moveTo>
                  <a:pt x="295382" y="0"/>
                </a:moveTo>
                <a:lnTo>
                  <a:pt x="8025664" y="0"/>
                </a:lnTo>
                <a:lnTo>
                  <a:pt x="8025664" y="3501553"/>
                </a:lnTo>
                <a:lnTo>
                  <a:pt x="5931971" y="5548598"/>
                </a:lnTo>
                <a:cubicBezTo>
                  <a:pt x="5410876" y="6058082"/>
                  <a:pt x="4575427" y="6048671"/>
                  <a:pt x="4065943" y="5527576"/>
                </a:cubicBezTo>
                <a:lnTo>
                  <a:pt x="376040" y="1753586"/>
                </a:lnTo>
                <a:cubicBezTo>
                  <a:pt x="-69760" y="1297628"/>
                  <a:pt x="-118278" y="600993"/>
                  <a:pt x="225651" y="92643"/>
                </a:cubicBezTo>
                <a:lnTo>
                  <a:pt x="29538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图片占位符 15">
            <a:extLst>
              <a:ext uri="{FF2B5EF4-FFF2-40B4-BE49-F238E27FC236}">
                <a16:creationId xmlns:a16="http://schemas.microsoft.com/office/drawing/2014/main" id="{B4DA046E-7AF1-4AC0-B961-A04FEED7781B}"/>
              </a:ext>
            </a:extLst>
          </p:cNvPr>
          <p:cNvSpPr>
            <a:spLocks noGrp="1"/>
          </p:cNvSpPr>
          <p:nvPr>
            <p:ph type="pic" sz="quarter" idx="10"/>
          </p:nvPr>
        </p:nvSpPr>
        <p:spPr>
          <a:xfrm>
            <a:off x="4412235" y="0"/>
            <a:ext cx="7779765" cy="5725124"/>
          </a:xfrm>
          <a:custGeom>
            <a:avLst/>
            <a:gdLst>
              <a:gd name="connsiteX0" fmla="*/ 337257 w 7779765"/>
              <a:gd name="connsiteY0" fmla="*/ 0 h 5725124"/>
              <a:gd name="connsiteX1" fmla="*/ 7779765 w 7779765"/>
              <a:gd name="connsiteY1" fmla="*/ 0 h 5725124"/>
              <a:gd name="connsiteX2" fmla="*/ 7779765 w 7779765"/>
              <a:gd name="connsiteY2" fmla="*/ 3303297 h 5725124"/>
              <a:gd name="connsiteX3" fmla="*/ 5670399 w 7779765"/>
              <a:gd name="connsiteY3" fmla="*/ 5365665 h 5725124"/>
              <a:gd name="connsiteX4" fmla="*/ 3886654 w 7779765"/>
              <a:gd name="connsiteY4" fmla="*/ 5345570 h 5725124"/>
              <a:gd name="connsiteX5" fmla="*/ 359459 w 7779765"/>
              <a:gd name="connsiteY5" fmla="*/ 1737997 h 5725124"/>
              <a:gd name="connsiteX6" fmla="*/ 291891 w 7779765"/>
              <a:gd name="connsiteY6" fmla="*/ 49069 h 57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9765" h="5725124">
                <a:moveTo>
                  <a:pt x="337257" y="0"/>
                </a:moveTo>
                <a:lnTo>
                  <a:pt x="7779765" y="0"/>
                </a:lnTo>
                <a:lnTo>
                  <a:pt x="7779765" y="3303297"/>
                </a:lnTo>
                <a:lnTo>
                  <a:pt x="5670399" y="5365665"/>
                </a:lnTo>
                <a:cubicBezTo>
                  <a:pt x="5172283" y="5852684"/>
                  <a:pt x="4373672" y="5843687"/>
                  <a:pt x="3886654" y="5345570"/>
                </a:cubicBezTo>
                <a:lnTo>
                  <a:pt x="359459" y="1737997"/>
                </a:lnTo>
                <a:cubicBezTo>
                  <a:pt x="-97120" y="1271013"/>
                  <a:pt x="-117749" y="539923"/>
                  <a:pt x="291891" y="49069"/>
                </a:cubicBezTo>
                <a:close/>
              </a:path>
            </a:pathLst>
          </a:custGeom>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kern="1200" dirty="0" smtClean="0">
                <a:solidFill>
                  <a:schemeClr val="tx1">
                    <a:lumMod val="95000"/>
                    <a:lumOff val="5000"/>
                  </a:schemeClr>
                </a:solidFill>
                <a:latin typeface="+mn-lt"/>
                <a:ea typeface="+mn-ea"/>
                <a:cs typeface="+mn-cs"/>
              </a:defRPr>
            </a:lvl1pPr>
          </a:lstStyle>
          <a:p>
            <a:r>
              <a:rPr lang="es-ES" altLang="zh-CN"/>
              <a:t>Haga clic en el icono para agregar una imagen</a:t>
            </a:r>
            <a:endParaRPr lang="zh-CN" altLang="en-US" dirty="0"/>
          </a:p>
        </p:txBody>
      </p:sp>
      <p:sp>
        <p:nvSpPr>
          <p:cNvPr id="12" name="文本占位符 2">
            <a:extLst>
              <a:ext uri="{FF2B5EF4-FFF2-40B4-BE49-F238E27FC236}">
                <a16:creationId xmlns:a16="http://schemas.microsoft.com/office/drawing/2014/main" id="{4835AE95-AFD2-4CC9-8819-6F630C1D99B8}"/>
              </a:ext>
            </a:extLst>
          </p:cNvPr>
          <p:cNvSpPr>
            <a:spLocks noGrp="1"/>
          </p:cNvSpPr>
          <p:nvPr>
            <p:ph type="body" sz="quarter" idx="12"/>
          </p:nvPr>
        </p:nvSpPr>
        <p:spPr>
          <a:xfrm>
            <a:off x="662054" y="4158498"/>
            <a:ext cx="4803324" cy="536275"/>
          </a:xfrm>
        </p:spPr>
        <p:txBody>
          <a:bodyPr lIns="0" rIns="0">
            <a:noAutofit/>
          </a:bodyPr>
          <a:lstStyle>
            <a:lvl1pPr marL="0" indent="0">
              <a:buNone/>
              <a:defRPr lang="zh-CN" altLang="en-US" sz="1800" kern="1200" dirty="0">
                <a:solidFill>
                  <a:schemeClr val="tx1">
                    <a:lumMod val="50000"/>
                    <a:lumOff val="50000"/>
                  </a:schemeClr>
                </a:solidFill>
                <a:latin typeface="+mn-lt"/>
                <a:ea typeface="+mn-ea"/>
                <a:cs typeface="+mn-cs"/>
              </a:defRPr>
            </a:lvl1pPr>
          </a:lstStyle>
          <a:p>
            <a:pPr marL="0" lvl="0" algn="l" defTabSz="914400" rtl="0" eaLnBrk="1" latinLnBrk="0" hangingPunct="1">
              <a:defRPr/>
            </a:pPr>
            <a:r>
              <a:rPr lang="es-ES" altLang="zh-CN"/>
              <a:t>Haga clic para modificar los estilos de texto del patrón</a:t>
            </a:r>
          </a:p>
        </p:txBody>
      </p:sp>
      <p:sp>
        <p:nvSpPr>
          <p:cNvPr id="13" name="文本占位符 2">
            <a:extLst>
              <a:ext uri="{FF2B5EF4-FFF2-40B4-BE49-F238E27FC236}">
                <a16:creationId xmlns:a16="http://schemas.microsoft.com/office/drawing/2014/main" id="{10AEE8A4-A94E-4258-A3B7-EE84DD271B70}"/>
              </a:ext>
            </a:extLst>
          </p:cNvPr>
          <p:cNvSpPr>
            <a:spLocks noGrp="1"/>
          </p:cNvSpPr>
          <p:nvPr>
            <p:ph type="body" sz="quarter" idx="11"/>
          </p:nvPr>
        </p:nvSpPr>
        <p:spPr>
          <a:xfrm>
            <a:off x="660399" y="3231611"/>
            <a:ext cx="4804979" cy="744888"/>
          </a:xfrm>
        </p:spPr>
        <p:txBody>
          <a:bodyPr lIns="0" rIns="0">
            <a:noAutofit/>
          </a:bodyPr>
          <a:lstStyle>
            <a:lvl1pPr marL="0" indent="0">
              <a:buNone/>
              <a:defRPr lang="zh-CN" altLang="en-US" sz="2400" b="1" kern="1200" dirty="0">
                <a:gradFill>
                  <a:gsLst>
                    <a:gs pos="0">
                      <a:srgbClr val="03559C"/>
                    </a:gs>
                    <a:gs pos="84000">
                      <a:schemeClr val="accent3"/>
                    </a:gs>
                  </a:gsLst>
                  <a:lin ang="5400000" scaled="1"/>
                </a:gradFill>
                <a:latin typeface="微软雅黑"/>
                <a:ea typeface="+mn-ea"/>
                <a:cs typeface="+mn-cs"/>
              </a:defRPr>
            </a:lvl1pPr>
          </a:lstStyle>
          <a:p>
            <a:pPr lvl="0"/>
            <a:r>
              <a:rPr lang="es-ES" altLang="zh-CN"/>
              <a:t>Haga clic para modificar los estilos de texto del patrón</a:t>
            </a:r>
          </a:p>
        </p:txBody>
      </p:sp>
      <p:grpSp>
        <p:nvGrpSpPr>
          <p:cNvPr id="8" name="组合 50">
            <a:extLst>
              <a:ext uri="{FF2B5EF4-FFF2-40B4-BE49-F238E27FC236}">
                <a16:creationId xmlns:a16="http://schemas.microsoft.com/office/drawing/2014/main" id="{5E1CFF06-EEDE-4D09-B050-FB78FDB14B44}"/>
              </a:ext>
            </a:extLst>
          </p:cNvPr>
          <p:cNvGrpSpPr/>
          <p:nvPr userDrawn="1"/>
        </p:nvGrpSpPr>
        <p:grpSpPr>
          <a:xfrm>
            <a:off x="660400" y="4065310"/>
            <a:ext cx="3747770" cy="0"/>
            <a:chOff x="660400" y="3757993"/>
            <a:chExt cx="3747770" cy="0"/>
          </a:xfrm>
        </p:grpSpPr>
        <p:cxnSp>
          <p:nvCxnSpPr>
            <p:cNvPr id="9" name="直接连接符 49">
              <a:extLst>
                <a:ext uri="{FF2B5EF4-FFF2-40B4-BE49-F238E27FC236}">
                  <a16:creationId xmlns:a16="http://schemas.microsoft.com/office/drawing/2014/main" id="{286235A1-0B00-425A-9F3A-B7F521CE6970}"/>
                </a:ext>
              </a:extLst>
            </p:cNvPr>
            <p:cNvCxnSpPr>
              <a:cxnSpLocks/>
            </p:cNvCxnSpPr>
            <p:nvPr/>
          </p:nvCxnSpPr>
          <p:spPr>
            <a:xfrm>
              <a:off x="2039620" y="3757993"/>
              <a:ext cx="236855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直接连接符 48">
              <a:extLst>
                <a:ext uri="{FF2B5EF4-FFF2-40B4-BE49-F238E27FC236}">
                  <a16:creationId xmlns:a16="http://schemas.microsoft.com/office/drawing/2014/main" id="{CF5287EE-961B-4D73-873F-FF287ADC5149}"/>
                </a:ext>
              </a:extLst>
            </p:cNvPr>
            <p:cNvCxnSpPr>
              <a:cxnSpLocks/>
            </p:cNvCxnSpPr>
            <p:nvPr/>
          </p:nvCxnSpPr>
          <p:spPr>
            <a:xfrm>
              <a:off x="660400" y="3757993"/>
              <a:ext cx="1379220" cy="0"/>
            </a:xfrm>
            <a:prstGeom prst="line">
              <a:avLst/>
            </a:prstGeom>
            <a:ln w="28575">
              <a:gradFill>
                <a:gsLst>
                  <a:gs pos="0">
                    <a:schemeClr val="accent1"/>
                  </a:gs>
                  <a:gs pos="100000">
                    <a:schemeClr val="accent3">
                      <a:alpha val="7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 name="组合 39">
            <a:extLst>
              <a:ext uri="{FF2B5EF4-FFF2-40B4-BE49-F238E27FC236}">
                <a16:creationId xmlns:a16="http://schemas.microsoft.com/office/drawing/2014/main" id="{DBC16225-50E0-4B4E-BB4D-F87AE65A2A81}"/>
              </a:ext>
            </a:extLst>
          </p:cNvPr>
          <p:cNvGrpSpPr/>
          <p:nvPr userDrawn="1"/>
        </p:nvGrpSpPr>
        <p:grpSpPr>
          <a:xfrm>
            <a:off x="660400" y="2389221"/>
            <a:ext cx="2585719" cy="549245"/>
            <a:chOff x="660400" y="2647208"/>
            <a:chExt cx="2740831" cy="549245"/>
          </a:xfrm>
        </p:grpSpPr>
        <p:sp>
          <p:nvSpPr>
            <p:cNvPr id="14" name="矩形: 圆角 38">
              <a:extLst>
                <a:ext uri="{FF2B5EF4-FFF2-40B4-BE49-F238E27FC236}">
                  <a16:creationId xmlns:a16="http://schemas.microsoft.com/office/drawing/2014/main" id="{821E1813-73BF-4FD4-B68E-E3951F674868}"/>
                </a:ext>
              </a:extLst>
            </p:cNvPr>
            <p:cNvSpPr/>
            <p:nvPr/>
          </p:nvSpPr>
          <p:spPr>
            <a:xfrm>
              <a:off x="660400" y="2647208"/>
              <a:ext cx="2254478" cy="549245"/>
            </a:xfrm>
            <a:prstGeom prst="roundRect">
              <a:avLst>
                <a:gd name="adj" fmla="val 9037"/>
              </a:avLst>
            </a:prstGeom>
            <a:gradFill>
              <a:gsLst>
                <a:gs pos="20000">
                  <a:schemeClr val="accent1"/>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5" name="文本框 30">
              <a:extLst>
                <a:ext uri="{FF2B5EF4-FFF2-40B4-BE49-F238E27FC236}">
                  <a16:creationId xmlns:a16="http://schemas.microsoft.com/office/drawing/2014/main" id="{349814F2-2069-41C4-8B3B-4C039689C421}"/>
                </a:ext>
              </a:extLst>
            </p:cNvPr>
            <p:cNvSpPr txBox="1"/>
            <p:nvPr/>
          </p:nvSpPr>
          <p:spPr>
            <a:xfrm>
              <a:off x="693723" y="2663220"/>
              <a:ext cx="2707508" cy="523220"/>
            </a:xfrm>
            <a:prstGeom prst="rect">
              <a:avLst/>
            </a:prstGeom>
            <a:noFill/>
          </p:spPr>
          <p:txBody>
            <a:bodyPr wrap="square" rtlCol="0">
              <a:spAutoFit/>
            </a:bodyPr>
            <a:lstStyle/>
            <a:p>
              <a:r>
                <a:rPr lang="en-US" altLang="zh-CN" sz="2800" dirty="0">
                  <a:solidFill>
                    <a:schemeClr val="bg1"/>
                  </a:solidFill>
                </a:rPr>
                <a:t>PARTE 04</a:t>
              </a:r>
              <a:endParaRPr lang="zh-CN" altLang="en-US" sz="2800" dirty="0">
                <a:solidFill>
                  <a:schemeClr val="bg1"/>
                </a:solidFill>
              </a:endParaRPr>
            </a:p>
          </p:txBody>
        </p:sp>
      </p:grpSp>
      <p:grpSp>
        <p:nvGrpSpPr>
          <p:cNvPr id="17" name="Grupo 16">
            <a:extLst>
              <a:ext uri="{FF2B5EF4-FFF2-40B4-BE49-F238E27FC236}">
                <a16:creationId xmlns:a16="http://schemas.microsoft.com/office/drawing/2014/main" id="{F7836045-83B1-4178-9A8A-CC2B8114A341}"/>
              </a:ext>
            </a:extLst>
          </p:cNvPr>
          <p:cNvGrpSpPr/>
          <p:nvPr userDrawn="1"/>
        </p:nvGrpSpPr>
        <p:grpSpPr>
          <a:xfrm>
            <a:off x="719117" y="4838142"/>
            <a:ext cx="1510977" cy="180000"/>
            <a:chOff x="697675" y="4729594"/>
            <a:chExt cx="1510977" cy="180000"/>
          </a:xfrm>
        </p:grpSpPr>
        <p:sp>
          <p:nvSpPr>
            <p:cNvPr id="18" name="矩形: 圆角 118">
              <a:extLst>
                <a:ext uri="{FF2B5EF4-FFF2-40B4-BE49-F238E27FC236}">
                  <a16:creationId xmlns:a16="http://schemas.microsoft.com/office/drawing/2014/main" id="{51FC0C05-4CF3-47F0-9753-DAD6C9B36AA3}"/>
                </a:ext>
              </a:extLst>
            </p:cNvPr>
            <p:cNvSpPr/>
            <p:nvPr/>
          </p:nvSpPr>
          <p:spPr>
            <a:xfrm rot="2731431">
              <a:off x="697675" y="4729594"/>
              <a:ext cx="180000" cy="180000"/>
            </a:xfrm>
            <a:prstGeom prst="roundRect">
              <a:avLst/>
            </a:prstGeom>
            <a:gradFill>
              <a:gsLst>
                <a:gs pos="10000">
                  <a:srgbClr val="0E5D9D"/>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19" name="矩形: 圆角 118">
              <a:extLst>
                <a:ext uri="{FF2B5EF4-FFF2-40B4-BE49-F238E27FC236}">
                  <a16:creationId xmlns:a16="http://schemas.microsoft.com/office/drawing/2014/main" id="{694BC6AA-5C4C-4566-A74E-C6E1AA34870E}"/>
                </a:ext>
              </a:extLst>
            </p:cNvPr>
            <p:cNvSpPr/>
            <p:nvPr/>
          </p:nvSpPr>
          <p:spPr>
            <a:xfrm rot="2731431">
              <a:off x="1032855" y="4729594"/>
              <a:ext cx="180000" cy="180000"/>
            </a:xfrm>
            <a:prstGeom prst="roundRect">
              <a:avLst/>
            </a:prstGeom>
            <a:gradFill>
              <a:gsLst>
                <a:gs pos="10000">
                  <a:srgbClr val="0E5D9D"/>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0" name="矩形: 圆角 118">
              <a:extLst>
                <a:ext uri="{FF2B5EF4-FFF2-40B4-BE49-F238E27FC236}">
                  <a16:creationId xmlns:a16="http://schemas.microsoft.com/office/drawing/2014/main" id="{81E91B50-843D-4D08-82E1-29C208236CC6}"/>
                </a:ext>
              </a:extLst>
            </p:cNvPr>
            <p:cNvSpPr/>
            <p:nvPr/>
          </p:nvSpPr>
          <p:spPr>
            <a:xfrm rot="2731431">
              <a:off x="1693170" y="4729594"/>
              <a:ext cx="180000" cy="180000"/>
            </a:xfrm>
            <a:prstGeom prst="roundRect">
              <a:avLst/>
            </a:prstGeom>
            <a:gradFill>
              <a:gsLst>
                <a:gs pos="10000">
                  <a:srgbClr val="96C300"/>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1" name="矩形: 圆角 118">
              <a:extLst>
                <a:ext uri="{FF2B5EF4-FFF2-40B4-BE49-F238E27FC236}">
                  <a16:creationId xmlns:a16="http://schemas.microsoft.com/office/drawing/2014/main" id="{E5B0DBF1-E693-4E30-837B-17FFD46FA767}"/>
                </a:ext>
              </a:extLst>
            </p:cNvPr>
            <p:cNvSpPr/>
            <p:nvPr/>
          </p:nvSpPr>
          <p:spPr>
            <a:xfrm rot="2731431">
              <a:off x="1361668" y="4729594"/>
              <a:ext cx="180000" cy="180000"/>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2" name="矩形: 圆角 118">
              <a:extLst>
                <a:ext uri="{FF2B5EF4-FFF2-40B4-BE49-F238E27FC236}">
                  <a16:creationId xmlns:a16="http://schemas.microsoft.com/office/drawing/2014/main" id="{A7A94007-5E32-4E03-A702-40F3F7B65B74}"/>
                </a:ext>
              </a:extLst>
            </p:cNvPr>
            <p:cNvSpPr/>
            <p:nvPr/>
          </p:nvSpPr>
          <p:spPr>
            <a:xfrm rot="2731431">
              <a:off x="2028652" y="4729594"/>
              <a:ext cx="180000" cy="180000"/>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grpSp>
    </p:spTree>
    <p:extLst>
      <p:ext uri="{BB962C8B-B14F-4D97-AF65-F5344CB8AC3E}">
        <p14:creationId xmlns:p14="http://schemas.microsoft.com/office/powerpoint/2010/main" val="3910642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part 5">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CA2615E0-64A5-4000-B230-3D64B1B187B8}"/>
              </a:ext>
            </a:extLst>
          </p:cNvPr>
          <p:cNvSpPr/>
          <p:nvPr userDrawn="1"/>
        </p:nvSpPr>
        <p:spPr>
          <a:xfrm>
            <a:off x="3975337" y="0"/>
            <a:ext cx="8216663" cy="6106638"/>
          </a:xfrm>
          <a:custGeom>
            <a:avLst/>
            <a:gdLst>
              <a:gd name="connsiteX0" fmla="*/ 262506 w 8216663"/>
              <a:gd name="connsiteY0" fmla="*/ 0 h 6106638"/>
              <a:gd name="connsiteX1" fmla="*/ 8216663 w 8216663"/>
              <a:gd name="connsiteY1" fmla="*/ 0 h 6106638"/>
              <a:gd name="connsiteX2" fmla="*/ 8216663 w 8216663"/>
              <a:gd name="connsiteY2" fmla="*/ 3718063 h 6106638"/>
              <a:gd name="connsiteX3" fmla="*/ 6173957 w 8216663"/>
              <a:gd name="connsiteY3" fmla="*/ 5715257 h 6106638"/>
              <a:gd name="connsiteX4" fmla="*/ 4231807 w 8216663"/>
              <a:gd name="connsiteY4" fmla="*/ 5693378 h 6106638"/>
              <a:gd name="connsiteX5" fmla="*/ 391380 w 8216663"/>
              <a:gd name="connsiteY5" fmla="*/ 1765435 h 6106638"/>
              <a:gd name="connsiteX6" fmla="*/ 234856 w 8216663"/>
              <a:gd name="connsiteY6" fmla="*/ 36736 h 6106638"/>
              <a:gd name="connsiteX7" fmla="*/ 262506 w 8216663"/>
              <a:gd name="connsiteY7" fmla="*/ 0 h 61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663" h="6106638">
                <a:moveTo>
                  <a:pt x="262506" y="0"/>
                </a:moveTo>
                <a:lnTo>
                  <a:pt x="8216663" y="0"/>
                </a:lnTo>
                <a:lnTo>
                  <a:pt x="8216663" y="3718063"/>
                </a:lnTo>
                <a:lnTo>
                  <a:pt x="6173957" y="5715257"/>
                </a:lnTo>
                <a:cubicBezTo>
                  <a:pt x="5631605" y="6245526"/>
                  <a:pt x="4762074" y="6235730"/>
                  <a:pt x="4231807" y="5693378"/>
                </a:cubicBezTo>
                <a:lnTo>
                  <a:pt x="391380" y="1765435"/>
                </a:lnTo>
                <a:cubicBezTo>
                  <a:pt x="-72605" y="1290877"/>
                  <a:pt x="-123103" y="565823"/>
                  <a:pt x="234856" y="36736"/>
                </a:cubicBezTo>
                <a:lnTo>
                  <a:pt x="262506" y="0"/>
                </a:lnTo>
                <a:close/>
              </a:path>
            </a:pathLst>
          </a:custGeom>
          <a:solidFill>
            <a:srgbClr val="96C300"/>
          </a:solidFill>
          <a:ln>
            <a:noFill/>
          </a:ln>
          <a:effectLst>
            <a:outerShdw blurRad="254000" dist="38100" dir="5400000" sx="101000" sy="101000" algn="t" rotWithShape="0">
              <a:schemeClr val="accent6">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任意多边形: 形状 6">
            <a:extLst>
              <a:ext uri="{FF2B5EF4-FFF2-40B4-BE49-F238E27FC236}">
                <a16:creationId xmlns:a16="http://schemas.microsoft.com/office/drawing/2014/main" id="{03B1C141-5116-405C-8BC8-B14C93F6CAA4}"/>
              </a:ext>
            </a:extLst>
          </p:cNvPr>
          <p:cNvSpPr/>
          <p:nvPr userDrawn="1"/>
        </p:nvSpPr>
        <p:spPr>
          <a:xfrm>
            <a:off x="4166336" y="0"/>
            <a:ext cx="8025664" cy="5924638"/>
          </a:xfrm>
          <a:custGeom>
            <a:avLst/>
            <a:gdLst>
              <a:gd name="connsiteX0" fmla="*/ 295382 w 8025664"/>
              <a:gd name="connsiteY0" fmla="*/ 0 h 5924638"/>
              <a:gd name="connsiteX1" fmla="*/ 8025664 w 8025664"/>
              <a:gd name="connsiteY1" fmla="*/ 0 h 5924638"/>
              <a:gd name="connsiteX2" fmla="*/ 8025664 w 8025664"/>
              <a:gd name="connsiteY2" fmla="*/ 3501553 h 5924638"/>
              <a:gd name="connsiteX3" fmla="*/ 5931971 w 8025664"/>
              <a:gd name="connsiteY3" fmla="*/ 5548598 h 5924638"/>
              <a:gd name="connsiteX4" fmla="*/ 4065943 w 8025664"/>
              <a:gd name="connsiteY4" fmla="*/ 5527576 h 5924638"/>
              <a:gd name="connsiteX5" fmla="*/ 376040 w 8025664"/>
              <a:gd name="connsiteY5" fmla="*/ 1753586 h 5924638"/>
              <a:gd name="connsiteX6" fmla="*/ 225651 w 8025664"/>
              <a:gd name="connsiteY6" fmla="*/ 92643 h 5924638"/>
              <a:gd name="connsiteX7" fmla="*/ 295382 w 8025664"/>
              <a:gd name="connsiteY7" fmla="*/ 0 h 59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5664" h="5924638">
                <a:moveTo>
                  <a:pt x="295382" y="0"/>
                </a:moveTo>
                <a:lnTo>
                  <a:pt x="8025664" y="0"/>
                </a:lnTo>
                <a:lnTo>
                  <a:pt x="8025664" y="3501553"/>
                </a:lnTo>
                <a:lnTo>
                  <a:pt x="5931971" y="5548598"/>
                </a:lnTo>
                <a:cubicBezTo>
                  <a:pt x="5410876" y="6058082"/>
                  <a:pt x="4575427" y="6048671"/>
                  <a:pt x="4065943" y="5527576"/>
                </a:cubicBezTo>
                <a:lnTo>
                  <a:pt x="376040" y="1753586"/>
                </a:lnTo>
                <a:cubicBezTo>
                  <a:pt x="-69760" y="1297628"/>
                  <a:pt x="-118278" y="600993"/>
                  <a:pt x="225651" y="92643"/>
                </a:cubicBezTo>
                <a:lnTo>
                  <a:pt x="29538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图片占位符 15">
            <a:extLst>
              <a:ext uri="{FF2B5EF4-FFF2-40B4-BE49-F238E27FC236}">
                <a16:creationId xmlns:a16="http://schemas.microsoft.com/office/drawing/2014/main" id="{B4DA046E-7AF1-4AC0-B961-A04FEED7781B}"/>
              </a:ext>
            </a:extLst>
          </p:cNvPr>
          <p:cNvSpPr>
            <a:spLocks noGrp="1"/>
          </p:cNvSpPr>
          <p:nvPr>
            <p:ph type="pic" sz="quarter" idx="10"/>
          </p:nvPr>
        </p:nvSpPr>
        <p:spPr>
          <a:xfrm>
            <a:off x="4412235" y="0"/>
            <a:ext cx="7779765" cy="5725124"/>
          </a:xfrm>
          <a:custGeom>
            <a:avLst/>
            <a:gdLst>
              <a:gd name="connsiteX0" fmla="*/ 337257 w 7779765"/>
              <a:gd name="connsiteY0" fmla="*/ 0 h 5725124"/>
              <a:gd name="connsiteX1" fmla="*/ 7779765 w 7779765"/>
              <a:gd name="connsiteY1" fmla="*/ 0 h 5725124"/>
              <a:gd name="connsiteX2" fmla="*/ 7779765 w 7779765"/>
              <a:gd name="connsiteY2" fmla="*/ 3303297 h 5725124"/>
              <a:gd name="connsiteX3" fmla="*/ 5670399 w 7779765"/>
              <a:gd name="connsiteY3" fmla="*/ 5365665 h 5725124"/>
              <a:gd name="connsiteX4" fmla="*/ 3886654 w 7779765"/>
              <a:gd name="connsiteY4" fmla="*/ 5345570 h 5725124"/>
              <a:gd name="connsiteX5" fmla="*/ 359459 w 7779765"/>
              <a:gd name="connsiteY5" fmla="*/ 1737997 h 5725124"/>
              <a:gd name="connsiteX6" fmla="*/ 291891 w 7779765"/>
              <a:gd name="connsiteY6" fmla="*/ 49069 h 57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9765" h="5725124">
                <a:moveTo>
                  <a:pt x="337257" y="0"/>
                </a:moveTo>
                <a:lnTo>
                  <a:pt x="7779765" y="0"/>
                </a:lnTo>
                <a:lnTo>
                  <a:pt x="7779765" y="3303297"/>
                </a:lnTo>
                <a:lnTo>
                  <a:pt x="5670399" y="5365665"/>
                </a:lnTo>
                <a:cubicBezTo>
                  <a:pt x="5172283" y="5852684"/>
                  <a:pt x="4373672" y="5843687"/>
                  <a:pt x="3886654" y="5345570"/>
                </a:cubicBezTo>
                <a:lnTo>
                  <a:pt x="359459" y="1737997"/>
                </a:lnTo>
                <a:cubicBezTo>
                  <a:pt x="-97120" y="1271013"/>
                  <a:pt x="-117749" y="539923"/>
                  <a:pt x="291891" y="49069"/>
                </a:cubicBezTo>
                <a:close/>
              </a:path>
            </a:pathLst>
          </a:custGeom>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kern="1200" dirty="0" smtClean="0">
                <a:solidFill>
                  <a:schemeClr val="tx1">
                    <a:lumMod val="95000"/>
                    <a:lumOff val="5000"/>
                  </a:schemeClr>
                </a:solidFill>
                <a:latin typeface="+mn-lt"/>
                <a:ea typeface="+mn-ea"/>
                <a:cs typeface="+mn-cs"/>
              </a:defRPr>
            </a:lvl1pPr>
          </a:lstStyle>
          <a:p>
            <a:r>
              <a:rPr lang="es-ES" altLang="zh-CN"/>
              <a:t>Haga clic en el icono para agregar una imagen</a:t>
            </a:r>
            <a:endParaRPr lang="zh-CN" altLang="en-US" dirty="0"/>
          </a:p>
        </p:txBody>
      </p:sp>
      <p:sp>
        <p:nvSpPr>
          <p:cNvPr id="12" name="文本占位符 2">
            <a:extLst>
              <a:ext uri="{FF2B5EF4-FFF2-40B4-BE49-F238E27FC236}">
                <a16:creationId xmlns:a16="http://schemas.microsoft.com/office/drawing/2014/main" id="{4835AE95-AFD2-4CC9-8819-6F630C1D99B8}"/>
              </a:ext>
            </a:extLst>
          </p:cNvPr>
          <p:cNvSpPr>
            <a:spLocks noGrp="1"/>
          </p:cNvSpPr>
          <p:nvPr>
            <p:ph type="body" sz="quarter" idx="12"/>
          </p:nvPr>
        </p:nvSpPr>
        <p:spPr>
          <a:xfrm>
            <a:off x="662054" y="4158498"/>
            <a:ext cx="4803324" cy="536275"/>
          </a:xfrm>
        </p:spPr>
        <p:txBody>
          <a:bodyPr lIns="0" rIns="0">
            <a:noAutofit/>
          </a:bodyPr>
          <a:lstStyle>
            <a:lvl1pPr marL="0" indent="0">
              <a:buNone/>
              <a:defRPr lang="zh-CN" altLang="en-US" sz="1800" kern="1200" dirty="0">
                <a:solidFill>
                  <a:schemeClr val="tx1">
                    <a:lumMod val="50000"/>
                    <a:lumOff val="50000"/>
                  </a:schemeClr>
                </a:solidFill>
                <a:latin typeface="+mn-lt"/>
                <a:ea typeface="+mn-ea"/>
                <a:cs typeface="+mn-cs"/>
              </a:defRPr>
            </a:lvl1pPr>
          </a:lstStyle>
          <a:p>
            <a:pPr marL="0" lvl="0" algn="l" defTabSz="914400" rtl="0" eaLnBrk="1" latinLnBrk="0" hangingPunct="1">
              <a:defRPr/>
            </a:pPr>
            <a:r>
              <a:rPr lang="es-ES" altLang="zh-CN"/>
              <a:t>Haga clic para modificar los estilos de texto del patrón</a:t>
            </a:r>
          </a:p>
        </p:txBody>
      </p:sp>
      <p:sp>
        <p:nvSpPr>
          <p:cNvPr id="13" name="文本占位符 2">
            <a:extLst>
              <a:ext uri="{FF2B5EF4-FFF2-40B4-BE49-F238E27FC236}">
                <a16:creationId xmlns:a16="http://schemas.microsoft.com/office/drawing/2014/main" id="{10AEE8A4-A94E-4258-A3B7-EE84DD271B70}"/>
              </a:ext>
            </a:extLst>
          </p:cNvPr>
          <p:cNvSpPr>
            <a:spLocks noGrp="1"/>
          </p:cNvSpPr>
          <p:nvPr>
            <p:ph type="body" sz="quarter" idx="11"/>
          </p:nvPr>
        </p:nvSpPr>
        <p:spPr>
          <a:xfrm>
            <a:off x="660399" y="3231611"/>
            <a:ext cx="4804979" cy="744888"/>
          </a:xfrm>
        </p:spPr>
        <p:txBody>
          <a:bodyPr lIns="0" rIns="0">
            <a:noAutofit/>
          </a:bodyPr>
          <a:lstStyle>
            <a:lvl1pPr marL="0" indent="0">
              <a:buNone/>
              <a:defRPr lang="zh-CN" altLang="en-US" sz="2400" b="1" kern="1200" dirty="0">
                <a:gradFill>
                  <a:gsLst>
                    <a:gs pos="0">
                      <a:srgbClr val="03559C"/>
                    </a:gs>
                    <a:gs pos="84000">
                      <a:schemeClr val="accent3"/>
                    </a:gs>
                  </a:gsLst>
                  <a:lin ang="5400000" scaled="1"/>
                </a:gradFill>
                <a:latin typeface="微软雅黑"/>
                <a:ea typeface="+mn-ea"/>
                <a:cs typeface="+mn-cs"/>
              </a:defRPr>
            </a:lvl1pPr>
          </a:lstStyle>
          <a:p>
            <a:pPr lvl="0"/>
            <a:r>
              <a:rPr lang="es-ES" altLang="zh-CN"/>
              <a:t>Haga clic para modificar los estilos de texto del patrón</a:t>
            </a:r>
          </a:p>
        </p:txBody>
      </p:sp>
      <p:grpSp>
        <p:nvGrpSpPr>
          <p:cNvPr id="8" name="组合 50">
            <a:extLst>
              <a:ext uri="{FF2B5EF4-FFF2-40B4-BE49-F238E27FC236}">
                <a16:creationId xmlns:a16="http://schemas.microsoft.com/office/drawing/2014/main" id="{5E1CFF06-EEDE-4D09-B050-FB78FDB14B44}"/>
              </a:ext>
            </a:extLst>
          </p:cNvPr>
          <p:cNvGrpSpPr/>
          <p:nvPr userDrawn="1"/>
        </p:nvGrpSpPr>
        <p:grpSpPr>
          <a:xfrm>
            <a:off x="660400" y="4065310"/>
            <a:ext cx="3747770" cy="0"/>
            <a:chOff x="660400" y="3757993"/>
            <a:chExt cx="3747770" cy="0"/>
          </a:xfrm>
        </p:grpSpPr>
        <p:cxnSp>
          <p:nvCxnSpPr>
            <p:cNvPr id="9" name="直接连接符 49">
              <a:extLst>
                <a:ext uri="{FF2B5EF4-FFF2-40B4-BE49-F238E27FC236}">
                  <a16:creationId xmlns:a16="http://schemas.microsoft.com/office/drawing/2014/main" id="{286235A1-0B00-425A-9F3A-B7F521CE6970}"/>
                </a:ext>
              </a:extLst>
            </p:cNvPr>
            <p:cNvCxnSpPr>
              <a:cxnSpLocks/>
            </p:cNvCxnSpPr>
            <p:nvPr/>
          </p:nvCxnSpPr>
          <p:spPr>
            <a:xfrm>
              <a:off x="2039620" y="3757993"/>
              <a:ext cx="236855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直接连接符 48">
              <a:extLst>
                <a:ext uri="{FF2B5EF4-FFF2-40B4-BE49-F238E27FC236}">
                  <a16:creationId xmlns:a16="http://schemas.microsoft.com/office/drawing/2014/main" id="{CF5287EE-961B-4D73-873F-FF287ADC5149}"/>
                </a:ext>
              </a:extLst>
            </p:cNvPr>
            <p:cNvCxnSpPr>
              <a:cxnSpLocks/>
            </p:cNvCxnSpPr>
            <p:nvPr/>
          </p:nvCxnSpPr>
          <p:spPr>
            <a:xfrm>
              <a:off x="660400" y="3757993"/>
              <a:ext cx="1379220" cy="0"/>
            </a:xfrm>
            <a:prstGeom prst="line">
              <a:avLst/>
            </a:prstGeom>
            <a:ln w="28575">
              <a:gradFill>
                <a:gsLst>
                  <a:gs pos="0">
                    <a:schemeClr val="accent1"/>
                  </a:gs>
                  <a:gs pos="100000">
                    <a:schemeClr val="accent3">
                      <a:alpha val="7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 name="组合 39">
            <a:extLst>
              <a:ext uri="{FF2B5EF4-FFF2-40B4-BE49-F238E27FC236}">
                <a16:creationId xmlns:a16="http://schemas.microsoft.com/office/drawing/2014/main" id="{DBC16225-50E0-4B4E-BB4D-F87AE65A2A81}"/>
              </a:ext>
            </a:extLst>
          </p:cNvPr>
          <p:cNvGrpSpPr/>
          <p:nvPr userDrawn="1"/>
        </p:nvGrpSpPr>
        <p:grpSpPr>
          <a:xfrm>
            <a:off x="660400" y="2389221"/>
            <a:ext cx="2585719" cy="549245"/>
            <a:chOff x="660400" y="2647208"/>
            <a:chExt cx="2740831" cy="549245"/>
          </a:xfrm>
        </p:grpSpPr>
        <p:sp>
          <p:nvSpPr>
            <p:cNvPr id="14" name="矩形: 圆角 38">
              <a:extLst>
                <a:ext uri="{FF2B5EF4-FFF2-40B4-BE49-F238E27FC236}">
                  <a16:creationId xmlns:a16="http://schemas.microsoft.com/office/drawing/2014/main" id="{821E1813-73BF-4FD4-B68E-E3951F674868}"/>
                </a:ext>
              </a:extLst>
            </p:cNvPr>
            <p:cNvSpPr/>
            <p:nvPr/>
          </p:nvSpPr>
          <p:spPr>
            <a:xfrm>
              <a:off x="660400" y="2647208"/>
              <a:ext cx="2254478" cy="549245"/>
            </a:xfrm>
            <a:prstGeom prst="roundRect">
              <a:avLst>
                <a:gd name="adj" fmla="val 9037"/>
              </a:avLst>
            </a:prstGeom>
            <a:gradFill>
              <a:gsLst>
                <a:gs pos="20000">
                  <a:schemeClr val="accent1"/>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5" name="文本框 30">
              <a:extLst>
                <a:ext uri="{FF2B5EF4-FFF2-40B4-BE49-F238E27FC236}">
                  <a16:creationId xmlns:a16="http://schemas.microsoft.com/office/drawing/2014/main" id="{349814F2-2069-41C4-8B3B-4C039689C421}"/>
                </a:ext>
              </a:extLst>
            </p:cNvPr>
            <p:cNvSpPr txBox="1"/>
            <p:nvPr/>
          </p:nvSpPr>
          <p:spPr>
            <a:xfrm>
              <a:off x="693723" y="2663220"/>
              <a:ext cx="2707508" cy="523220"/>
            </a:xfrm>
            <a:prstGeom prst="rect">
              <a:avLst/>
            </a:prstGeom>
            <a:noFill/>
          </p:spPr>
          <p:txBody>
            <a:bodyPr wrap="square" rtlCol="0">
              <a:spAutoFit/>
            </a:bodyPr>
            <a:lstStyle/>
            <a:p>
              <a:r>
                <a:rPr lang="en-US" altLang="zh-CN" sz="2800" dirty="0">
                  <a:solidFill>
                    <a:schemeClr val="bg1"/>
                  </a:solidFill>
                </a:rPr>
                <a:t>PARTE 05</a:t>
              </a:r>
              <a:endParaRPr lang="zh-CN" altLang="en-US" sz="2800" dirty="0">
                <a:solidFill>
                  <a:schemeClr val="bg1"/>
                </a:solidFill>
              </a:endParaRPr>
            </a:p>
          </p:txBody>
        </p:sp>
      </p:grpSp>
      <p:grpSp>
        <p:nvGrpSpPr>
          <p:cNvPr id="17" name="Grupo 16">
            <a:extLst>
              <a:ext uri="{FF2B5EF4-FFF2-40B4-BE49-F238E27FC236}">
                <a16:creationId xmlns:a16="http://schemas.microsoft.com/office/drawing/2014/main" id="{F7836045-83B1-4178-9A8A-CC2B8114A341}"/>
              </a:ext>
            </a:extLst>
          </p:cNvPr>
          <p:cNvGrpSpPr/>
          <p:nvPr userDrawn="1"/>
        </p:nvGrpSpPr>
        <p:grpSpPr>
          <a:xfrm>
            <a:off x="719117" y="4838142"/>
            <a:ext cx="1510977" cy="180000"/>
            <a:chOff x="697675" y="4729594"/>
            <a:chExt cx="1510977" cy="180000"/>
          </a:xfrm>
        </p:grpSpPr>
        <p:sp>
          <p:nvSpPr>
            <p:cNvPr id="18" name="矩形: 圆角 118">
              <a:extLst>
                <a:ext uri="{FF2B5EF4-FFF2-40B4-BE49-F238E27FC236}">
                  <a16:creationId xmlns:a16="http://schemas.microsoft.com/office/drawing/2014/main" id="{51FC0C05-4CF3-47F0-9753-DAD6C9B36AA3}"/>
                </a:ext>
              </a:extLst>
            </p:cNvPr>
            <p:cNvSpPr/>
            <p:nvPr/>
          </p:nvSpPr>
          <p:spPr>
            <a:xfrm rot="2731431">
              <a:off x="697675" y="4729594"/>
              <a:ext cx="180000" cy="180000"/>
            </a:xfrm>
            <a:prstGeom prst="roundRect">
              <a:avLst/>
            </a:prstGeom>
            <a:gradFill>
              <a:gsLst>
                <a:gs pos="10000">
                  <a:srgbClr val="0E5D9D"/>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19" name="矩形: 圆角 118">
              <a:extLst>
                <a:ext uri="{FF2B5EF4-FFF2-40B4-BE49-F238E27FC236}">
                  <a16:creationId xmlns:a16="http://schemas.microsoft.com/office/drawing/2014/main" id="{694BC6AA-5C4C-4566-A74E-C6E1AA34870E}"/>
                </a:ext>
              </a:extLst>
            </p:cNvPr>
            <p:cNvSpPr/>
            <p:nvPr/>
          </p:nvSpPr>
          <p:spPr>
            <a:xfrm rot="2731431">
              <a:off x="1032855" y="4729594"/>
              <a:ext cx="180000" cy="180000"/>
            </a:xfrm>
            <a:prstGeom prst="roundRect">
              <a:avLst/>
            </a:prstGeom>
            <a:gradFill>
              <a:gsLst>
                <a:gs pos="10000">
                  <a:srgbClr val="0E5D9D"/>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0" name="矩形: 圆角 118">
              <a:extLst>
                <a:ext uri="{FF2B5EF4-FFF2-40B4-BE49-F238E27FC236}">
                  <a16:creationId xmlns:a16="http://schemas.microsoft.com/office/drawing/2014/main" id="{81E91B50-843D-4D08-82E1-29C208236CC6}"/>
                </a:ext>
              </a:extLst>
            </p:cNvPr>
            <p:cNvSpPr/>
            <p:nvPr/>
          </p:nvSpPr>
          <p:spPr>
            <a:xfrm rot="2731431">
              <a:off x="1693170" y="4729594"/>
              <a:ext cx="180000" cy="180000"/>
            </a:xfrm>
            <a:prstGeom prst="roundRect">
              <a:avLst/>
            </a:prstGeom>
            <a:gradFill>
              <a:gsLst>
                <a:gs pos="10000">
                  <a:srgbClr val="0E5D9D"/>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1" name="矩形: 圆角 118">
              <a:extLst>
                <a:ext uri="{FF2B5EF4-FFF2-40B4-BE49-F238E27FC236}">
                  <a16:creationId xmlns:a16="http://schemas.microsoft.com/office/drawing/2014/main" id="{E5B0DBF1-E693-4E30-837B-17FFD46FA767}"/>
                </a:ext>
              </a:extLst>
            </p:cNvPr>
            <p:cNvSpPr/>
            <p:nvPr/>
          </p:nvSpPr>
          <p:spPr>
            <a:xfrm rot="2731431">
              <a:off x="1361668" y="4729594"/>
              <a:ext cx="180000" cy="180000"/>
            </a:xfrm>
            <a:prstGeom prst="roundRect">
              <a:avLst/>
            </a:prstGeom>
            <a:gradFill>
              <a:gsLst>
                <a:gs pos="10000">
                  <a:schemeClr val="accent1">
                    <a:lumMod val="96000"/>
                  </a:schemeClr>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sp>
          <p:nvSpPr>
            <p:cNvPr id="22" name="矩形: 圆角 118">
              <a:extLst>
                <a:ext uri="{FF2B5EF4-FFF2-40B4-BE49-F238E27FC236}">
                  <a16:creationId xmlns:a16="http://schemas.microsoft.com/office/drawing/2014/main" id="{A7A94007-5E32-4E03-A702-40F3F7B65B74}"/>
                </a:ext>
              </a:extLst>
            </p:cNvPr>
            <p:cNvSpPr/>
            <p:nvPr/>
          </p:nvSpPr>
          <p:spPr>
            <a:xfrm rot="2731431">
              <a:off x="2028652" y="4729594"/>
              <a:ext cx="180000" cy="180000"/>
            </a:xfrm>
            <a:prstGeom prst="roundRect">
              <a:avLst/>
            </a:prstGeom>
            <a:gradFill>
              <a:gsLst>
                <a:gs pos="10000">
                  <a:srgbClr val="96C300"/>
                </a:gs>
                <a:gs pos="100000">
                  <a:srgbClr val="2574AD"/>
                </a:gs>
              </a:gsLst>
              <a:lin ang="2700000" scaled="0"/>
            </a:gradFill>
            <a:ln w="63500" cap="rnd">
              <a:no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000" b="1" i="0" u="none" strike="noStrike" kern="1200" cap="none" spc="0" normalizeH="0" baseline="0" noProof="0" dirty="0">
                <a:ln>
                  <a:noFill/>
                </a:ln>
                <a:solidFill>
                  <a:prstClr val="white"/>
                </a:solidFill>
                <a:effectLst/>
                <a:uLnTx/>
                <a:uFillTx/>
                <a:latin typeface="+mj-lt"/>
                <a:ea typeface="微软雅黑"/>
                <a:cs typeface="+mn-cs"/>
              </a:endParaRPr>
            </a:p>
          </p:txBody>
        </p:sp>
      </p:grpSp>
    </p:spTree>
    <p:extLst>
      <p:ext uri="{BB962C8B-B14F-4D97-AF65-F5344CB8AC3E}">
        <p14:creationId xmlns:p14="http://schemas.microsoft.com/office/powerpoint/2010/main" val="2366552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part 6">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CA2615E0-64A5-4000-B230-3D64B1B187B8}"/>
              </a:ext>
            </a:extLst>
          </p:cNvPr>
          <p:cNvSpPr/>
          <p:nvPr userDrawn="1"/>
        </p:nvSpPr>
        <p:spPr>
          <a:xfrm>
            <a:off x="3975337" y="0"/>
            <a:ext cx="8216663" cy="6106638"/>
          </a:xfrm>
          <a:custGeom>
            <a:avLst/>
            <a:gdLst>
              <a:gd name="connsiteX0" fmla="*/ 262506 w 8216663"/>
              <a:gd name="connsiteY0" fmla="*/ 0 h 6106638"/>
              <a:gd name="connsiteX1" fmla="*/ 8216663 w 8216663"/>
              <a:gd name="connsiteY1" fmla="*/ 0 h 6106638"/>
              <a:gd name="connsiteX2" fmla="*/ 8216663 w 8216663"/>
              <a:gd name="connsiteY2" fmla="*/ 3718063 h 6106638"/>
              <a:gd name="connsiteX3" fmla="*/ 6173957 w 8216663"/>
              <a:gd name="connsiteY3" fmla="*/ 5715257 h 6106638"/>
              <a:gd name="connsiteX4" fmla="*/ 4231807 w 8216663"/>
              <a:gd name="connsiteY4" fmla="*/ 5693378 h 6106638"/>
              <a:gd name="connsiteX5" fmla="*/ 391380 w 8216663"/>
              <a:gd name="connsiteY5" fmla="*/ 1765435 h 6106638"/>
              <a:gd name="connsiteX6" fmla="*/ 234856 w 8216663"/>
              <a:gd name="connsiteY6" fmla="*/ 36736 h 6106638"/>
              <a:gd name="connsiteX7" fmla="*/ 262506 w 8216663"/>
              <a:gd name="connsiteY7" fmla="*/ 0 h 61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663" h="6106638">
                <a:moveTo>
                  <a:pt x="262506" y="0"/>
                </a:moveTo>
                <a:lnTo>
                  <a:pt x="8216663" y="0"/>
                </a:lnTo>
                <a:lnTo>
                  <a:pt x="8216663" y="3718063"/>
                </a:lnTo>
                <a:lnTo>
                  <a:pt x="6173957" y="5715257"/>
                </a:lnTo>
                <a:cubicBezTo>
                  <a:pt x="5631605" y="6245526"/>
                  <a:pt x="4762074" y="6235730"/>
                  <a:pt x="4231807" y="5693378"/>
                </a:cubicBezTo>
                <a:lnTo>
                  <a:pt x="391380" y="1765435"/>
                </a:lnTo>
                <a:cubicBezTo>
                  <a:pt x="-72605" y="1290877"/>
                  <a:pt x="-123103" y="565823"/>
                  <a:pt x="234856" y="36736"/>
                </a:cubicBezTo>
                <a:lnTo>
                  <a:pt x="262506" y="0"/>
                </a:lnTo>
                <a:close/>
              </a:path>
            </a:pathLst>
          </a:custGeom>
          <a:solidFill>
            <a:srgbClr val="96C300"/>
          </a:solidFill>
          <a:ln>
            <a:noFill/>
          </a:ln>
          <a:effectLst>
            <a:outerShdw blurRad="254000" dist="38100" dir="5400000" sx="101000" sy="101000" algn="t" rotWithShape="0">
              <a:schemeClr val="accent6">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任意多边形: 形状 6">
            <a:extLst>
              <a:ext uri="{FF2B5EF4-FFF2-40B4-BE49-F238E27FC236}">
                <a16:creationId xmlns:a16="http://schemas.microsoft.com/office/drawing/2014/main" id="{03B1C141-5116-405C-8BC8-B14C93F6CAA4}"/>
              </a:ext>
            </a:extLst>
          </p:cNvPr>
          <p:cNvSpPr/>
          <p:nvPr userDrawn="1"/>
        </p:nvSpPr>
        <p:spPr>
          <a:xfrm>
            <a:off x="4166336" y="0"/>
            <a:ext cx="8025664" cy="5924638"/>
          </a:xfrm>
          <a:custGeom>
            <a:avLst/>
            <a:gdLst>
              <a:gd name="connsiteX0" fmla="*/ 295382 w 8025664"/>
              <a:gd name="connsiteY0" fmla="*/ 0 h 5924638"/>
              <a:gd name="connsiteX1" fmla="*/ 8025664 w 8025664"/>
              <a:gd name="connsiteY1" fmla="*/ 0 h 5924638"/>
              <a:gd name="connsiteX2" fmla="*/ 8025664 w 8025664"/>
              <a:gd name="connsiteY2" fmla="*/ 3501553 h 5924638"/>
              <a:gd name="connsiteX3" fmla="*/ 5931971 w 8025664"/>
              <a:gd name="connsiteY3" fmla="*/ 5548598 h 5924638"/>
              <a:gd name="connsiteX4" fmla="*/ 4065943 w 8025664"/>
              <a:gd name="connsiteY4" fmla="*/ 5527576 h 5924638"/>
              <a:gd name="connsiteX5" fmla="*/ 376040 w 8025664"/>
              <a:gd name="connsiteY5" fmla="*/ 1753586 h 5924638"/>
              <a:gd name="connsiteX6" fmla="*/ 225651 w 8025664"/>
              <a:gd name="connsiteY6" fmla="*/ 92643 h 5924638"/>
              <a:gd name="connsiteX7" fmla="*/ 295382 w 8025664"/>
              <a:gd name="connsiteY7" fmla="*/ 0 h 59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5664" h="5924638">
                <a:moveTo>
                  <a:pt x="295382" y="0"/>
                </a:moveTo>
                <a:lnTo>
                  <a:pt x="8025664" y="0"/>
                </a:lnTo>
                <a:lnTo>
                  <a:pt x="8025664" y="3501553"/>
                </a:lnTo>
                <a:lnTo>
                  <a:pt x="5931971" y="5548598"/>
                </a:lnTo>
                <a:cubicBezTo>
                  <a:pt x="5410876" y="6058082"/>
                  <a:pt x="4575427" y="6048671"/>
                  <a:pt x="4065943" y="5527576"/>
                </a:cubicBezTo>
                <a:lnTo>
                  <a:pt x="376040" y="1753586"/>
                </a:lnTo>
                <a:cubicBezTo>
                  <a:pt x="-69760" y="1297628"/>
                  <a:pt x="-118278" y="600993"/>
                  <a:pt x="225651" y="92643"/>
                </a:cubicBezTo>
                <a:lnTo>
                  <a:pt x="29538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图片占位符 15">
            <a:extLst>
              <a:ext uri="{FF2B5EF4-FFF2-40B4-BE49-F238E27FC236}">
                <a16:creationId xmlns:a16="http://schemas.microsoft.com/office/drawing/2014/main" id="{B4DA046E-7AF1-4AC0-B961-A04FEED7781B}"/>
              </a:ext>
            </a:extLst>
          </p:cNvPr>
          <p:cNvSpPr>
            <a:spLocks noGrp="1"/>
          </p:cNvSpPr>
          <p:nvPr>
            <p:ph type="pic" sz="quarter" idx="10"/>
          </p:nvPr>
        </p:nvSpPr>
        <p:spPr>
          <a:xfrm>
            <a:off x="4412235" y="0"/>
            <a:ext cx="7779765" cy="5725124"/>
          </a:xfrm>
          <a:custGeom>
            <a:avLst/>
            <a:gdLst>
              <a:gd name="connsiteX0" fmla="*/ 337257 w 7779765"/>
              <a:gd name="connsiteY0" fmla="*/ 0 h 5725124"/>
              <a:gd name="connsiteX1" fmla="*/ 7779765 w 7779765"/>
              <a:gd name="connsiteY1" fmla="*/ 0 h 5725124"/>
              <a:gd name="connsiteX2" fmla="*/ 7779765 w 7779765"/>
              <a:gd name="connsiteY2" fmla="*/ 3303297 h 5725124"/>
              <a:gd name="connsiteX3" fmla="*/ 5670399 w 7779765"/>
              <a:gd name="connsiteY3" fmla="*/ 5365665 h 5725124"/>
              <a:gd name="connsiteX4" fmla="*/ 3886654 w 7779765"/>
              <a:gd name="connsiteY4" fmla="*/ 5345570 h 5725124"/>
              <a:gd name="connsiteX5" fmla="*/ 359459 w 7779765"/>
              <a:gd name="connsiteY5" fmla="*/ 1737997 h 5725124"/>
              <a:gd name="connsiteX6" fmla="*/ 291891 w 7779765"/>
              <a:gd name="connsiteY6" fmla="*/ 49069 h 57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9765" h="5725124">
                <a:moveTo>
                  <a:pt x="337257" y="0"/>
                </a:moveTo>
                <a:lnTo>
                  <a:pt x="7779765" y="0"/>
                </a:lnTo>
                <a:lnTo>
                  <a:pt x="7779765" y="3303297"/>
                </a:lnTo>
                <a:lnTo>
                  <a:pt x="5670399" y="5365665"/>
                </a:lnTo>
                <a:cubicBezTo>
                  <a:pt x="5172283" y="5852684"/>
                  <a:pt x="4373672" y="5843687"/>
                  <a:pt x="3886654" y="5345570"/>
                </a:cubicBezTo>
                <a:lnTo>
                  <a:pt x="359459" y="1737997"/>
                </a:lnTo>
                <a:cubicBezTo>
                  <a:pt x="-97120" y="1271013"/>
                  <a:pt x="-117749" y="539923"/>
                  <a:pt x="291891" y="49069"/>
                </a:cubicBezTo>
                <a:close/>
              </a:path>
            </a:pathLst>
          </a:custGeom>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kern="1200" dirty="0" smtClean="0">
                <a:solidFill>
                  <a:schemeClr val="tx1">
                    <a:lumMod val="95000"/>
                    <a:lumOff val="5000"/>
                  </a:schemeClr>
                </a:solidFill>
                <a:latin typeface="+mn-lt"/>
                <a:ea typeface="+mn-ea"/>
                <a:cs typeface="+mn-cs"/>
              </a:defRPr>
            </a:lvl1pPr>
          </a:lstStyle>
          <a:p>
            <a:r>
              <a:rPr lang="es-ES" altLang="zh-CN"/>
              <a:t>Haga clic en el icono para agregar una imagen</a:t>
            </a:r>
            <a:endParaRPr lang="zh-CN" altLang="en-US" dirty="0"/>
          </a:p>
        </p:txBody>
      </p:sp>
      <p:sp>
        <p:nvSpPr>
          <p:cNvPr id="12" name="文本占位符 2">
            <a:extLst>
              <a:ext uri="{FF2B5EF4-FFF2-40B4-BE49-F238E27FC236}">
                <a16:creationId xmlns:a16="http://schemas.microsoft.com/office/drawing/2014/main" id="{4835AE95-AFD2-4CC9-8819-6F630C1D99B8}"/>
              </a:ext>
            </a:extLst>
          </p:cNvPr>
          <p:cNvSpPr>
            <a:spLocks noGrp="1"/>
          </p:cNvSpPr>
          <p:nvPr>
            <p:ph type="body" sz="quarter" idx="12"/>
          </p:nvPr>
        </p:nvSpPr>
        <p:spPr>
          <a:xfrm>
            <a:off x="662054" y="4158498"/>
            <a:ext cx="4803324" cy="536275"/>
          </a:xfrm>
        </p:spPr>
        <p:txBody>
          <a:bodyPr lIns="0" rIns="0">
            <a:noAutofit/>
          </a:bodyPr>
          <a:lstStyle>
            <a:lvl1pPr marL="0" indent="0">
              <a:buNone/>
              <a:defRPr lang="zh-CN" altLang="en-US" sz="1800" kern="1200" dirty="0">
                <a:solidFill>
                  <a:schemeClr val="tx1">
                    <a:lumMod val="50000"/>
                    <a:lumOff val="50000"/>
                  </a:schemeClr>
                </a:solidFill>
                <a:latin typeface="+mn-lt"/>
                <a:ea typeface="+mn-ea"/>
                <a:cs typeface="+mn-cs"/>
              </a:defRPr>
            </a:lvl1pPr>
          </a:lstStyle>
          <a:p>
            <a:pPr marL="0" lvl="0" algn="l" defTabSz="914400" rtl="0" eaLnBrk="1" latinLnBrk="0" hangingPunct="1">
              <a:defRPr/>
            </a:pPr>
            <a:r>
              <a:rPr lang="es-ES" altLang="zh-CN"/>
              <a:t>Haga clic para modificar los estilos de texto del patrón</a:t>
            </a:r>
          </a:p>
        </p:txBody>
      </p:sp>
      <p:sp>
        <p:nvSpPr>
          <p:cNvPr id="13" name="文本占位符 2">
            <a:extLst>
              <a:ext uri="{FF2B5EF4-FFF2-40B4-BE49-F238E27FC236}">
                <a16:creationId xmlns:a16="http://schemas.microsoft.com/office/drawing/2014/main" id="{10AEE8A4-A94E-4258-A3B7-EE84DD271B70}"/>
              </a:ext>
            </a:extLst>
          </p:cNvPr>
          <p:cNvSpPr>
            <a:spLocks noGrp="1"/>
          </p:cNvSpPr>
          <p:nvPr>
            <p:ph type="body" sz="quarter" idx="11"/>
          </p:nvPr>
        </p:nvSpPr>
        <p:spPr>
          <a:xfrm>
            <a:off x="660399" y="3231611"/>
            <a:ext cx="4804979" cy="744888"/>
          </a:xfrm>
        </p:spPr>
        <p:txBody>
          <a:bodyPr lIns="0" rIns="0">
            <a:noAutofit/>
          </a:bodyPr>
          <a:lstStyle>
            <a:lvl1pPr marL="0" indent="0">
              <a:buNone/>
              <a:defRPr lang="zh-CN" altLang="en-US" sz="2400" b="1" kern="1200" dirty="0">
                <a:gradFill>
                  <a:gsLst>
                    <a:gs pos="0">
                      <a:srgbClr val="03559C"/>
                    </a:gs>
                    <a:gs pos="84000">
                      <a:schemeClr val="accent3"/>
                    </a:gs>
                  </a:gsLst>
                  <a:lin ang="5400000" scaled="1"/>
                </a:gradFill>
                <a:latin typeface="微软雅黑"/>
                <a:ea typeface="+mn-ea"/>
                <a:cs typeface="+mn-cs"/>
              </a:defRPr>
            </a:lvl1pPr>
          </a:lstStyle>
          <a:p>
            <a:pPr lvl="0"/>
            <a:r>
              <a:rPr lang="es-ES" altLang="zh-CN"/>
              <a:t>Haga clic para modificar los estilos de texto del patrón</a:t>
            </a:r>
          </a:p>
        </p:txBody>
      </p:sp>
      <p:grpSp>
        <p:nvGrpSpPr>
          <p:cNvPr id="8" name="组合 50">
            <a:extLst>
              <a:ext uri="{FF2B5EF4-FFF2-40B4-BE49-F238E27FC236}">
                <a16:creationId xmlns:a16="http://schemas.microsoft.com/office/drawing/2014/main" id="{5E1CFF06-EEDE-4D09-B050-FB78FDB14B44}"/>
              </a:ext>
            </a:extLst>
          </p:cNvPr>
          <p:cNvGrpSpPr/>
          <p:nvPr userDrawn="1"/>
        </p:nvGrpSpPr>
        <p:grpSpPr>
          <a:xfrm>
            <a:off x="660400" y="4065310"/>
            <a:ext cx="3747770" cy="0"/>
            <a:chOff x="660400" y="3757993"/>
            <a:chExt cx="3747770" cy="0"/>
          </a:xfrm>
        </p:grpSpPr>
        <p:cxnSp>
          <p:nvCxnSpPr>
            <p:cNvPr id="9" name="直接连接符 49">
              <a:extLst>
                <a:ext uri="{FF2B5EF4-FFF2-40B4-BE49-F238E27FC236}">
                  <a16:creationId xmlns:a16="http://schemas.microsoft.com/office/drawing/2014/main" id="{286235A1-0B00-425A-9F3A-B7F521CE6970}"/>
                </a:ext>
              </a:extLst>
            </p:cNvPr>
            <p:cNvCxnSpPr>
              <a:cxnSpLocks/>
            </p:cNvCxnSpPr>
            <p:nvPr/>
          </p:nvCxnSpPr>
          <p:spPr>
            <a:xfrm>
              <a:off x="2039620" y="3757993"/>
              <a:ext cx="236855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直接连接符 48">
              <a:extLst>
                <a:ext uri="{FF2B5EF4-FFF2-40B4-BE49-F238E27FC236}">
                  <a16:creationId xmlns:a16="http://schemas.microsoft.com/office/drawing/2014/main" id="{CF5287EE-961B-4D73-873F-FF287ADC5149}"/>
                </a:ext>
              </a:extLst>
            </p:cNvPr>
            <p:cNvCxnSpPr>
              <a:cxnSpLocks/>
            </p:cNvCxnSpPr>
            <p:nvPr/>
          </p:nvCxnSpPr>
          <p:spPr>
            <a:xfrm>
              <a:off x="660400" y="3757993"/>
              <a:ext cx="1379220" cy="0"/>
            </a:xfrm>
            <a:prstGeom prst="line">
              <a:avLst/>
            </a:prstGeom>
            <a:ln w="28575">
              <a:gradFill>
                <a:gsLst>
                  <a:gs pos="0">
                    <a:schemeClr val="accent1"/>
                  </a:gs>
                  <a:gs pos="100000">
                    <a:schemeClr val="accent3">
                      <a:alpha val="7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 name="组合 39">
            <a:extLst>
              <a:ext uri="{FF2B5EF4-FFF2-40B4-BE49-F238E27FC236}">
                <a16:creationId xmlns:a16="http://schemas.microsoft.com/office/drawing/2014/main" id="{DBC16225-50E0-4B4E-BB4D-F87AE65A2A81}"/>
              </a:ext>
            </a:extLst>
          </p:cNvPr>
          <p:cNvGrpSpPr/>
          <p:nvPr userDrawn="1"/>
        </p:nvGrpSpPr>
        <p:grpSpPr>
          <a:xfrm>
            <a:off x="660400" y="2389221"/>
            <a:ext cx="2585719" cy="549245"/>
            <a:chOff x="660400" y="2647208"/>
            <a:chExt cx="2740831" cy="549245"/>
          </a:xfrm>
        </p:grpSpPr>
        <p:sp>
          <p:nvSpPr>
            <p:cNvPr id="14" name="矩形: 圆角 38">
              <a:extLst>
                <a:ext uri="{FF2B5EF4-FFF2-40B4-BE49-F238E27FC236}">
                  <a16:creationId xmlns:a16="http://schemas.microsoft.com/office/drawing/2014/main" id="{821E1813-73BF-4FD4-B68E-E3951F674868}"/>
                </a:ext>
              </a:extLst>
            </p:cNvPr>
            <p:cNvSpPr/>
            <p:nvPr/>
          </p:nvSpPr>
          <p:spPr>
            <a:xfrm>
              <a:off x="660400" y="2647208"/>
              <a:ext cx="2254478" cy="549245"/>
            </a:xfrm>
            <a:prstGeom prst="roundRect">
              <a:avLst>
                <a:gd name="adj" fmla="val 9037"/>
              </a:avLst>
            </a:prstGeom>
            <a:gradFill>
              <a:gsLst>
                <a:gs pos="20000">
                  <a:schemeClr val="accent1"/>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5" name="文本框 30">
              <a:extLst>
                <a:ext uri="{FF2B5EF4-FFF2-40B4-BE49-F238E27FC236}">
                  <a16:creationId xmlns:a16="http://schemas.microsoft.com/office/drawing/2014/main" id="{349814F2-2069-41C4-8B3B-4C039689C421}"/>
                </a:ext>
              </a:extLst>
            </p:cNvPr>
            <p:cNvSpPr txBox="1"/>
            <p:nvPr/>
          </p:nvSpPr>
          <p:spPr>
            <a:xfrm>
              <a:off x="693723" y="2663220"/>
              <a:ext cx="2707508" cy="523220"/>
            </a:xfrm>
            <a:prstGeom prst="rect">
              <a:avLst/>
            </a:prstGeom>
            <a:noFill/>
          </p:spPr>
          <p:txBody>
            <a:bodyPr wrap="square" rtlCol="0">
              <a:spAutoFit/>
            </a:bodyPr>
            <a:lstStyle/>
            <a:p>
              <a:r>
                <a:rPr lang="en-US" altLang="zh-CN" sz="2800" dirty="0">
                  <a:solidFill>
                    <a:schemeClr val="bg1"/>
                  </a:solidFill>
                </a:rPr>
                <a:t>PARTE 06</a:t>
              </a:r>
              <a:endParaRPr lang="zh-CN" altLang="en-US" sz="2800" dirty="0">
                <a:solidFill>
                  <a:schemeClr val="bg1"/>
                </a:solidFill>
              </a:endParaRPr>
            </a:p>
          </p:txBody>
        </p:sp>
      </p:grpSp>
    </p:spTree>
    <p:extLst>
      <p:ext uri="{BB962C8B-B14F-4D97-AF65-F5344CB8AC3E}">
        <p14:creationId xmlns:p14="http://schemas.microsoft.com/office/powerpoint/2010/main" val="42679491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part 7">
    <p:spTree>
      <p:nvGrpSpPr>
        <p:cNvPr id="1" name=""/>
        <p:cNvGrpSpPr/>
        <p:nvPr/>
      </p:nvGrpSpPr>
      <p:grpSpPr>
        <a:xfrm>
          <a:off x="0" y="0"/>
          <a:ext cx="0" cy="0"/>
          <a:chOff x="0" y="0"/>
          <a:chExt cx="0" cy="0"/>
        </a:xfrm>
      </p:grpSpPr>
      <p:sp>
        <p:nvSpPr>
          <p:cNvPr id="6" name="任意多边形: 形状 5">
            <a:extLst>
              <a:ext uri="{FF2B5EF4-FFF2-40B4-BE49-F238E27FC236}">
                <a16:creationId xmlns:a16="http://schemas.microsoft.com/office/drawing/2014/main" id="{CA2615E0-64A5-4000-B230-3D64B1B187B8}"/>
              </a:ext>
            </a:extLst>
          </p:cNvPr>
          <p:cNvSpPr/>
          <p:nvPr userDrawn="1"/>
        </p:nvSpPr>
        <p:spPr>
          <a:xfrm>
            <a:off x="3975337" y="0"/>
            <a:ext cx="8216663" cy="6106638"/>
          </a:xfrm>
          <a:custGeom>
            <a:avLst/>
            <a:gdLst>
              <a:gd name="connsiteX0" fmla="*/ 262506 w 8216663"/>
              <a:gd name="connsiteY0" fmla="*/ 0 h 6106638"/>
              <a:gd name="connsiteX1" fmla="*/ 8216663 w 8216663"/>
              <a:gd name="connsiteY1" fmla="*/ 0 h 6106638"/>
              <a:gd name="connsiteX2" fmla="*/ 8216663 w 8216663"/>
              <a:gd name="connsiteY2" fmla="*/ 3718063 h 6106638"/>
              <a:gd name="connsiteX3" fmla="*/ 6173957 w 8216663"/>
              <a:gd name="connsiteY3" fmla="*/ 5715257 h 6106638"/>
              <a:gd name="connsiteX4" fmla="*/ 4231807 w 8216663"/>
              <a:gd name="connsiteY4" fmla="*/ 5693378 h 6106638"/>
              <a:gd name="connsiteX5" fmla="*/ 391380 w 8216663"/>
              <a:gd name="connsiteY5" fmla="*/ 1765435 h 6106638"/>
              <a:gd name="connsiteX6" fmla="*/ 234856 w 8216663"/>
              <a:gd name="connsiteY6" fmla="*/ 36736 h 6106638"/>
              <a:gd name="connsiteX7" fmla="*/ 262506 w 8216663"/>
              <a:gd name="connsiteY7" fmla="*/ 0 h 610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216663" h="6106638">
                <a:moveTo>
                  <a:pt x="262506" y="0"/>
                </a:moveTo>
                <a:lnTo>
                  <a:pt x="8216663" y="0"/>
                </a:lnTo>
                <a:lnTo>
                  <a:pt x="8216663" y="3718063"/>
                </a:lnTo>
                <a:lnTo>
                  <a:pt x="6173957" y="5715257"/>
                </a:lnTo>
                <a:cubicBezTo>
                  <a:pt x="5631605" y="6245526"/>
                  <a:pt x="4762074" y="6235730"/>
                  <a:pt x="4231807" y="5693378"/>
                </a:cubicBezTo>
                <a:lnTo>
                  <a:pt x="391380" y="1765435"/>
                </a:lnTo>
                <a:cubicBezTo>
                  <a:pt x="-72605" y="1290877"/>
                  <a:pt x="-123103" y="565823"/>
                  <a:pt x="234856" y="36736"/>
                </a:cubicBezTo>
                <a:lnTo>
                  <a:pt x="262506" y="0"/>
                </a:lnTo>
                <a:close/>
              </a:path>
            </a:pathLst>
          </a:custGeom>
          <a:solidFill>
            <a:srgbClr val="96C300"/>
          </a:solidFill>
          <a:ln>
            <a:noFill/>
          </a:ln>
          <a:effectLst>
            <a:outerShdw blurRad="254000" dist="38100" dir="5400000" sx="101000" sy="101000" algn="t" rotWithShape="0">
              <a:schemeClr val="accent6">
                <a:lumMod val="60000"/>
                <a:lumOff val="40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7" name="任意多边形: 形状 6">
            <a:extLst>
              <a:ext uri="{FF2B5EF4-FFF2-40B4-BE49-F238E27FC236}">
                <a16:creationId xmlns:a16="http://schemas.microsoft.com/office/drawing/2014/main" id="{03B1C141-5116-405C-8BC8-B14C93F6CAA4}"/>
              </a:ext>
            </a:extLst>
          </p:cNvPr>
          <p:cNvSpPr/>
          <p:nvPr userDrawn="1"/>
        </p:nvSpPr>
        <p:spPr>
          <a:xfrm>
            <a:off x="4166336" y="0"/>
            <a:ext cx="8025664" cy="5924638"/>
          </a:xfrm>
          <a:custGeom>
            <a:avLst/>
            <a:gdLst>
              <a:gd name="connsiteX0" fmla="*/ 295382 w 8025664"/>
              <a:gd name="connsiteY0" fmla="*/ 0 h 5924638"/>
              <a:gd name="connsiteX1" fmla="*/ 8025664 w 8025664"/>
              <a:gd name="connsiteY1" fmla="*/ 0 h 5924638"/>
              <a:gd name="connsiteX2" fmla="*/ 8025664 w 8025664"/>
              <a:gd name="connsiteY2" fmla="*/ 3501553 h 5924638"/>
              <a:gd name="connsiteX3" fmla="*/ 5931971 w 8025664"/>
              <a:gd name="connsiteY3" fmla="*/ 5548598 h 5924638"/>
              <a:gd name="connsiteX4" fmla="*/ 4065943 w 8025664"/>
              <a:gd name="connsiteY4" fmla="*/ 5527576 h 5924638"/>
              <a:gd name="connsiteX5" fmla="*/ 376040 w 8025664"/>
              <a:gd name="connsiteY5" fmla="*/ 1753586 h 5924638"/>
              <a:gd name="connsiteX6" fmla="*/ 225651 w 8025664"/>
              <a:gd name="connsiteY6" fmla="*/ 92643 h 5924638"/>
              <a:gd name="connsiteX7" fmla="*/ 295382 w 8025664"/>
              <a:gd name="connsiteY7" fmla="*/ 0 h 5924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025664" h="5924638">
                <a:moveTo>
                  <a:pt x="295382" y="0"/>
                </a:moveTo>
                <a:lnTo>
                  <a:pt x="8025664" y="0"/>
                </a:lnTo>
                <a:lnTo>
                  <a:pt x="8025664" y="3501553"/>
                </a:lnTo>
                <a:lnTo>
                  <a:pt x="5931971" y="5548598"/>
                </a:lnTo>
                <a:cubicBezTo>
                  <a:pt x="5410876" y="6058082"/>
                  <a:pt x="4575427" y="6048671"/>
                  <a:pt x="4065943" y="5527576"/>
                </a:cubicBezTo>
                <a:lnTo>
                  <a:pt x="376040" y="1753586"/>
                </a:lnTo>
                <a:cubicBezTo>
                  <a:pt x="-69760" y="1297628"/>
                  <a:pt x="-118278" y="600993"/>
                  <a:pt x="225651" y="92643"/>
                </a:cubicBezTo>
                <a:lnTo>
                  <a:pt x="295382"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6" name="图片占位符 15">
            <a:extLst>
              <a:ext uri="{FF2B5EF4-FFF2-40B4-BE49-F238E27FC236}">
                <a16:creationId xmlns:a16="http://schemas.microsoft.com/office/drawing/2014/main" id="{B4DA046E-7AF1-4AC0-B961-A04FEED7781B}"/>
              </a:ext>
            </a:extLst>
          </p:cNvPr>
          <p:cNvSpPr>
            <a:spLocks noGrp="1"/>
          </p:cNvSpPr>
          <p:nvPr>
            <p:ph type="pic" sz="quarter" idx="10"/>
          </p:nvPr>
        </p:nvSpPr>
        <p:spPr>
          <a:xfrm>
            <a:off x="4412235" y="0"/>
            <a:ext cx="7779765" cy="5725124"/>
          </a:xfrm>
          <a:custGeom>
            <a:avLst/>
            <a:gdLst>
              <a:gd name="connsiteX0" fmla="*/ 337257 w 7779765"/>
              <a:gd name="connsiteY0" fmla="*/ 0 h 5725124"/>
              <a:gd name="connsiteX1" fmla="*/ 7779765 w 7779765"/>
              <a:gd name="connsiteY1" fmla="*/ 0 h 5725124"/>
              <a:gd name="connsiteX2" fmla="*/ 7779765 w 7779765"/>
              <a:gd name="connsiteY2" fmla="*/ 3303297 h 5725124"/>
              <a:gd name="connsiteX3" fmla="*/ 5670399 w 7779765"/>
              <a:gd name="connsiteY3" fmla="*/ 5365665 h 5725124"/>
              <a:gd name="connsiteX4" fmla="*/ 3886654 w 7779765"/>
              <a:gd name="connsiteY4" fmla="*/ 5345570 h 5725124"/>
              <a:gd name="connsiteX5" fmla="*/ 359459 w 7779765"/>
              <a:gd name="connsiteY5" fmla="*/ 1737997 h 5725124"/>
              <a:gd name="connsiteX6" fmla="*/ 291891 w 7779765"/>
              <a:gd name="connsiteY6" fmla="*/ 49069 h 5725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779765" h="5725124">
                <a:moveTo>
                  <a:pt x="337257" y="0"/>
                </a:moveTo>
                <a:lnTo>
                  <a:pt x="7779765" y="0"/>
                </a:lnTo>
                <a:lnTo>
                  <a:pt x="7779765" y="3303297"/>
                </a:lnTo>
                <a:lnTo>
                  <a:pt x="5670399" y="5365665"/>
                </a:lnTo>
                <a:cubicBezTo>
                  <a:pt x="5172283" y="5852684"/>
                  <a:pt x="4373672" y="5843687"/>
                  <a:pt x="3886654" y="5345570"/>
                </a:cubicBezTo>
                <a:lnTo>
                  <a:pt x="359459" y="1737997"/>
                </a:lnTo>
                <a:cubicBezTo>
                  <a:pt x="-97120" y="1271013"/>
                  <a:pt x="-117749" y="539923"/>
                  <a:pt x="291891" y="49069"/>
                </a:cubicBezTo>
                <a:close/>
              </a:path>
            </a:pathLst>
          </a:custGeom>
        </p:spPr>
        <p:txBody>
          <a:bodyPr wrap="square">
            <a:noAutofit/>
          </a:bodyPr>
          <a:lstStyle>
            <a:lvl1pPr marL="0" indent="0" algn="l" defTabSz="914400" rtl="0" eaLnBrk="1" latinLnBrk="0" hangingPunct="1">
              <a:lnSpc>
                <a:spcPct val="90000"/>
              </a:lnSpc>
              <a:spcBef>
                <a:spcPts val="1000"/>
              </a:spcBef>
              <a:buFont typeface="Arial" panose="020B0604020202020204" pitchFamily="34" charset="0"/>
              <a:buNone/>
              <a:defRPr lang="zh-CN" altLang="en-US" sz="2000" kern="1200" dirty="0" smtClean="0">
                <a:solidFill>
                  <a:schemeClr val="tx1">
                    <a:lumMod val="95000"/>
                    <a:lumOff val="5000"/>
                  </a:schemeClr>
                </a:solidFill>
                <a:latin typeface="+mn-lt"/>
                <a:ea typeface="+mn-ea"/>
                <a:cs typeface="+mn-cs"/>
              </a:defRPr>
            </a:lvl1pPr>
          </a:lstStyle>
          <a:p>
            <a:r>
              <a:rPr lang="es-ES" altLang="zh-CN"/>
              <a:t>Haga clic en el icono para agregar una imagen</a:t>
            </a:r>
            <a:endParaRPr lang="zh-CN" altLang="en-US" dirty="0"/>
          </a:p>
        </p:txBody>
      </p:sp>
      <p:sp>
        <p:nvSpPr>
          <p:cNvPr id="12" name="文本占位符 2">
            <a:extLst>
              <a:ext uri="{FF2B5EF4-FFF2-40B4-BE49-F238E27FC236}">
                <a16:creationId xmlns:a16="http://schemas.microsoft.com/office/drawing/2014/main" id="{4835AE95-AFD2-4CC9-8819-6F630C1D99B8}"/>
              </a:ext>
            </a:extLst>
          </p:cNvPr>
          <p:cNvSpPr>
            <a:spLocks noGrp="1"/>
          </p:cNvSpPr>
          <p:nvPr>
            <p:ph type="body" sz="quarter" idx="12"/>
          </p:nvPr>
        </p:nvSpPr>
        <p:spPr>
          <a:xfrm>
            <a:off x="662054" y="4158498"/>
            <a:ext cx="4803324" cy="536275"/>
          </a:xfrm>
        </p:spPr>
        <p:txBody>
          <a:bodyPr lIns="0" rIns="0">
            <a:noAutofit/>
          </a:bodyPr>
          <a:lstStyle>
            <a:lvl1pPr marL="0" indent="0">
              <a:buNone/>
              <a:defRPr lang="zh-CN" altLang="en-US" sz="1800" kern="1200" dirty="0">
                <a:solidFill>
                  <a:schemeClr val="tx1">
                    <a:lumMod val="50000"/>
                    <a:lumOff val="50000"/>
                  </a:schemeClr>
                </a:solidFill>
                <a:latin typeface="+mn-lt"/>
                <a:ea typeface="+mn-ea"/>
                <a:cs typeface="+mn-cs"/>
              </a:defRPr>
            </a:lvl1pPr>
          </a:lstStyle>
          <a:p>
            <a:pPr marL="0" lvl="0" algn="l" defTabSz="914400" rtl="0" eaLnBrk="1" latinLnBrk="0" hangingPunct="1">
              <a:defRPr/>
            </a:pPr>
            <a:r>
              <a:rPr lang="es-ES" altLang="zh-CN"/>
              <a:t>Haga clic para modificar los estilos de texto del patrón</a:t>
            </a:r>
          </a:p>
        </p:txBody>
      </p:sp>
      <p:sp>
        <p:nvSpPr>
          <p:cNvPr id="13" name="文本占位符 2">
            <a:extLst>
              <a:ext uri="{FF2B5EF4-FFF2-40B4-BE49-F238E27FC236}">
                <a16:creationId xmlns:a16="http://schemas.microsoft.com/office/drawing/2014/main" id="{10AEE8A4-A94E-4258-A3B7-EE84DD271B70}"/>
              </a:ext>
            </a:extLst>
          </p:cNvPr>
          <p:cNvSpPr>
            <a:spLocks noGrp="1"/>
          </p:cNvSpPr>
          <p:nvPr>
            <p:ph type="body" sz="quarter" idx="11"/>
          </p:nvPr>
        </p:nvSpPr>
        <p:spPr>
          <a:xfrm>
            <a:off x="660399" y="3231611"/>
            <a:ext cx="4804979" cy="744888"/>
          </a:xfrm>
        </p:spPr>
        <p:txBody>
          <a:bodyPr lIns="0" rIns="0">
            <a:noAutofit/>
          </a:bodyPr>
          <a:lstStyle>
            <a:lvl1pPr marL="0" indent="0">
              <a:buNone/>
              <a:defRPr lang="zh-CN" altLang="en-US" sz="2400" b="1" kern="1200" dirty="0">
                <a:gradFill>
                  <a:gsLst>
                    <a:gs pos="0">
                      <a:srgbClr val="03559C"/>
                    </a:gs>
                    <a:gs pos="84000">
                      <a:schemeClr val="accent3"/>
                    </a:gs>
                  </a:gsLst>
                  <a:lin ang="5400000" scaled="1"/>
                </a:gradFill>
                <a:latin typeface="微软雅黑"/>
                <a:ea typeface="+mn-ea"/>
                <a:cs typeface="+mn-cs"/>
              </a:defRPr>
            </a:lvl1pPr>
          </a:lstStyle>
          <a:p>
            <a:pPr lvl="0"/>
            <a:r>
              <a:rPr lang="es-ES" altLang="zh-CN"/>
              <a:t>Haga clic para modificar los estilos de texto del patrón</a:t>
            </a:r>
          </a:p>
        </p:txBody>
      </p:sp>
      <p:grpSp>
        <p:nvGrpSpPr>
          <p:cNvPr id="8" name="组合 50">
            <a:extLst>
              <a:ext uri="{FF2B5EF4-FFF2-40B4-BE49-F238E27FC236}">
                <a16:creationId xmlns:a16="http://schemas.microsoft.com/office/drawing/2014/main" id="{5E1CFF06-EEDE-4D09-B050-FB78FDB14B44}"/>
              </a:ext>
            </a:extLst>
          </p:cNvPr>
          <p:cNvGrpSpPr/>
          <p:nvPr userDrawn="1"/>
        </p:nvGrpSpPr>
        <p:grpSpPr>
          <a:xfrm>
            <a:off x="660400" y="4065310"/>
            <a:ext cx="3747770" cy="0"/>
            <a:chOff x="660400" y="3757993"/>
            <a:chExt cx="3747770" cy="0"/>
          </a:xfrm>
        </p:grpSpPr>
        <p:cxnSp>
          <p:nvCxnSpPr>
            <p:cNvPr id="9" name="直接连接符 49">
              <a:extLst>
                <a:ext uri="{FF2B5EF4-FFF2-40B4-BE49-F238E27FC236}">
                  <a16:creationId xmlns:a16="http://schemas.microsoft.com/office/drawing/2014/main" id="{286235A1-0B00-425A-9F3A-B7F521CE6970}"/>
                </a:ext>
              </a:extLst>
            </p:cNvPr>
            <p:cNvCxnSpPr>
              <a:cxnSpLocks/>
            </p:cNvCxnSpPr>
            <p:nvPr/>
          </p:nvCxnSpPr>
          <p:spPr>
            <a:xfrm>
              <a:off x="2039620" y="3757993"/>
              <a:ext cx="2368550" cy="0"/>
            </a:xfrm>
            <a:prstGeom prst="line">
              <a:avLst/>
            </a:prstGeom>
            <a:ln w="9525">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0" name="直接连接符 48">
              <a:extLst>
                <a:ext uri="{FF2B5EF4-FFF2-40B4-BE49-F238E27FC236}">
                  <a16:creationId xmlns:a16="http://schemas.microsoft.com/office/drawing/2014/main" id="{CF5287EE-961B-4D73-873F-FF287ADC5149}"/>
                </a:ext>
              </a:extLst>
            </p:cNvPr>
            <p:cNvCxnSpPr>
              <a:cxnSpLocks/>
            </p:cNvCxnSpPr>
            <p:nvPr/>
          </p:nvCxnSpPr>
          <p:spPr>
            <a:xfrm>
              <a:off x="660400" y="3757993"/>
              <a:ext cx="1379220" cy="0"/>
            </a:xfrm>
            <a:prstGeom prst="line">
              <a:avLst/>
            </a:prstGeom>
            <a:ln w="28575">
              <a:gradFill>
                <a:gsLst>
                  <a:gs pos="0">
                    <a:schemeClr val="accent1"/>
                  </a:gs>
                  <a:gs pos="100000">
                    <a:schemeClr val="accent3">
                      <a:alpha val="73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11" name="组合 39">
            <a:extLst>
              <a:ext uri="{FF2B5EF4-FFF2-40B4-BE49-F238E27FC236}">
                <a16:creationId xmlns:a16="http://schemas.microsoft.com/office/drawing/2014/main" id="{DBC16225-50E0-4B4E-BB4D-F87AE65A2A81}"/>
              </a:ext>
            </a:extLst>
          </p:cNvPr>
          <p:cNvGrpSpPr/>
          <p:nvPr userDrawn="1"/>
        </p:nvGrpSpPr>
        <p:grpSpPr>
          <a:xfrm>
            <a:off x="660400" y="2389221"/>
            <a:ext cx="2585719" cy="549245"/>
            <a:chOff x="660400" y="2647208"/>
            <a:chExt cx="2740831" cy="549245"/>
          </a:xfrm>
        </p:grpSpPr>
        <p:sp>
          <p:nvSpPr>
            <p:cNvPr id="14" name="矩形: 圆角 38">
              <a:extLst>
                <a:ext uri="{FF2B5EF4-FFF2-40B4-BE49-F238E27FC236}">
                  <a16:creationId xmlns:a16="http://schemas.microsoft.com/office/drawing/2014/main" id="{821E1813-73BF-4FD4-B68E-E3951F674868}"/>
                </a:ext>
              </a:extLst>
            </p:cNvPr>
            <p:cNvSpPr/>
            <p:nvPr/>
          </p:nvSpPr>
          <p:spPr>
            <a:xfrm>
              <a:off x="660400" y="2647208"/>
              <a:ext cx="2254478" cy="549245"/>
            </a:xfrm>
            <a:prstGeom prst="roundRect">
              <a:avLst>
                <a:gd name="adj" fmla="val 9037"/>
              </a:avLst>
            </a:prstGeom>
            <a:gradFill>
              <a:gsLst>
                <a:gs pos="20000">
                  <a:schemeClr val="accent1"/>
                </a:gs>
                <a:gs pos="100000">
                  <a:schemeClr val="accent3"/>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600"/>
            </a:p>
          </p:txBody>
        </p:sp>
        <p:sp>
          <p:nvSpPr>
            <p:cNvPr id="15" name="文本框 30">
              <a:extLst>
                <a:ext uri="{FF2B5EF4-FFF2-40B4-BE49-F238E27FC236}">
                  <a16:creationId xmlns:a16="http://schemas.microsoft.com/office/drawing/2014/main" id="{349814F2-2069-41C4-8B3B-4C039689C421}"/>
                </a:ext>
              </a:extLst>
            </p:cNvPr>
            <p:cNvSpPr txBox="1"/>
            <p:nvPr/>
          </p:nvSpPr>
          <p:spPr>
            <a:xfrm>
              <a:off x="693723" y="2663220"/>
              <a:ext cx="2707508" cy="523220"/>
            </a:xfrm>
            <a:prstGeom prst="rect">
              <a:avLst/>
            </a:prstGeom>
            <a:noFill/>
          </p:spPr>
          <p:txBody>
            <a:bodyPr wrap="square" rtlCol="0">
              <a:spAutoFit/>
            </a:bodyPr>
            <a:lstStyle/>
            <a:p>
              <a:r>
                <a:rPr lang="en-US" altLang="zh-CN" sz="2800" dirty="0">
                  <a:solidFill>
                    <a:schemeClr val="bg1"/>
                  </a:solidFill>
                </a:rPr>
                <a:t>PARTE 07</a:t>
              </a:r>
              <a:endParaRPr lang="zh-CN" altLang="en-US" sz="2800" dirty="0">
                <a:solidFill>
                  <a:schemeClr val="bg1"/>
                </a:solidFill>
              </a:endParaRPr>
            </a:p>
          </p:txBody>
        </p:sp>
      </p:grpSp>
    </p:spTree>
    <p:extLst>
      <p:ext uri="{BB962C8B-B14F-4D97-AF65-F5344CB8AC3E}">
        <p14:creationId xmlns:p14="http://schemas.microsoft.com/office/powerpoint/2010/main" val="7171673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681EE7E-E5F0-40FE-A3BC-408CA076E1BD}"/>
              </a:ext>
            </a:extLst>
          </p:cNvPr>
          <p:cNvSpPr>
            <a:spLocks noGrp="1"/>
          </p:cNvSpPr>
          <p:nvPr>
            <p:ph type="title"/>
          </p:nvPr>
        </p:nvSpPr>
        <p:spPr>
          <a:xfrm>
            <a:off x="660400" y="363794"/>
            <a:ext cx="8956566" cy="576416"/>
          </a:xfrm>
          <a:prstGeom prst="rect">
            <a:avLst/>
          </a:prstGeom>
        </p:spPr>
        <p:txBody>
          <a:bodyPr vert="horz" lIns="0" tIns="45720" rIns="91440" bIns="45720" rtlCol="0" anchor="ctr">
            <a:normAutofit/>
          </a:bodyPr>
          <a:lstStyle/>
          <a:p>
            <a:r>
              <a:rPr lang="es-ES" altLang="zh-CN" dirty="0"/>
              <a:t>Haga clic para modificar el estilo de título del patrón</a:t>
            </a:r>
            <a:endParaRPr lang="zh-CN" altLang="en-US" dirty="0"/>
          </a:p>
        </p:txBody>
      </p:sp>
      <p:sp>
        <p:nvSpPr>
          <p:cNvPr id="3" name="文本占位符 2">
            <a:extLst>
              <a:ext uri="{FF2B5EF4-FFF2-40B4-BE49-F238E27FC236}">
                <a16:creationId xmlns:a16="http://schemas.microsoft.com/office/drawing/2014/main" id="{D19DFCB8-3320-4534-A45A-99B08997611C}"/>
              </a:ext>
            </a:extLst>
          </p:cNvPr>
          <p:cNvSpPr>
            <a:spLocks noGrp="1"/>
          </p:cNvSpPr>
          <p:nvPr>
            <p:ph type="body" idx="1"/>
          </p:nvPr>
        </p:nvSpPr>
        <p:spPr>
          <a:xfrm>
            <a:off x="660400" y="1130301"/>
            <a:ext cx="10858500" cy="5003800"/>
          </a:xfrm>
          <a:prstGeom prst="rect">
            <a:avLst/>
          </a:prstGeom>
        </p:spPr>
        <p:txBody>
          <a:bodyPr vert="horz" lIns="91440" tIns="45720" rIns="91440" bIns="45720" rtlCol="0">
            <a:normAutofit/>
          </a:bodyPr>
          <a:lstStyle/>
          <a:p>
            <a:pPr lvl="0"/>
            <a:r>
              <a:rPr lang="es-ES" altLang="zh-CN" dirty="0"/>
              <a:t>Haga clic para modificar los estilos de texto del patrón</a:t>
            </a:r>
          </a:p>
          <a:p>
            <a:pPr lvl="1"/>
            <a:r>
              <a:rPr lang="es-ES" altLang="zh-CN" dirty="0"/>
              <a:t>Segundo nivel</a:t>
            </a:r>
          </a:p>
          <a:p>
            <a:pPr lvl="2"/>
            <a:r>
              <a:rPr lang="es-ES" altLang="zh-CN" dirty="0"/>
              <a:t>Tercer nivel</a:t>
            </a:r>
          </a:p>
          <a:p>
            <a:pPr lvl="3"/>
            <a:r>
              <a:rPr lang="es-ES" altLang="zh-CN" dirty="0"/>
              <a:t>Cuarto nivel</a:t>
            </a:r>
          </a:p>
          <a:p>
            <a:pPr lvl="4"/>
            <a:r>
              <a:rPr lang="es-ES" altLang="zh-CN" dirty="0"/>
              <a:t>Quinto nivel</a:t>
            </a:r>
            <a:endParaRPr lang="zh-CN" altLang="en-US" dirty="0"/>
          </a:p>
        </p:txBody>
      </p:sp>
      <p:sp>
        <p:nvSpPr>
          <p:cNvPr id="10" name="矩形 9">
            <a:extLst>
              <a:ext uri="{FF2B5EF4-FFF2-40B4-BE49-F238E27FC236}">
                <a16:creationId xmlns:a16="http://schemas.microsoft.com/office/drawing/2014/main" id="{7DB54D20-6C58-4EC2-A601-A1F5893409A7}"/>
              </a:ext>
            </a:extLst>
          </p:cNvPr>
          <p:cNvSpPr/>
          <p:nvPr userDrawn="1"/>
        </p:nvSpPr>
        <p:spPr>
          <a:xfrm>
            <a:off x="9230724" y="6387400"/>
            <a:ext cx="2288176" cy="184666"/>
          </a:xfrm>
          <a:prstGeom prst="rect">
            <a:avLst/>
          </a:prstGeom>
        </p:spPr>
        <p:txBody>
          <a:bodyPr wrap="square" lIns="0" tIns="0" rIns="0" bIns="0">
            <a:spAutoFit/>
          </a:bodyPr>
          <a:lstStyle/>
          <a:p>
            <a:pPr algn="dist"/>
            <a:r>
              <a:rPr lang="zh-CN" altLang="en-US" sz="1200" dirty="0">
                <a:solidFill>
                  <a:schemeClr val="tx1">
                    <a:lumMod val="65000"/>
                    <a:lumOff val="35000"/>
                  </a:schemeClr>
                </a:solidFill>
                <a:latin typeface="Arial" panose="020B0604020202020204" pitchFamily="34" charset="0"/>
                <a:cs typeface="Arial" panose="020B0604020202020204" pitchFamily="34" charset="0"/>
              </a:rPr>
              <a:t>http</a:t>
            </a:r>
            <a:r>
              <a:rPr lang="es-ES" altLang="zh-CN" sz="1200" dirty="0">
                <a:solidFill>
                  <a:schemeClr val="tx1">
                    <a:lumMod val="65000"/>
                    <a:lumOff val="35000"/>
                  </a:schemeClr>
                </a:solidFill>
                <a:latin typeface="Arial" panose="020B0604020202020204" pitchFamily="34" charset="0"/>
                <a:cs typeface="Arial" panose="020B0604020202020204" pitchFamily="34" charset="0"/>
              </a:rPr>
              <a:t>s</a:t>
            </a:r>
            <a:r>
              <a:rPr lang="zh-CN" altLang="en-US" sz="1200" dirty="0">
                <a:solidFill>
                  <a:schemeClr val="tx1">
                    <a:lumMod val="65000"/>
                    <a:lumOff val="35000"/>
                  </a:schemeClr>
                </a:solidFill>
                <a:latin typeface="Arial" panose="020B0604020202020204" pitchFamily="34" charset="0"/>
                <a:cs typeface="Arial" panose="020B0604020202020204" pitchFamily="34" charset="0"/>
              </a:rPr>
              <a:t>://www.</a:t>
            </a:r>
            <a:r>
              <a:rPr lang="es-ES" altLang="zh-CN" sz="1200" dirty="0">
                <a:solidFill>
                  <a:schemeClr val="tx1">
                    <a:lumMod val="65000"/>
                    <a:lumOff val="35000"/>
                  </a:schemeClr>
                </a:solidFill>
                <a:latin typeface="Arial" panose="020B0604020202020204" pitchFamily="34" charset="0"/>
                <a:cs typeface="Arial" panose="020B0604020202020204" pitchFamily="34" charset="0"/>
              </a:rPr>
              <a:t>manexware.com</a:t>
            </a:r>
            <a:r>
              <a:rPr lang="zh-CN" altLang="en-US" sz="1200" dirty="0">
                <a:solidFill>
                  <a:schemeClr val="tx1">
                    <a:lumMod val="65000"/>
                    <a:lumOff val="35000"/>
                  </a:schemeClr>
                </a:solidFill>
                <a:latin typeface="Arial" panose="020B0604020202020204" pitchFamily="34" charset="0"/>
                <a:cs typeface="Arial" panose="020B0604020202020204" pitchFamily="34" charset="0"/>
              </a:rPr>
              <a:t>/</a:t>
            </a:r>
          </a:p>
        </p:txBody>
      </p:sp>
      <p:grpSp>
        <p:nvGrpSpPr>
          <p:cNvPr id="11" name="组合 10">
            <a:extLst>
              <a:ext uri="{FF2B5EF4-FFF2-40B4-BE49-F238E27FC236}">
                <a16:creationId xmlns:a16="http://schemas.microsoft.com/office/drawing/2014/main" id="{06D537C5-12F1-430B-85B2-5B0F64564E89}"/>
              </a:ext>
            </a:extLst>
          </p:cNvPr>
          <p:cNvGrpSpPr/>
          <p:nvPr userDrawn="1"/>
        </p:nvGrpSpPr>
        <p:grpSpPr>
          <a:xfrm>
            <a:off x="0" y="6309360"/>
            <a:ext cx="12192000" cy="0"/>
            <a:chOff x="0" y="6309360"/>
            <a:chExt cx="12192000" cy="0"/>
          </a:xfrm>
        </p:grpSpPr>
        <p:cxnSp>
          <p:nvCxnSpPr>
            <p:cNvPr id="12" name="直接连接符 11">
              <a:extLst>
                <a:ext uri="{FF2B5EF4-FFF2-40B4-BE49-F238E27FC236}">
                  <a16:creationId xmlns:a16="http://schemas.microsoft.com/office/drawing/2014/main" id="{862EC4D3-EA6E-4DE5-9B2F-6C4A8D1A363F}"/>
                </a:ext>
              </a:extLst>
            </p:cNvPr>
            <p:cNvCxnSpPr>
              <a:cxnSpLocks/>
            </p:cNvCxnSpPr>
            <p:nvPr/>
          </p:nvCxnSpPr>
          <p:spPr>
            <a:xfrm>
              <a:off x="0" y="6309360"/>
              <a:ext cx="12192000" cy="0"/>
            </a:xfrm>
            <a:prstGeom prst="line">
              <a:avLst/>
            </a:prstGeom>
            <a:ln w="1270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ADAE6E76-775E-4D62-8F08-A52AAD9F8A42}"/>
                </a:ext>
              </a:extLst>
            </p:cNvPr>
            <p:cNvCxnSpPr>
              <a:cxnSpLocks/>
            </p:cNvCxnSpPr>
            <p:nvPr/>
          </p:nvCxnSpPr>
          <p:spPr>
            <a:xfrm>
              <a:off x="660400" y="6309360"/>
              <a:ext cx="1085850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4" name="矩形 13">
            <a:extLst>
              <a:ext uri="{FF2B5EF4-FFF2-40B4-BE49-F238E27FC236}">
                <a16:creationId xmlns:a16="http://schemas.microsoft.com/office/drawing/2014/main" id="{2628EA68-E883-48BF-9FBD-AD92B26045EA}"/>
              </a:ext>
            </a:extLst>
          </p:cNvPr>
          <p:cNvSpPr/>
          <p:nvPr userDrawn="1"/>
        </p:nvSpPr>
        <p:spPr>
          <a:xfrm>
            <a:off x="670911" y="6387400"/>
            <a:ext cx="1206149" cy="184666"/>
          </a:xfrm>
          <a:prstGeom prst="rect">
            <a:avLst/>
          </a:prstGeom>
        </p:spPr>
        <p:txBody>
          <a:bodyPr wrap="square" lIns="0" tIns="0" rIns="0" bIns="0">
            <a:spAutoFit/>
          </a:bodyPr>
          <a:lstStyle/>
          <a:p>
            <a:pPr algn="dist"/>
            <a:r>
              <a:rPr lang="es-ES" altLang="zh-CN" sz="1200" dirty="0">
                <a:solidFill>
                  <a:schemeClr val="tx1">
                    <a:lumMod val="65000"/>
                    <a:lumOff val="35000"/>
                  </a:schemeClr>
                </a:solidFill>
                <a:latin typeface="Arial" panose="020B0604020202020204" pitchFamily="34" charset="0"/>
                <a:cs typeface="Arial" panose="020B0604020202020204" pitchFamily="34" charset="0"/>
              </a:rPr>
              <a:t>2020</a:t>
            </a:r>
            <a:endParaRPr lang="zh-CN" altLang="en-US" sz="1200" dirty="0">
              <a:solidFill>
                <a:schemeClr val="tx1">
                  <a:lumMod val="65000"/>
                  <a:lumOff val="35000"/>
                </a:schemeClr>
              </a:solidFill>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AC42FCB4-7D69-46D7-B964-2799F2B80BF3}"/>
              </a:ext>
            </a:extLst>
          </p:cNvPr>
          <p:cNvSpPr txBox="1"/>
          <p:nvPr userDrawn="1"/>
        </p:nvSpPr>
        <p:spPr>
          <a:xfrm>
            <a:off x="5869015" y="6341233"/>
            <a:ext cx="453970" cy="276999"/>
          </a:xfrm>
          <a:prstGeom prst="rect">
            <a:avLst/>
          </a:prstGeom>
          <a:noFill/>
        </p:spPr>
        <p:txBody>
          <a:bodyPr wrap="none" rtlCol="0">
            <a:spAutoFit/>
          </a:bodyPr>
          <a:lstStyle/>
          <a:p>
            <a:fld id="{4D498BF4-8079-4912-81DB-8A8FB9DBCA42}" type="slidenum">
              <a:rPr lang="es-ES" sz="1200" kern="1200" smtClean="0">
                <a:solidFill>
                  <a:schemeClr val="tx1">
                    <a:lumMod val="65000"/>
                    <a:lumOff val="35000"/>
                  </a:schemeClr>
                </a:solidFill>
                <a:latin typeface="Arial" panose="020B0604020202020204" pitchFamily="34" charset="0"/>
                <a:ea typeface="+mn-ea"/>
                <a:cs typeface="Arial" panose="020B0604020202020204" pitchFamily="34" charset="0"/>
              </a:rPr>
              <a:t>‹Nº›</a:t>
            </a:fld>
            <a:endParaRPr lang="es-ES" sz="1200" kern="1200" dirty="0">
              <a:solidFill>
                <a:schemeClr val="tx1">
                  <a:lumMod val="65000"/>
                  <a:lumOff val="35000"/>
                </a:schemeClr>
              </a:solidFill>
              <a:latin typeface="Arial" panose="020B0604020202020204" pitchFamily="34" charset="0"/>
              <a:ea typeface="+mn-ea"/>
              <a:cs typeface="Arial" panose="020B0604020202020204" pitchFamily="34" charset="0"/>
            </a:endParaRPr>
          </a:p>
        </p:txBody>
      </p:sp>
      <p:grpSp>
        <p:nvGrpSpPr>
          <p:cNvPr id="7" name="Grupo 6">
            <a:extLst>
              <a:ext uri="{FF2B5EF4-FFF2-40B4-BE49-F238E27FC236}">
                <a16:creationId xmlns:a16="http://schemas.microsoft.com/office/drawing/2014/main" id="{C19B0BDD-1A05-44ED-8D61-75234D77E8A6}"/>
              </a:ext>
            </a:extLst>
          </p:cNvPr>
          <p:cNvGrpSpPr/>
          <p:nvPr userDrawn="1"/>
        </p:nvGrpSpPr>
        <p:grpSpPr>
          <a:xfrm>
            <a:off x="10060951" y="473754"/>
            <a:ext cx="1386569" cy="325776"/>
            <a:chOff x="10145031" y="547324"/>
            <a:chExt cx="1386569" cy="325776"/>
          </a:xfrm>
        </p:grpSpPr>
        <p:sp>
          <p:nvSpPr>
            <p:cNvPr id="15" name="CuadroTexto 14">
              <a:extLst>
                <a:ext uri="{FF2B5EF4-FFF2-40B4-BE49-F238E27FC236}">
                  <a16:creationId xmlns:a16="http://schemas.microsoft.com/office/drawing/2014/main" id="{7A243538-F022-4BB8-9808-E559EC8AFBBE}"/>
                </a:ext>
              </a:extLst>
            </p:cNvPr>
            <p:cNvSpPr txBox="1"/>
            <p:nvPr userDrawn="1"/>
          </p:nvSpPr>
          <p:spPr>
            <a:xfrm>
              <a:off x="10378040" y="547324"/>
              <a:ext cx="1153560" cy="307777"/>
            </a:xfrm>
            <a:prstGeom prst="rect">
              <a:avLst/>
            </a:prstGeom>
            <a:noFill/>
          </p:spPr>
          <p:txBody>
            <a:bodyPr wrap="square" rtlCol="0">
              <a:spAutoFit/>
            </a:bodyPr>
            <a:lstStyle/>
            <a:p>
              <a:r>
                <a:rPr lang="es-ES" sz="1400" dirty="0">
                  <a:solidFill>
                    <a:srgbClr val="060F7C"/>
                  </a:solidFill>
                  <a:latin typeface="Bauhaus 93" panose="04030905020B02020C02" pitchFamily="82" charset="0"/>
                </a:rPr>
                <a:t>manexware</a:t>
              </a:r>
            </a:p>
          </p:txBody>
        </p:sp>
        <p:pic>
          <p:nvPicPr>
            <p:cNvPr id="6" name="Imagen 5" descr="Imagen que contiene vajilla, dibujo, plato&#10;&#10;Descripción generada automáticamente">
              <a:extLst>
                <a:ext uri="{FF2B5EF4-FFF2-40B4-BE49-F238E27FC236}">
                  <a16:creationId xmlns:a16="http://schemas.microsoft.com/office/drawing/2014/main" id="{29470787-B322-4E5A-B910-BCBB253F0229}"/>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10145031" y="569823"/>
              <a:ext cx="312421" cy="303277"/>
            </a:xfrm>
            <a:prstGeom prst="rect">
              <a:avLst/>
            </a:prstGeom>
          </p:spPr>
        </p:pic>
      </p:grpSp>
    </p:spTree>
    <p:extLst>
      <p:ext uri="{BB962C8B-B14F-4D97-AF65-F5344CB8AC3E}">
        <p14:creationId xmlns:p14="http://schemas.microsoft.com/office/powerpoint/2010/main" val="616030036"/>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3" r:id="rId3"/>
    <p:sldLayoutId id="2147483674" r:id="rId4"/>
    <p:sldLayoutId id="2147483675" r:id="rId5"/>
    <p:sldLayoutId id="2147483676" r:id="rId6"/>
    <p:sldLayoutId id="2147483677" r:id="rId7"/>
    <p:sldLayoutId id="2147483682" r:id="rId8"/>
    <p:sldLayoutId id="2147483683" r:id="rId9"/>
    <p:sldLayoutId id="2147483661" r:id="rId10"/>
    <p:sldLayoutId id="2147483671" r:id="rId11"/>
    <p:sldLayoutId id="2147483659" r:id="rId12"/>
    <p:sldLayoutId id="2147483669" r:id="rId13"/>
    <p:sldLayoutId id="2147483672" r:id="rId14"/>
    <p:sldLayoutId id="2147483670" r:id="rId15"/>
  </p:sldLayoutIdLst>
  <p:hf hdr="0" ftr="0" dt="0"/>
  <p:txStyles>
    <p:titleStyle>
      <a:lvl1pPr algn="l" defTabSz="914400" rtl="0" eaLnBrk="1" latinLnBrk="0" hangingPunct="1">
        <a:lnSpc>
          <a:spcPct val="90000"/>
        </a:lnSpc>
        <a:spcBef>
          <a:spcPct val="0"/>
        </a:spcBef>
        <a:buNone/>
        <a:defRPr lang="zh-CN" altLang="en-US" sz="2800" b="1" kern="1200" dirty="0">
          <a:solidFill>
            <a:schemeClr val="accent1"/>
          </a:solidFill>
          <a:latin typeface="+mn-lt"/>
          <a:ea typeface="+mn-ea"/>
          <a:cs typeface="+mn-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63">
          <p15:clr>
            <a:srgbClr val="F26B43"/>
          </p15:clr>
        </p15:guide>
        <p15:guide id="4" orient="horz" pos="712">
          <p15:clr>
            <a:srgbClr val="F26B43"/>
          </p15:clr>
        </p15:guide>
        <p15:guide id="5" orient="horz" pos="3928">
          <p15:clr>
            <a:srgbClr val="F26B43"/>
          </p15:clr>
        </p15:guide>
        <p15:guide id="6" orient="horz" pos="386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7.jpg"/><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4.jpg"/><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jpg"/><Relationship Id="rId1" Type="http://schemas.openxmlformats.org/officeDocument/2006/relationships/slideLayout" Target="../slideLayouts/slideLayout13.xml"/><Relationship Id="rId5" Type="http://schemas.openxmlformats.org/officeDocument/2006/relationships/image" Target="../media/image50.png"/><Relationship Id="rId4" Type="http://schemas.openxmlformats.org/officeDocument/2006/relationships/image" Target="../media/image51.jpg"/></Relationships>
</file>

<file path=ppt/slides/_rels/slide1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g"/><Relationship Id="rId1" Type="http://schemas.openxmlformats.org/officeDocument/2006/relationships/slideLayout" Target="../slideLayouts/slideLayout13.xml"/><Relationship Id="rId5" Type="http://schemas.openxmlformats.org/officeDocument/2006/relationships/image" Target="../media/image78.jpg"/><Relationship Id="rId4" Type="http://schemas.openxmlformats.org/officeDocument/2006/relationships/image" Target="../media/image51.jpg"/></Relationships>
</file>

<file path=ppt/slides/_rels/slide13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5.xml"/><Relationship Id="rId5" Type="http://schemas.openxmlformats.org/officeDocument/2006/relationships/image" Target="../media/image89.png"/><Relationship Id="rId4" Type="http://schemas.openxmlformats.org/officeDocument/2006/relationships/image" Target="../media/image88.png"/></Relationships>
</file>

<file path=ppt/slides/_rels/slide14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5.xml"/><Relationship Id="rId4" Type="http://schemas.openxmlformats.org/officeDocument/2006/relationships/image" Target="../media/image92.png"/></Relationships>
</file>

<file path=ppt/slides/_rels/slide1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5.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4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5.xml"/><Relationship Id="rId4" Type="http://schemas.openxmlformats.org/officeDocument/2006/relationships/image" Target="../media/image100.png"/></Relationships>
</file>

<file path=ppt/slides/_rels/slide1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86.png"/><Relationship Id="rId1" Type="http://schemas.openxmlformats.org/officeDocument/2006/relationships/slideLayout" Target="../slideLayouts/slideLayout15.xml"/><Relationship Id="rId4" Type="http://schemas.openxmlformats.org/officeDocument/2006/relationships/image" Target="../media/image87.png"/></Relationships>
</file>

<file path=ppt/slides/_rels/slide147.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99.png"/><Relationship Id="rId2" Type="http://schemas.openxmlformats.org/officeDocument/2006/relationships/image" Target="../media/image90.png"/><Relationship Id="rId1" Type="http://schemas.openxmlformats.org/officeDocument/2006/relationships/slideLayout" Target="../slideLayouts/slideLayout15.xml"/><Relationship Id="rId6" Type="http://schemas.openxmlformats.org/officeDocument/2006/relationships/image" Target="../media/image103.png"/><Relationship Id="rId5" Type="http://schemas.openxmlformats.org/officeDocument/2006/relationships/image" Target="../media/image92.png"/><Relationship Id="rId4" Type="http://schemas.openxmlformats.org/officeDocument/2006/relationships/image" Target="../media/image91.png"/></Relationships>
</file>

<file path=ppt/slides/_rels/slide14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hyperlink" Target="http://git-scm.org/book/" TargetMode="External"/><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hyperlink" Target="http://git-scm.org/book/" TargetMode="External"/><Relationship Id="rId2" Type="http://schemas.openxmlformats.org/officeDocument/2006/relationships/image" Target="../media/image13.jp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hyperlink" Target="http://git-scm.org/book/" TargetMode="External"/><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hyperlink" Target="http://git-scm.org/book/" TargetMode="External"/><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git-scm.com/book" TargetMode="External"/><Relationship Id="rId2" Type="http://schemas.openxmlformats.org/officeDocument/2006/relationships/hyperlink" Target="http://git-scm.com/downloads"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hyperlink" Target="http://ndpsoftware.com/git-cheatsheet.html" TargetMode="External"/><Relationship Id="rId2" Type="http://schemas.openxmlformats.org/officeDocument/2006/relationships/hyperlink" Target="http://git-scm.com/doc" TargetMode="Externa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mailto:user.email%3Dpramirez@dit.upm.es" TargetMode="External"/><Relationship Id="rId2" Type="http://schemas.openxmlformats.org/officeDocument/2006/relationships/hyperlink" Target="mailto:pramirez@dit.upm.es" TargetMode="Externa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hyperlink" Target="http://github.com/ging/planet" TargetMode="Externa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hyperlink" Target="http://git-scm.org/book/" TargetMode="External"/><Relationship Id="rId2" Type="http://schemas.openxmlformats.org/officeDocument/2006/relationships/image" Target="../media/image17.jp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hyperlink" Target="http://git-scm.org/book/" TargetMode="External"/><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hyperlink" Target="mailto:jquemada@dit.upm.es" TargetMode="Externa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hyperlink" Target="mailto:jquemada@dit.upm.es" TargetMode="Externa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hyperlink" Target="http://git-scm.org/book/" TargetMode="External"/><Relationship Id="rId2" Type="http://schemas.openxmlformats.org/officeDocument/2006/relationships/image" Target="../media/image26.jp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3" Type="http://schemas.openxmlformats.org/officeDocument/2006/relationships/hyperlink" Target="http://git-scm.org/book/" TargetMode="External"/><Relationship Id="rId2" Type="http://schemas.openxmlformats.org/officeDocument/2006/relationships/image" Target="../media/image28.jp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hyperlink" Target="http://git-scm.org/book/" TargetMode="External"/><Relationship Id="rId2" Type="http://schemas.openxmlformats.org/officeDocument/2006/relationships/image" Target="../media/image29.jp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4.xml"/><Relationship Id="rId6" Type="http://schemas.openxmlformats.org/officeDocument/2006/relationships/hyperlink" Target="http://git-scm.org/book/"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66.xml.rels><?xml version="1.0" encoding="UTF-8" standalone="yes"?>
<Relationships xmlns="http://schemas.openxmlformats.org/package/2006/relationships"><Relationship Id="rId8" Type="http://schemas.openxmlformats.org/officeDocument/2006/relationships/hyperlink" Target="http://git-scm.org/book/" TargetMode="External"/><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2.png"/></Relationships>
</file>

<file path=ppt/slides/_rels/slide6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 Id="rId6" Type="http://schemas.openxmlformats.org/officeDocument/2006/relationships/image" Target="../media/image51.jpg"/><Relationship Id="rId5" Type="http://schemas.openxmlformats.org/officeDocument/2006/relationships/image" Target="../media/image50.png"/><Relationship Id="rId4" Type="http://schemas.openxmlformats.org/officeDocument/2006/relationships/image" Target="../media/image49.jpg"/></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9.jpg"/><Relationship Id="rId1" Type="http://schemas.openxmlformats.org/officeDocument/2006/relationships/slideLayout" Target="../slideLayouts/slideLayout13.xml"/><Relationship Id="rId4" Type="http://schemas.openxmlformats.org/officeDocument/2006/relationships/image" Target="../media/image5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g"/><Relationship Id="rId1" Type="http://schemas.openxmlformats.org/officeDocument/2006/relationships/slideLayout" Target="../slideLayouts/slideLayout14.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77.xml.rels><?xml version="1.0" encoding="UTF-8" standalone="yes"?>
<Relationships xmlns="http://schemas.openxmlformats.org/package/2006/relationships"><Relationship Id="rId3" Type="http://schemas.openxmlformats.org/officeDocument/2006/relationships/hyperlink" Target="mailto:support@github.com" TargetMode="External"/><Relationship Id="rId2" Type="http://schemas.openxmlformats.org/officeDocument/2006/relationships/hyperlink" Target="mailto:email.support@github.com" TargetMode="Externa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hyperlink" Target="http://github.com/" TargetMode="External"/><Relationship Id="rId2" Type="http://schemas.openxmlformats.org/officeDocument/2006/relationships/image" Target="../media/image62.png"/><Relationship Id="rId1" Type="http://schemas.openxmlformats.org/officeDocument/2006/relationships/slideLayout" Target="../slideLayouts/slideLayout13.xml"/><Relationship Id="rId5" Type="http://schemas.openxmlformats.org/officeDocument/2006/relationships/hyperlink" Target="http://github.com/ging/planet" TargetMode="External"/><Relationship Id="rId4" Type="http://schemas.openxmlformats.org/officeDocument/2006/relationships/hyperlink" Target="http://github.com/ging/swcm"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96.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A75FEB89-230B-48C2-97A3-3D17EC41B020}"/>
              </a:ext>
            </a:extLst>
          </p:cNvPr>
          <p:cNvSpPr>
            <a:spLocks noGrp="1"/>
          </p:cNvSpPr>
          <p:nvPr>
            <p:ph type="body" sz="quarter" idx="14"/>
          </p:nvPr>
        </p:nvSpPr>
        <p:spPr/>
        <p:txBody>
          <a:bodyPr/>
          <a:lstStyle/>
          <a:p>
            <a:r>
              <a:rPr lang="es-ES" dirty="0"/>
              <a:t>Gestión de Proyectos Software  con Git y </a:t>
            </a:r>
            <a:r>
              <a:rPr lang="es-ES" dirty="0" err="1"/>
              <a:t>Github</a:t>
            </a:r>
            <a:endParaRPr lang="es-ES" dirty="0"/>
          </a:p>
        </p:txBody>
      </p:sp>
      <p:sp>
        <p:nvSpPr>
          <p:cNvPr id="3" name="Marcador de texto 2">
            <a:extLst>
              <a:ext uri="{FF2B5EF4-FFF2-40B4-BE49-F238E27FC236}">
                <a16:creationId xmlns:a16="http://schemas.microsoft.com/office/drawing/2014/main" id="{6B8F4435-4928-4FFD-8F60-5EF013FE353E}"/>
              </a:ext>
            </a:extLst>
          </p:cNvPr>
          <p:cNvSpPr>
            <a:spLocks noGrp="1"/>
          </p:cNvSpPr>
          <p:nvPr>
            <p:ph type="body" sz="quarter" idx="15"/>
          </p:nvPr>
        </p:nvSpPr>
        <p:spPr/>
        <p:txBody>
          <a:bodyPr/>
          <a:lstStyle/>
          <a:p>
            <a:endParaRPr lang="es-ES"/>
          </a:p>
        </p:txBody>
      </p:sp>
      <p:sp>
        <p:nvSpPr>
          <p:cNvPr id="4" name="Marcador de texto 3">
            <a:extLst>
              <a:ext uri="{FF2B5EF4-FFF2-40B4-BE49-F238E27FC236}">
                <a16:creationId xmlns:a16="http://schemas.microsoft.com/office/drawing/2014/main" id="{250B0039-2773-466A-AA9C-09F620E20889}"/>
              </a:ext>
            </a:extLst>
          </p:cNvPr>
          <p:cNvSpPr>
            <a:spLocks noGrp="1"/>
          </p:cNvSpPr>
          <p:nvPr>
            <p:ph type="body" sz="quarter" idx="16"/>
          </p:nvPr>
        </p:nvSpPr>
        <p:spPr/>
        <p:txBody>
          <a:bodyPr/>
          <a:lstStyle/>
          <a:p>
            <a:endParaRPr lang="es-ES"/>
          </a:p>
        </p:txBody>
      </p:sp>
      <p:sp>
        <p:nvSpPr>
          <p:cNvPr id="5" name="Marcador de texto 4">
            <a:extLst>
              <a:ext uri="{FF2B5EF4-FFF2-40B4-BE49-F238E27FC236}">
                <a16:creationId xmlns:a16="http://schemas.microsoft.com/office/drawing/2014/main" id="{AA045EFD-6B2A-491B-99CF-08FC3ACB584F}"/>
              </a:ext>
            </a:extLst>
          </p:cNvPr>
          <p:cNvSpPr>
            <a:spLocks noGrp="1"/>
          </p:cNvSpPr>
          <p:nvPr>
            <p:ph type="body" sz="quarter" idx="17"/>
          </p:nvPr>
        </p:nvSpPr>
        <p:spPr/>
        <p:txBody>
          <a:bodyPr/>
          <a:lstStyle/>
          <a:p>
            <a:endParaRPr lang="es-ES"/>
          </a:p>
        </p:txBody>
      </p:sp>
    </p:spTree>
    <p:extLst>
      <p:ext uri="{BB962C8B-B14F-4D97-AF65-F5344CB8AC3E}">
        <p14:creationId xmlns:p14="http://schemas.microsoft.com/office/powerpoint/2010/main" val="3545252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34475-9F45-4C7C-A0E8-987944197BBB}"/>
              </a:ext>
            </a:extLst>
          </p:cNvPr>
          <p:cNvSpPr>
            <a:spLocks noGrp="1"/>
          </p:cNvSpPr>
          <p:nvPr>
            <p:ph type="title"/>
          </p:nvPr>
        </p:nvSpPr>
        <p:spPr/>
        <p:txBody>
          <a:bodyPr>
            <a:normAutofit fontScale="90000"/>
          </a:bodyPr>
          <a:lstStyle/>
          <a:p>
            <a:r>
              <a:rPr lang="es-ES" dirty="0"/>
              <a:t>Estudiantes: GitHub como herramienta de trabajo en equipo</a:t>
            </a:r>
          </a:p>
        </p:txBody>
      </p:sp>
      <p:sp>
        <p:nvSpPr>
          <p:cNvPr id="3" name="Marcador de contenido 2">
            <a:extLst>
              <a:ext uri="{FF2B5EF4-FFF2-40B4-BE49-F238E27FC236}">
                <a16:creationId xmlns:a16="http://schemas.microsoft.com/office/drawing/2014/main" id="{CF9691CD-707D-4F7C-96C7-4CE093981457}"/>
              </a:ext>
            </a:extLst>
          </p:cNvPr>
          <p:cNvSpPr>
            <a:spLocks noGrp="1"/>
          </p:cNvSpPr>
          <p:nvPr>
            <p:ph idx="1"/>
          </p:nvPr>
        </p:nvSpPr>
        <p:spPr/>
        <p:txBody>
          <a:bodyPr>
            <a:normAutofit/>
          </a:bodyPr>
          <a:lstStyle/>
          <a:p>
            <a:pPr>
              <a:lnSpc>
                <a:spcPct val="100000"/>
              </a:lnSpc>
            </a:pPr>
            <a:r>
              <a:rPr lang="es-ES" dirty="0"/>
              <a:t>Desde la perspectiva de los estudiantes organizados como equipo de trabajo, GitHub ofrece muchas prestaciones útiles para el trabajo colaborativo. Entre ellas se destacan a continuación las más empleadas por los grupos en el presente curso:</a:t>
            </a:r>
          </a:p>
          <a:p>
            <a:pPr lvl="1">
              <a:lnSpc>
                <a:spcPct val="100000"/>
              </a:lnSpc>
            </a:pPr>
            <a:r>
              <a:rPr lang="es-ES" b="1" dirty="0"/>
              <a:t>Código organizado en Repositorio</a:t>
            </a:r>
            <a:r>
              <a:rPr lang="es-ES" dirty="0"/>
              <a:t>: cada equipo dispone de un repositorio para su proyecto donde almacena todo el trabajo desarrollado para todas las asignaturas. Para ello, al inicio del curso se estableció una estructura fija formada por tres carpetas: Desarrollo, para guardar todo el código fuente implementado; Documentación, para incluir todos los documentos e informes generados; y Entregas, para contener todos los entregables creados para las asignaturas en las fechas de entrega establecidas.</a:t>
            </a:r>
          </a:p>
        </p:txBody>
      </p:sp>
    </p:spTree>
    <p:extLst>
      <p:ext uri="{BB962C8B-B14F-4D97-AF65-F5344CB8AC3E}">
        <p14:creationId xmlns:p14="http://schemas.microsoft.com/office/powerpoint/2010/main" val="185460823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98874" y="3108838"/>
            <a:ext cx="7207500" cy="3372975"/>
            <a:chOff x="626921" y="2111705"/>
            <a:chExt cx="8655265" cy="5294111"/>
          </a:xfrm>
        </p:grpSpPr>
        <p:sp>
          <p:nvSpPr>
            <p:cNvPr id="3" name="object 3"/>
            <p:cNvSpPr/>
            <p:nvPr/>
          </p:nvSpPr>
          <p:spPr>
            <a:xfrm>
              <a:off x="626921" y="3675103"/>
              <a:ext cx="8655265" cy="3730713"/>
            </a:xfrm>
            <a:prstGeom prst="rect">
              <a:avLst/>
            </a:prstGeom>
            <a:blipFill>
              <a:blip r:embed="rId2" cstate="print"/>
              <a:stretch>
                <a:fillRect/>
              </a:stretch>
            </a:blipFill>
          </p:spPr>
          <p:txBody>
            <a:bodyPr wrap="square" lIns="0" tIns="0" rIns="0" bIns="0" rtlCol="0"/>
            <a:lstStyle/>
            <a:p>
              <a:endParaRPr sz="1632"/>
            </a:p>
          </p:txBody>
        </p:sp>
        <p:sp>
          <p:nvSpPr>
            <p:cNvPr id="5" name="object 5"/>
            <p:cNvSpPr/>
            <p:nvPr/>
          </p:nvSpPr>
          <p:spPr>
            <a:xfrm>
              <a:off x="1625600" y="2111705"/>
              <a:ext cx="914400" cy="342900"/>
            </a:xfrm>
            <a:prstGeom prst="rect">
              <a:avLst/>
            </a:prstGeom>
            <a:blipFill>
              <a:blip r:embed="rId3" cstate="print"/>
              <a:stretch>
                <a:fillRect/>
              </a:stretch>
            </a:blipFill>
          </p:spPr>
          <p:txBody>
            <a:bodyPr wrap="square" lIns="0" tIns="0" rIns="0" bIns="0" rtlCol="0"/>
            <a:lstStyle/>
            <a:p>
              <a:endParaRPr sz="1632"/>
            </a:p>
          </p:txBody>
        </p:sp>
      </p:grpSp>
      <p:sp>
        <p:nvSpPr>
          <p:cNvPr id="6" name="object 6"/>
          <p:cNvSpPr txBox="1">
            <a:spLocks noGrp="1"/>
          </p:cNvSpPr>
          <p:nvPr>
            <p:ph type="title"/>
          </p:nvPr>
        </p:nvSpPr>
        <p:spPr/>
        <p:txBody>
          <a:bodyPr/>
          <a:lstStyle/>
          <a:p>
            <a:r>
              <a:rPr lang="es-ES" dirty="0"/>
              <a:t>Contribuir a un proyecto GITHUB</a:t>
            </a:r>
            <a:endParaRPr lang="es-ES"/>
          </a:p>
        </p:txBody>
      </p:sp>
      <p:sp>
        <p:nvSpPr>
          <p:cNvPr id="7" name="object 7"/>
          <p:cNvSpPr txBox="1"/>
          <p:nvPr/>
        </p:nvSpPr>
        <p:spPr>
          <a:xfrm>
            <a:off x="2254988" y="1225262"/>
            <a:ext cx="7251284" cy="2458746"/>
          </a:xfrm>
          <a:prstGeom prst="rect">
            <a:avLst/>
          </a:prstGeom>
        </p:spPr>
        <p:txBody>
          <a:bodyPr vert="horz" wrap="square" lIns="0" tIns="15547" rIns="0" bIns="0" rtlCol="0">
            <a:spAutoFit/>
          </a:bodyPr>
          <a:lstStyle/>
          <a:p>
            <a:pPr marL="11516">
              <a:lnSpc>
                <a:spcPct val="100000"/>
              </a:lnSpc>
              <a:spcBef>
                <a:spcPts val="122"/>
              </a:spcBef>
              <a:tabLst>
                <a:tab pos="291364" algn="l"/>
              </a:tabLst>
            </a:pPr>
            <a:r>
              <a:rPr sz="1270" b="1" spc="23" dirty="0">
                <a:solidFill>
                  <a:srgbClr val="008400"/>
                </a:solidFill>
                <a:latin typeface="Tahoma"/>
                <a:cs typeface="Tahoma"/>
              </a:rPr>
              <a:t>#	</a:t>
            </a:r>
            <a:r>
              <a:rPr sz="1270" b="1" spc="14" dirty="0">
                <a:solidFill>
                  <a:srgbClr val="008400"/>
                </a:solidFill>
                <a:latin typeface="Tahoma"/>
                <a:cs typeface="Tahoma"/>
              </a:rPr>
              <a:t>1) Crear </a:t>
            </a:r>
            <a:r>
              <a:rPr sz="1270" b="1" spc="18" dirty="0">
                <a:solidFill>
                  <a:srgbClr val="008400"/>
                </a:solidFill>
                <a:latin typeface="Tahoma"/>
                <a:cs typeface="Tahoma"/>
              </a:rPr>
              <a:t>rama de </a:t>
            </a:r>
            <a:r>
              <a:rPr sz="1270" b="1" spc="14" dirty="0">
                <a:solidFill>
                  <a:srgbClr val="008400"/>
                </a:solidFill>
                <a:latin typeface="Tahoma"/>
                <a:cs typeface="Tahoma"/>
              </a:rPr>
              <a:t>repositorio original en </a:t>
            </a:r>
            <a:r>
              <a:rPr sz="1270" b="1" spc="18" dirty="0">
                <a:solidFill>
                  <a:srgbClr val="008400"/>
                </a:solidFill>
                <a:latin typeface="Tahoma"/>
                <a:cs typeface="Tahoma"/>
              </a:rPr>
              <a:t>GITHUB </a:t>
            </a:r>
            <a:r>
              <a:rPr sz="1270" b="1" spc="14" dirty="0">
                <a:solidFill>
                  <a:srgbClr val="008400"/>
                </a:solidFill>
                <a:latin typeface="Tahoma"/>
                <a:cs typeface="Tahoma"/>
              </a:rPr>
              <a:t>con “</a:t>
            </a:r>
            <a:r>
              <a:rPr sz="1270" b="1" spc="14" dirty="0">
                <a:solidFill>
                  <a:srgbClr val="FF2600"/>
                </a:solidFill>
                <a:latin typeface="Tahoma"/>
                <a:cs typeface="Tahoma"/>
              </a:rPr>
              <a:t>Fork</a:t>
            </a:r>
            <a:r>
              <a:rPr sz="1270" b="1" spc="14" dirty="0">
                <a:solidFill>
                  <a:srgbClr val="008400"/>
                </a:solidFill>
                <a:latin typeface="Tahoma"/>
                <a:cs typeface="Tahoma"/>
              </a:rPr>
              <a:t>” en la cuenta</a:t>
            </a:r>
            <a:r>
              <a:rPr sz="1270" b="1" spc="-103" dirty="0">
                <a:solidFill>
                  <a:srgbClr val="008400"/>
                </a:solidFill>
                <a:latin typeface="Tahoma"/>
                <a:cs typeface="Tahoma"/>
              </a:rPr>
              <a:t> </a:t>
            </a:r>
            <a:r>
              <a:rPr sz="1270" b="1" spc="14" dirty="0">
                <a:solidFill>
                  <a:srgbClr val="008400"/>
                </a:solidFill>
                <a:latin typeface="Tahoma"/>
                <a:cs typeface="Tahoma"/>
              </a:rPr>
              <a:t>propia</a:t>
            </a:r>
            <a:endParaRPr sz="1270" dirty="0">
              <a:latin typeface="Tahoma"/>
              <a:cs typeface="Tahoma"/>
            </a:endParaRPr>
          </a:p>
          <a:p>
            <a:pPr>
              <a:lnSpc>
                <a:spcPct val="100000"/>
              </a:lnSpc>
              <a:spcBef>
                <a:spcPts val="14"/>
              </a:spcBef>
            </a:pPr>
            <a:endParaRPr sz="1315" dirty="0">
              <a:latin typeface="Tahoma"/>
              <a:cs typeface="Tahoma"/>
            </a:endParaRPr>
          </a:p>
          <a:p>
            <a:pPr marL="52399" marR="709984" indent="-41459">
              <a:lnSpc>
                <a:spcPct val="105100"/>
              </a:lnSpc>
              <a:tabLst>
                <a:tab pos="291364" algn="l"/>
              </a:tabLst>
            </a:pPr>
            <a:r>
              <a:rPr sz="1270" b="1" spc="23" dirty="0">
                <a:solidFill>
                  <a:srgbClr val="008400"/>
                </a:solidFill>
                <a:latin typeface="Tahoma"/>
                <a:cs typeface="Tahoma"/>
              </a:rPr>
              <a:t>#	</a:t>
            </a:r>
            <a:r>
              <a:rPr sz="1270" b="1" spc="14" dirty="0">
                <a:solidFill>
                  <a:srgbClr val="008400"/>
                </a:solidFill>
                <a:latin typeface="Tahoma"/>
                <a:cs typeface="Tahoma"/>
              </a:rPr>
              <a:t>2) Clonar la </a:t>
            </a:r>
            <a:r>
              <a:rPr sz="1270" b="1" spc="18" dirty="0">
                <a:solidFill>
                  <a:srgbClr val="008400"/>
                </a:solidFill>
                <a:latin typeface="Tahoma"/>
                <a:cs typeface="Tahoma"/>
              </a:rPr>
              <a:t>rama </a:t>
            </a:r>
            <a:r>
              <a:rPr sz="1270" b="1" spc="14" dirty="0">
                <a:solidFill>
                  <a:srgbClr val="008400"/>
                </a:solidFill>
                <a:latin typeface="Tahoma"/>
                <a:cs typeface="Tahoma"/>
              </a:rPr>
              <a:t>creada en nuestro repositorio </a:t>
            </a:r>
            <a:r>
              <a:rPr sz="1270" b="1" spc="18" dirty="0">
                <a:solidFill>
                  <a:srgbClr val="008400"/>
                </a:solidFill>
                <a:latin typeface="Tahoma"/>
                <a:cs typeface="Tahoma"/>
              </a:rPr>
              <a:t>GITHUB </a:t>
            </a:r>
            <a:r>
              <a:rPr sz="1270" b="1" spc="14" dirty="0">
                <a:solidFill>
                  <a:srgbClr val="008400"/>
                </a:solidFill>
                <a:latin typeface="Tahoma"/>
                <a:cs typeface="Tahoma"/>
              </a:rPr>
              <a:t>en ordenador </a:t>
            </a:r>
            <a:r>
              <a:rPr sz="1270" b="1" spc="9" dirty="0">
                <a:solidFill>
                  <a:srgbClr val="008400"/>
                </a:solidFill>
                <a:latin typeface="Tahoma"/>
                <a:cs typeface="Tahoma"/>
              </a:rPr>
              <a:t>local  </a:t>
            </a:r>
            <a:r>
              <a:rPr sz="1270" b="1" spc="18" dirty="0">
                <a:solidFill>
                  <a:srgbClr val="941751"/>
                </a:solidFill>
                <a:latin typeface="Tahoma"/>
                <a:cs typeface="Tahoma"/>
              </a:rPr>
              <a:t>p1&gt; </a:t>
            </a:r>
            <a:r>
              <a:rPr sz="1270" b="1" spc="14" dirty="0">
                <a:latin typeface="Tahoma"/>
                <a:cs typeface="Tahoma"/>
              </a:rPr>
              <a:t>git clone</a:t>
            </a:r>
            <a:r>
              <a:rPr sz="1270" b="1" spc="-18" dirty="0">
                <a:latin typeface="Tahoma"/>
                <a:cs typeface="Tahoma"/>
              </a:rPr>
              <a:t> </a:t>
            </a:r>
            <a:r>
              <a:rPr sz="1270" b="1" u="heavy" spc="14" dirty="0">
                <a:uFill>
                  <a:solidFill>
                    <a:srgbClr val="000000"/>
                  </a:solidFill>
                </a:uFill>
                <a:latin typeface="Tahoma"/>
                <a:cs typeface="Tahoma"/>
              </a:rPr>
              <a:t>git@github.com</a:t>
            </a:r>
            <a:r>
              <a:rPr sz="1270" b="1" spc="14" dirty="0">
                <a:latin typeface="Tahoma"/>
                <a:cs typeface="Tahoma"/>
              </a:rPr>
              <a:t>:usuario/proy.git</a:t>
            </a:r>
            <a:endParaRPr sz="1270" dirty="0">
              <a:latin typeface="Tahoma"/>
              <a:cs typeface="Tahoma"/>
            </a:endParaRPr>
          </a:p>
          <a:p>
            <a:pPr>
              <a:lnSpc>
                <a:spcPct val="100000"/>
              </a:lnSpc>
              <a:spcBef>
                <a:spcPts val="14"/>
              </a:spcBef>
            </a:pPr>
            <a:endParaRPr sz="1315" dirty="0">
              <a:latin typeface="Tahoma"/>
              <a:cs typeface="Tahoma"/>
            </a:endParaRPr>
          </a:p>
          <a:p>
            <a:pPr marL="52399" marR="4607" indent="-41459">
              <a:lnSpc>
                <a:spcPct val="105100"/>
              </a:lnSpc>
              <a:tabLst>
                <a:tab pos="291364" algn="l"/>
              </a:tabLst>
            </a:pPr>
            <a:r>
              <a:rPr sz="1270" b="1" spc="23" dirty="0">
                <a:solidFill>
                  <a:srgbClr val="008400"/>
                </a:solidFill>
                <a:latin typeface="Tahoma"/>
                <a:cs typeface="Tahoma"/>
              </a:rPr>
              <a:t>#	</a:t>
            </a:r>
            <a:r>
              <a:rPr sz="1270" b="1" spc="14" dirty="0">
                <a:solidFill>
                  <a:srgbClr val="008400"/>
                </a:solidFill>
                <a:latin typeface="Tahoma"/>
                <a:cs typeface="Tahoma"/>
              </a:rPr>
              <a:t>3) Introducir contribución en proyecto </a:t>
            </a:r>
            <a:r>
              <a:rPr sz="1270" b="1" spc="9" dirty="0">
                <a:solidFill>
                  <a:srgbClr val="008400"/>
                </a:solidFill>
                <a:latin typeface="Tahoma"/>
                <a:cs typeface="Tahoma"/>
              </a:rPr>
              <a:t>local, </a:t>
            </a:r>
            <a:r>
              <a:rPr sz="1270" b="1" spc="14" dirty="0">
                <a:solidFill>
                  <a:srgbClr val="008400"/>
                </a:solidFill>
                <a:latin typeface="Tahoma"/>
                <a:cs typeface="Tahoma"/>
              </a:rPr>
              <a:t>crear </a:t>
            </a:r>
            <a:r>
              <a:rPr sz="1270" b="1" spc="18" dirty="0">
                <a:solidFill>
                  <a:srgbClr val="008400"/>
                </a:solidFill>
                <a:latin typeface="Tahoma"/>
                <a:cs typeface="Tahoma"/>
              </a:rPr>
              <a:t>commit </a:t>
            </a:r>
            <a:r>
              <a:rPr sz="1270" b="1" spc="14" dirty="0">
                <a:solidFill>
                  <a:srgbClr val="008400"/>
                </a:solidFill>
                <a:latin typeface="Tahoma"/>
                <a:cs typeface="Tahoma"/>
              </a:rPr>
              <a:t>y hacer “push” </a:t>
            </a:r>
            <a:r>
              <a:rPr sz="1270" b="1" spc="18" dirty="0">
                <a:solidFill>
                  <a:srgbClr val="008400"/>
                </a:solidFill>
                <a:latin typeface="Tahoma"/>
                <a:cs typeface="Tahoma"/>
              </a:rPr>
              <a:t>a GITHUB  </a:t>
            </a:r>
            <a:r>
              <a:rPr sz="1270" b="1" spc="18" dirty="0">
                <a:solidFill>
                  <a:srgbClr val="941751"/>
                </a:solidFill>
                <a:latin typeface="Tahoma"/>
                <a:cs typeface="Tahoma"/>
              </a:rPr>
              <a:t>p1&gt;</a:t>
            </a:r>
            <a:r>
              <a:rPr sz="1270" b="1" spc="5" dirty="0">
                <a:solidFill>
                  <a:srgbClr val="941751"/>
                </a:solidFill>
                <a:latin typeface="Tahoma"/>
                <a:cs typeface="Tahoma"/>
              </a:rPr>
              <a:t> </a:t>
            </a:r>
            <a:r>
              <a:rPr sz="1270" b="1" spc="9" dirty="0">
                <a:latin typeface="Tahoma"/>
                <a:cs typeface="Tahoma"/>
              </a:rPr>
              <a:t>...........</a:t>
            </a:r>
            <a:endParaRPr sz="1270" dirty="0">
              <a:latin typeface="Tahoma"/>
              <a:cs typeface="Tahoma"/>
            </a:endParaRPr>
          </a:p>
          <a:p>
            <a:pPr marL="52399">
              <a:lnSpc>
                <a:spcPct val="100000"/>
              </a:lnSpc>
              <a:spcBef>
                <a:spcPts val="77"/>
              </a:spcBef>
            </a:pPr>
            <a:r>
              <a:rPr sz="1270" b="1" spc="18" dirty="0">
                <a:solidFill>
                  <a:srgbClr val="941751"/>
                </a:solidFill>
                <a:latin typeface="Tahoma"/>
                <a:cs typeface="Tahoma"/>
              </a:rPr>
              <a:t>p1&gt; </a:t>
            </a:r>
            <a:r>
              <a:rPr sz="1270" b="1" spc="14" dirty="0">
                <a:latin typeface="Tahoma"/>
                <a:cs typeface="Tahoma"/>
              </a:rPr>
              <a:t>git </a:t>
            </a:r>
            <a:r>
              <a:rPr sz="1270" b="1" spc="18" dirty="0">
                <a:latin typeface="Tahoma"/>
                <a:cs typeface="Tahoma"/>
              </a:rPr>
              <a:t>add</a:t>
            </a:r>
            <a:r>
              <a:rPr sz="1270" b="1" spc="-18" dirty="0">
                <a:latin typeface="Tahoma"/>
                <a:cs typeface="Tahoma"/>
              </a:rPr>
              <a:t> </a:t>
            </a:r>
            <a:r>
              <a:rPr sz="1270" b="1" spc="9" dirty="0">
                <a:latin typeface="Tahoma"/>
                <a:cs typeface="Tahoma"/>
              </a:rPr>
              <a:t>...</a:t>
            </a:r>
            <a:endParaRPr sz="1270" dirty="0">
              <a:latin typeface="Tahoma"/>
              <a:cs typeface="Tahoma"/>
            </a:endParaRPr>
          </a:p>
          <a:p>
            <a:pPr marL="52399" marR="4968734">
              <a:lnSpc>
                <a:spcPct val="105100"/>
              </a:lnSpc>
            </a:pPr>
            <a:r>
              <a:rPr sz="1270" b="1" spc="18" dirty="0">
                <a:solidFill>
                  <a:srgbClr val="941751"/>
                </a:solidFill>
                <a:latin typeface="Tahoma"/>
                <a:cs typeface="Tahoma"/>
              </a:rPr>
              <a:t>p1&gt; </a:t>
            </a:r>
            <a:r>
              <a:rPr sz="1270" b="1" spc="14" dirty="0">
                <a:latin typeface="Tahoma"/>
                <a:cs typeface="Tahoma"/>
              </a:rPr>
              <a:t>git </a:t>
            </a:r>
            <a:r>
              <a:rPr sz="1270" b="1" spc="18" dirty="0">
                <a:latin typeface="Tahoma"/>
                <a:cs typeface="Tahoma"/>
              </a:rPr>
              <a:t>commit -m </a:t>
            </a:r>
            <a:r>
              <a:rPr sz="1270" b="1" spc="9" dirty="0">
                <a:latin typeface="Tahoma"/>
                <a:cs typeface="Tahoma"/>
              </a:rPr>
              <a:t>‘.........’  </a:t>
            </a:r>
            <a:r>
              <a:rPr sz="1270" b="1" spc="18" dirty="0">
                <a:solidFill>
                  <a:srgbClr val="941751"/>
                </a:solidFill>
                <a:latin typeface="Tahoma"/>
                <a:cs typeface="Tahoma"/>
              </a:rPr>
              <a:t>p1&gt; </a:t>
            </a:r>
            <a:r>
              <a:rPr sz="1270" b="1" spc="14" dirty="0">
                <a:latin typeface="Tahoma"/>
                <a:cs typeface="Tahoma"/>
              </a:rPr>
              <a:t>git push origin</a:t>
            </a:r>
            <a:r>
              <a:rPr sz="1270" b="1" spc="-73" dirty="0">
                <a:latin typeface="Tahoma"/>
                <a:cs typeface="Tahoma"/>
              </a:rPr>
              <a:t> </a:t>
            </a:r>
            <a:r>
              <a:rPr sz="1270" b="1" spc="14" dirty="0">
                <a:latin typeface="Tahoma"/>
                <a:cs typeface="Tahoma"/>
              </a:rPr>
              <a:t>master</a:t>
            </a:r>
            <a:endParaRPr sz="1270" dirty="0">
              <a:latin typeface="Tahoma"/>
              <a:cs typeface="Tahoma"/>
            </a:endParaRPr>
          </a:p>
          <a:p>
            <a:pPr>
              <a:lnSpc>
                <a:spcPct val="100000"/>
              </a:lnSpc>
              <a:spcBef>
                <a:spcPts val="36"/>
              </a:spcBef>
            </a:pPr>
            <a:endParaRPr sz="1360" dirty="0">
              <a:latin typeface="Tahoma"/>
              <a:cs typeface="Tahoma"/>
            </a:endParaRPr>
          </a:p>
          <a:p>
            <a:pPr marL="11516">
              <a:lnSpc>
                <a:spcPct val="100000"/>
              </a:lnSpc>
              <a:spcBef>
                <a:spcPts val="5"/>
              </a:spcBef>
              <a:tabLst>
                <a:tab pos="291364" algn="l"/>
              </a:tabLst>
            </a:pPr>
            <a:r>
              <a:rPr sz="1270" b="1" spc="23" dirty="0">
                <a:solidFill>
                  <a:srgbClr val="008400"/>
                </a:solidFill>
                <a:latin typeface="Tahoma"/>
                <a:cs typeface="Tahoma"/>
              </a:rPr>
              <a:t>#	</a:t>
            </a:r>
            <a:r>
              <a:rPr sz="1270" b="1" spc="14" dirty="0">
                <a:solidFill>
                  <a:srgbClr val="008400"/>
                </a:solidFill>
                <a:latin typeface="Tahoma"/>
                <a:cs typeface="Tahoma"/>
              </a:rPr>
              <a:t>4) </a:t>
            </a:r>
            <a:r>
              <a:rPr sz="1270" b="1" spc="18" dirty="0">
                <a:solidFill>
                  <a:srgbClr val="008400"/>
                </a:solidFill>
                <a:latin typeface="Tahoma"/>
                <a:cs typeface="Tahoma"/>
              </a:rPr>
              <a:t>Se </a:t>
            </a:r>
            <a:r>
              <a:rPr sz="1270" b="1" spc="14" dirty="0">
                <a:solidFill>
                  <a:srgbClr val="008400"/>
                </a:solidFill>
                <a:latin typeface="Tahoma"/>
                <a:cs typeface="Tahoma"/>
              </a:rPr>
              <a:t>hace un “</a:t>
            </a:r>
            <a:r>
              <a:rPr sz="1270" b="1" spc="14" dirty="0">
                <a:solidFill>
                  <a:srgbClr val="FF2600"/>
                </a:solidFill>
                <a:latin typeface="Tahoma"/>
                <a:cs typeface="Tahoma"/>
              </a:rPr>
              <a:t>Pull Request</a:t>
            </a:r>
            <a:r>
              <a:rPr sz="1270" b="1" spc="14" dirty="0">
                <a:solidFill>
                  <a:srgbClr val="008400"/>
                </a:solidFill>
                <a:latin typeface="Tahoma"/>
                <a:cs typeface="Tahoma"/>
              </a:rPr>
              <a:t>” al repositorio</a:t>
            </a:r>
            <a:r>
              <a:rPr sz="1270" b="1" spc="-59" dirty="0">
                <a:solidFill>
                  <a:srgbClr val="008400"/>
                </a:solidFill>
                <a:latin typeface="Tahoma"/>
                <a:cs typeface="Tahoma"/>
              </a:rPr>
              <a:t> </a:t>
            </a:r>
            <a:r>
              <a:rPr sz="1270" b="1" spc="14" dirty="0">
                <a:solidFill>
                  <a:srgbClr val="008400"/>
                </a:solidFill>
                <a:latin typeface="Tahoma"/>
                <a:cs typeface="Tahoma"/>
              </a:rPr>
              <a:t>original</a:t>
            </a:r>
            <a:endParaRPr sz="1270" dirty="0">
              <a:latin typeface="Tahoma"/>
              <a:cs typeface="Tahoma"/>
            </a:endParaRPr>
          </a:p>
        </p:txBody>
      </p:sp>
      <p:grpSp>
        <p:nvGrpSpPr>
          <p:cNvPr id="8" name="object 8"/>
          <p:cNvGrpSpPr/>
          <p:nvPr/>
        </p:nvGrpSpPr>
        <p:grpSpPr>
          <a:xfrm>
            <a:off x="4766110" y="1400927"/>
            <a:ext cx="3338021" cy="3209613"/>
            <a:chOff x="3985657" y="1017262"/>
            <a:chExt cx="3681095" cy="3539490"/>
          </a:xfrm>
        </p:grpSpPr>
        <p:sp>
          <p:nvSpPr>
            <p:cNvPr id="9" name="object 9"/>
            <p:cNvSpPr/>
            <p:nvPr/>
          </p:nvSpPr>
          <p:spPr>
            <a:xfrm>
              <a:off x="6683298" y="1036319"/>
              <a:ext cx="196850" cy="3341370"/>
            </a:xfrm>
            <a:custGeom>
              <a:avLst/>
              <a:gdLst/>
              <a:ahLst/>
              <a:cxnLst/>
              <a:rect l="l" t="t" r="r" b="b"/>
              <a:pathLst>
                <a:path w="196850" h="3341370">
                  <a:moveTo>
                    <a:pt x="196235" y="3341314"/>
                  </a:moveTo>
                  <a:lnTo>
                    <a:pt x="196235" y="3317078"/>
                  </a:lnTo>
                  <a:lnTo>
                    <a:pt x="0" y="0"/>
                  </a:lnTo>
                </a:path>
              </a:pathLst>
            </a:custGeom>
            <a:ln w="38114">
              <a:solidFill>
                <a:srgbClr val="FF2600"/>
              </a:solidFill>
            </a:ln>
          </p:spPr>
          <p:txBody>
            <a:bodyPr wrap="square" lIns="0" tIns="0" rIns="0" bIns="0" rtlCol="0"/>
            <a:lstStyle/>
            <a:p>
              <a:endParaRPr sz="1632"/>
            </a:p>
          </p:txBody>
        </p:sp>
        <p:sp>
          <p:nvSpPr>
            <p:cNvPr id="10" name="object 10"/>
            <p:cNvSpPr/>
            <p:nvPr/>
          </p:nvSpPr>
          <p:spPr>
            <a:xfrm>
              <a:off x="6786016" y="4351185"/>
              <a:ext cx="184785" cy="190500"/>
            </a:xfrm>
            <a:custGeom>
              <a:avLst/>
              <a:gdLst/>
              <a:ahLst/>
              <a:cxnLst/>
              <a:rect l="l" t="t" r="r" b="b"/>
              <a:pathLst>
                <a:path w="184784" h="190500">
                  <a:moveTo>
                    <a:pt x="184543" y="0"/>
                  </a:moveTo>
                  <a:lnTo>
                    <a:pt x="0" y="10922"/>
                  </a:lnTo>
                  <a:lnTo>
                    <a:pt x="103187" y="190169"/>
                  </a:lnTo>
                  <a:lnTo>
                    <a:pt x="184543" y="0"/>
                  </a:lnTo>
                  <a:close/>
                </a:path>
              </a:pathLst>
            </a:custGeom>
            <a:solidFill>
              <a:srgbClr val="FF2600"/>
            </a:solidFill>
          </p:spPr>
          <p:txBody>
            <a:bodyPr wrap="square" lIns="0" tIns="0" rIns="0" bIns="0" rtlCol="0"/>
            <a:lstStyle/>
            <a:p>
              <a:endParaRPr sz="1632"/>
            </a:p>
          </p:txBody>
        </p:sp>
        <p:sp>
          <p:nvSpPr>
            <p:cNvPr id="11" name="object 11"/>
            <p:cNvSpPr/>
            <p:nvPr/>
          </p:nvSpPr>
          <p:spPr>
            <a:xfrm>
              <a:off x="4004729" y="3501656"/>
              <a:ext cx="3503929" cy="971550"/>
            </a:xfrm>
            <a:custGeom>
              <a:avLst/>
              <a:gdLst/>
              <a:ahLst/>
              <a:cxnLst/>
              <a:rect l="l" t="t" r="r" b="b"/>
              <a:pathLst>
                <a:path w="3503929" h="971550">
                  <a:moveTo>
                    <a:pt x="3503693" y="971342"/>
                  </a:moveTo>
                  <a:lnTo>
                    <a:pt x="3483973" y="958626"/>
                  </a:lnTo>
                  <a:lnTo>
                    <a:pt x="0" y="0"/>
                  </a:lnTo>
                </a:path>
              </a:pathLst>
            </a:custGeom>
            <a:ln w="38143">
              <a:solidFill>
                <a:srgbClr val="FF2600"/>
              </a:solidFill>
            </a:ln>
          </p:spPr>
          <p:txBody>
            <a:bodyPr wrap="square" lIns="0" tIns="0" rIns="0" bIns="0" rtlCol="0"/>
            <a:lstStyle/>
            <a:p>
              <a:endParaRPr sz="1632"/>
            </a:p>
          </p:txBody>
        </p:sp>
        <p:sp>
          <p:nvSpPr>
            <p:cNvPr id="12" name="object 12"/>
            <p:cNvSpPr/>
            <p:nvPr/>
          </p:nvSpPr>
          <p:spPr>
            <a:xfrm>
              <a:off x="7463637" y="4378223"/>
              <a:ext cx="203200" cy="178435"/>
            </a:xfrm>
            <a:custGeom>
              <a:avLst/>
              <a:gdLst/>
              <a:ahLst/>
              <a:cxnLst/>
              <a:rect l="l" t="t" r="r" b="b"/>
              <a:pathLst>
                <a:path w="203200" h="178435">
                  <a:moveTo>
                    <a:pt x="49047" y="0"/>
                  </a:moveTo>
                  <a:lnTo>
                    <a:pt x="0" y="178396"/>
                  </a:lnTo>
                  <a:lnTo>
                    <a:pt x="202768" y="138290"/>
                  </a:lnTo>
                  <a:lnTo>
                    <a:pt x="49047" y="0"/>
                  </a:lnTo>
                  <a:close/>
                </a:path>
              </a:pathLst>
            </a:custGeom>
            <a:solidFill>
              <a:srgbClr val="FF2600"/>
            </a:solidFill>
          </p:spPr>
          <p:txBody>
            <a:bodyPr wrap="square" lIns="0" tIns="0" rIns="0" bIns="0" rtlCol="0"/>
            <a:lstStyle/>
            <a:p>
              <a:endParaRPr sz="1632"/>
            </a:p>
          </p:txBody>
        </p:sp>
      </p:grpSp>
    </p:spTree>
    <p:extLst>
      <p:ext uri="{BB962C8B-B14F-4D97-AF65-F5344CB8AC3E}">
        <p14:creationId xmlns:p14="http://schemas.microsoft.com/office/powerpoint/2010/main" val="11037986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Imagen que contiene interior, tabla, computadora, laptop&#10;&#10;Descripción generada automáticamente">
            <a:extLst>
              <a:ext uri="{FF2B5EF4-FFF2-40B4-BE49-F238E27FC236}">
                <a16:creationId xmlns:a16="http://schemas.microsoft.com/office/drawing/2014/main" id="{45C3BA06-73F3-4600-9ABD-7F6E8C40409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4323" r="14323"/>
          <a:stretch>
            <a:fillRect/>
          </a:stretch>
        </p:blipFill>
        <p:spPr/>
      </p:pic>
      <p:sp>
        <p:nvSpPr>
          <p:cNvPr id="3" name="Marcador de texto 2">
            <a:extLst>
              <a:ext uri="{FF2B5EF4-FFF2-40B4-BE49-F238E27FC236}">
                <a16:creationId xmlns:a16="http://schemas.microsoft.com/office/drawing/2014/main" id="{6132F816-E50C-4BB1-9938-496F09D2E79A}"/>
              </a:ext>
            </a:extLst>
          </p:cNvPr>
          <p:cNvSpPr>
            <a:spLocks noGrp="1"/>
          </p:cNvSpPr>
          <p:nvPr>
            <p:ph type="body" sz="quarter" idx="12"/>
          </p:nvPr>
        </p:nvSpPr>
        <p:spPr/>
        <p:txBody>
          <a:bodyPr/>
          <a:lstStyle/>
          <a:p>
            <a:endParaRPr lang="es-ES"/>
          </a:p>
        </p:txBody>
      </p:sp>
      <p:sp>
        <p:nvSpPr>
          <p:cNvPr id="4" name="Marcador de texto 3">
            <a:extLst>
              <a:ext uri="{FF2B5EF4-FFF2-40B4-BE49-F238E27FC236}">
                <a16:creationId xmlns:a16="http://schemas.microsoft.com/office/drawing/2014/main" id="{A0A54DCB-B7B5-459C-9657-77162768BD64}"/>
              </a:ext>
            </a:extLst>
          </p:cNvPr>
          <p:cNvSpPr>
            <a:spLocks noGrp="1"/>
          </p:cNvSpPr>
          <p:nvPr>
            <p:ph type="body" sz="quarter" idx="11"/>
          </p:nvPr>
        </p:nvSpPr>
        <p:spPr/>
        <p:txBody>
          <a:bodyPr/>
          <a:lstStyle/>
          <a:p>
            <a:r>
              <a:rPr lang="es-ES" dirty="0"/>
              <a:t>Temas Avanzados</a:t>
            </a:r>
          </a:p>
        </p:txBody>
      </p:sp>
    </p:spTree>
    <p:extLst>
      <p:ext uri="{BB962C8B-B14F-4D97-AF65-F5344CB8AC3E}">
        <p14:creationId xmlns:p14="http://schemas.microsoft.com/office/powerpoint/2010/main" val="16431530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Identificar commits</a:t>
            </a:r>
            <a:endParaRPr lang="es-ES"/>
          </a:p>
        </p:txBody>
      </p:sp>
      <p:sp>
        <p:nvSpPr>
          <p:cNvPr id="3" name="object 3"/>
          <p:cNvSpPr txBox="1"/>
          <p:nvPr/>
        </p:nvSpPr>
        <p:spPr>
          <a:xfrm>
            <a:off x="1932766" y="1103428"/>
            <a:ext cx="7487370" cy="4858182"/>
          </a:xfrm>
          <a:prstGeom prst="rect">
            <a:avLst/>
          </a:prstGeom>
        </p:spPr>
        <p:txBody>
          <a:bodyPr vert="horz" wrap="square" lIns="0" tIns="29366" rIns="0" bIns="0" rtlCol="0">
            <a:spAutoFit/>
          </a:bodyPr>
          <a:lstStyle/>
          <a:p>
            <a:pPr marL="340308" marR="16123" indent="-317852">
              <a:lnSpc>
                <a:spcPts val="2702"/>
              </a:lnSpc>
              <a:spcBef>
                <a:spcPts val="230"/>
              </a:spcBef>
              <a:buClr>
                <a:srgbClr val="829FF9"/>
              </a:buClr>
              <a:buFont typeface="DejaVu Sans"/>
              <a:buChar char="✦"/>
              <a:tabLst>
                <a:tab pos="340884" algn="l"/>
              </a:tabLst>
            </a:pPr>
            <a:r>
              <a:rPr sz="2267" spc="14" dirty="0">
                <a:solidFill>
                  <a:srgbClr val="021EAA"/>
                </a:solidFill>
                <a:latin typeface="Arial"/>
                <a:cs typeface="Arial"/>
              </a:rPr>
              <a:t>Los objetos almacenados por GIT se </a:t>
            </a:r>
            <a:r>
              <a:rPr sz="2267" spc="9" dirty="0">
                <a:solidFill>
                  <a:srgbClr val="021EAA"/>
                </a:solidFill>
                <a:latin typeface="Arial"/>
                <a:cs typeface="Arial"/>
              </a:rPr>
              <a:t>identifican </a:t>
            </a:r>
            <a:r>
              <a:rPr sz="2267" spc="14" dirty="0">
                <a:solidFill>
                  <a:srgbClr val="021EAA"/>
                </a:solidFill>
                <a:latin typeface="Arial"/>
                <a:cs typeface="Arial"/>
              </a:rPr>
              <a:t>con </a:t>
            </a:r>
            <a:r>
              <a:rPr sz="2267" spc="18" dirty="0">
                <a:solidFill>
                  <a:srgbClr val="021EAA"/>
                </a:solidFill>
                <a:latin typeface="Arial"/>
                <a:cs typeface="Arial"/>
              </a:rPr>
              <a:t>un  SHA1</a:t>
            </a:r>
            <a:endParaRPr sz="2267">
              <a:latin typeface="Arial"/>
              <a:cs typeface="Arial"/>
            </a:endParaRPr>
          </a:p>
          <a:p>
            <a:pPr marL="304608">
              <a:lnSpc>
                <a:spcPct val="100000"/>
              </a:lnSpc>
              <a:spcBef>
                <a:spcPts val="453"/>
              </a:spcBef>
            </a:pPr>
            <a:r>
              <a:rPr sz="2584" spc="-210" baseline="8771" dirty="0">
                <a:solidFill>
                  <a:srgbClr val="829FF9"/>
                </a:solidFill>
                <a:latin typeface="DejaVu Sans"/>
                <a:cs typeface="DejaVu Sans"/>
              </a:rPr>
              <a:t>★ </a:t>
            </a:r>
            <a:r>
              <a:rPr sz="2267" spc="14" dirty="0">
                <a:solidFill>
                  <a:srgbClr val="0433FF"/>
                </a:solidFill>
                <a:latin typeface="Arial"/>
                <a:cs typeface="Arial"/>
              </a:rPr>
              <a:t>commits, </a:t>
            </a:r>
            <a:r>
              <a:rPr sz="2267" spc="9" dirty="0">
                <a:solidFill>
                  <a:srgbClr val="0433FF"/>
                </a:solidFill>
                <a:latin typeface="Arial"/>
                <a:cs typeface="Arial"/>
              </a:rPr>
              <a:t>trees,</a:t>
            </a:r>
            <a:r>
              <a:rPr sz="2267" spc="-185" dirty="0">
                <a:solidFill>
                  <a:srgbClr val="0433FF"/>
                </a:solidFill>
                <a:latin typeface="Arial"/>
                <a:cs typeface="Arial"/>
              </a:rPr>
              <a:t> </a:t>
            </a:r>
            <a:r>
              <a:rPr sz="2267" spc="14" dirty="0">
                <a:solidFill>
                  <a:srgbClr val="0433FF"/>
                </a:solidFill>
                <a:latin typeface="Arial"/>
                <a:cs typeface="Arial"/>
              </a:rPr>
              <a:t>blob</a:t>
            </a:r>
            <a:endParaRPr sz="2267">
              <a:latin typeface="Arial"/>
              <a:cs typeface="Arial"/>
            </a:endParaRPr>
          </a:p>
          <a:p>
            <a:pPr marL="340308" indent="-317852">
              <a:lnSpc>
                <a:spcPct val="100000"/>
              </a:lnSpc>
              <a:spcBef>
                <a:spcPts val="621"/>
              </a:spcBef>
              <a:buClr>
                <a:srgbClr val="829FF9"/>
              </a:buClr>
              <a:buFont typeface="DejaVu Sans"/>
              <a:buChar char="✦"/>
              <a:tabLst>
                <a:tab pos="340884" algn="l"/>
              </a:tabLst>
            </a:pPr>
            <a:r>
              <a:rPr sz="2267" spc="14" dirty="0">
                <a:solidFill>
                  <a:srgbClr val="021EAA"/>
                </a:solidFill>
                <a:latin typeface="Arial"/>
                <a:cs typeface="Arial"/>
              </a:rPr>
              <a:t>Para </a:t>
            </a:r>
            <a:r>
              <a:rPr sz="2267" spc="9" dirty="0">
                <a:solidFill>
                  <a:srgbClr val="021EAA"/>
                </a:solidFill>
                <a:latin typeface="Arial"/>
                <a:cs typeface="Arial"/>
              </a:rPr>
              <a:t>referirse </a:t>
            </a:r>
            <a:r>
              <a:rPr sz="2267" spc="18" dirty="0">
                <a:solidFill>
                  <a:srgbClr val="021EAA"/>
                </a:solidFill>
                <a:latin typeface="Arial"/>
                <a:cs typeface="Arial"/>
              </a:rPr>
              <a:t>a </a:t>
            </a:r>
            <a:r>
              <a:rPr sz="2267" spc="14" dirty="0">
                <a:solidFill>
                  <a:srgbClr val="021EAA"/>
                </a:solidFill>
                <a:latin typeface="Arial"/>
                <a:cs typeface="Arial"/>
              </a:rPr>
              <a:t>los commits </a:t>
            </a:r>
            <a:r>
              <a:rPr sz="2267" spc="18" dirty="0">
                <a:solidFill>
                  <a:srgbClr val="021EAA"/>
                </a:solidFill>
                <a:latin typeface="Arial"/>
                <a:cs typeface="Arial"/>
              </a:rPr>
              <a:t>puede</a:t>
            </a:r>
            <a:r>
              <a:rPr sz="2267" spc="-18" dirty="0">
                <a:solidFill>
                  <a:srgbClr val="021EAA"/>
                </a:solidFill>
                <a:latin typeface="Arial"/>
                <a:cs typeface="Arial"/>
              </a:rPr>
              <a:t> </a:t>
            </a:r>
            <a:r>
              <a:rPr sz="2267" spc="14" dirty="0">
                <a:solidFill>
                  <a:srgbClr val="021EAA"/>
                </a:solidFill>
                <a:latin typeface="Arial"/>
                <a:cs typeface="Arial"/>
              </a:rPr>
              <a:t>usarse:</a:t>
            </a:r>
            <a:endParaRPr sz="2267">
              <a:latin typeface="Arial"/>
              <a:cs typeface="Arial"/>
            </a:endParaRPr>
          </a:p>
          <a:p>
            <a:pPr marL="304608">
              <a:lnSpc>
                <a:spcPct val="100000"/>
              </a:lnSpc>
              <a:spcBef>
                <a:spcPts val="544"/>
              </a:spcBef>
            </a:pPr>
            <a:r>
              <a:rPr sz="2584" spc="-210" baseline="8771" dirty="0">
                <a:solidFill>
                  <a:srgbClr val="829FF9"/>
                </a:solidFill>
                <a:latin typeface="DejaVu Sans"/>
                <a:cs typeface="DejaVu Sans"/>
              </a:rPr>
              <a:t>★ </a:t>
            </a:r>
            <a:r>
              <a:rPr sz="2267" spc="14" dirty="0">
                <a:solidFill>
                  <a:srgbClr val="0433FF"/>
                </a:solidFill>
                <a:latin typeface="Arial"/>
                <a:cs typeface="Arial"/>
              </a:rPr>
              <a:t>su valor</a:t>
            </a:r>
            <a:r>
              <a:rPr sz="2267" spc="-177" dirty="0">
                <a:solidFill>
                  <a:srgbClr val="0433FF"/>
                </a:solidFill>
                <a:latin typeface="Arial"/>
                <a:cs typeface="Arial"/>
              </a:rPr>
              <a:t> </a:t>
            </a:r>
            <a:r>
              <a:rPr sz="2267" spc="18" dirty="0">
                <a:solidFill>
                  <a:srgbClr val="0433FF"/>
                </a:solidFill>
                <a:latin typeface="Arial"/>
                <a:cs typeface="Arial"/>
              </a:rPr>
              <a:t>SHA1</a:t>
            </a:r>
            <a:endParaRPr sz="2267">
              <a:latin typeface="Arial"/>
              <a:cs typeface="Arial"/>
            </a:endParaRPr>
          </a:p>
          <a:p>
            <a:pPr marL="304608">
              <a:lnSpc>
                <a:spcPts val="2648"/>
              </a:lnSpc>
              <a:spcBef>
                <a:spcPts val="544"/>
              </a:spcBef>
            </a:pPr>
            <a:r>
              <a:rPr sz="2584" spc="-210" baseline="8771" dirty="0">
                <a:solidFill>
                  <a:srgbClr val="829FF9"/>
                </a:solidFill>
                <a:latin typeface="DejaVu Sans"/>
                <a:cs typeface="DejaVu Sans"/>
              </a:rPr>
              <a:t>★ </a:t>
            </a:r>
            <a:r>
              <a:rPr sz="2267" spc="18" dirty="0">
                <a:solidFill>
                  <a:srgbClr val="0433FF"/>
                </a:solidFill>
                <a:latin typeface="Arial"/>
                <a:cs typeface="Arial"/>
              </a:rPr>
              <a:t>un </a:t>
            </a:r>
            <a:r>
              <a:rPr sz="2267" spc="9" dirty="0">
                <a:solidFill>
                  <a:srgbClr val="0433FF"/>
                </a:solidFill>
                <a:latin typeface="Arial"/>
                <a:cs typeface="Arial"/>
              </a:rPr>
              <a:t>prefijo </a:t>
            </a:r>
            <a:r>
              <a:rPr sz="2267" spc="14" dirty="0">
                <a:solidFill>
                  <a:srgbClr val="0433FF"/>
                </a:solidFill>
                <a:latin typeface="Arial"/>
                <a:cs typeface="Arial"/>
              </a:rPr>
              <a:t>del valor</a:t>
            </a:r>
            <a:r>
              <a:rPr sz="2267" spc="-185" dirty="0">
                <a:solidFill>
                  <a:srgbClr val="0433FF"/>
                </a:solidFill>
                <a:latin typeface="Arial"/>
                <a:cs typeface="Arial"/>
              </a:rPr>
              <a:t> </a:t>
            </a:r>
            <a:r>
              <a:rPr sz="2267" spc="18" dirty="0">
                <a:solidFill>
                  <a:srgbClr val="0433FF"/>
                </a:solidFill>
                <a:latin typeface="Arial"/>
                <a:cs typeface="Arial"/>
              </a:rPr>
              <a:t>SHA1</a:t>
            </a:r>
            <a:endParaRPr sz="2267">
              <a:latin typeface="Arial"/>
              <a:cs typeface="Arial"/>
            </a:endParaRPr>
          </a:p>
          <a:p>
            <a:pPr marL="865454" lvl="1" indent="-205567">
              <a:lnSpc>
                <a:spcPts val="3355"/>
              </a:lnSpc>
              <a:buClr>
                <a:srgbClr val="829FF9"/>
              </a:buClr>
              <a:buSzPct val="122000"/>
              <a:buFont typeface="Trebuchet MS"/>
              <a:buChar char="•"/>
              <a:tabLst>
                <a:tab pos="866030" algn="l"/>
              </a:tabLst>
            </a:pPr>
            <a:r>
              <a:rPr sz="2267" spc="18" dirty="0">
                <a:solidFill>
                  <a:srgbClr val="021EAA"/>
                </a:solidFill>
                <a:latin typeface="Arial"/>
                <a:cs typeface="Arial"/>
              </a:rPr>
              <a:t>que no </a:t>
            </a:r>
            <a:r>
              <a:rPr sz="2267" spc="14" dirty="0">
                <a:solidFill>
                  <a:srgbClr val="021EAA"/>
                </a:solidFill>
                <a:latin typeface="Arial"/>
                <a:cs typeface="Arial"/>
              </a:rPr>
              <a:t>coincida con </a:t>
            </a:r>
            <a:r>
              <a:rPr sz="2267" spc="9" dirty="0">
                <a:solidFill>
                  <a:srgbClr val="021EAA"/>
                </a:solidFill>
                <a:latin typeface="Arial"/>
                <a:cs typeface="Arial"/>
              </a:rPr>
              <a:t>otro </a:t>
            </a:r>
            <a:r>
              <a:rPr sz="2267" spc="18" dirty="0">
                <a:solidFill>
                  <a:srgbClr val="021EAA"/>
                </a:solidFill>
                <a:latin typeface="Arial"/>
                <a:cs typeface="Arial"/>
              </a:rPr>
              <a:t>SHA1</a:t>
            </a:r>
            <a:r>
              <a:rPr sz="2267" spc="-32" dirty="0">
                <a:solidFill>
                  <a:srgbClr val="021EAA"/>
                </a:solidFill>
                <a:latin typeface="Arial"/>
                <a:cs typeface="Arial"/>
              </a:rPr>
              <a:t> </a:t>
            </a:r>
            <a:r>
              <a:rPr sz="2267" spc="14" dirty="0">
                <a:solidFill>
                  <a:srgbClr val="021EAA"/>
                </a:solidFill>
                <a:latin typeface="Arial"/>
                <a:cs typeface="Arial"/>
              </a:rPr>
              <a:t>existente</a:t>
            </a:r>
            <a:endParaRPr sz="2267">
              <a:latin typeface="Arial"/>
              <a:cs typeface="Arial"/>
            </a:endParaRPr>
          </a:p>
          <a:p>
            <a:pPr marL="304608">
              <a:lnSpc>
                <a:spcPct val="100000"/>
              </a:lnSpc>
              <a:spcBef>
                <a:spcPts val="422"/>
              </a:spcBef>
            </a:pPr>
            <a:r>
              <a:rPr sz="2584" spc="-210" baseline="8771" dirty="0">
                <a:solidFill>
                  <a:srgbClr val="829FF9"/>
                </a:solidFill>
                <a:latin typeface="DejaVu Sans"/>
                <a:cs typeface="DejaVu Sans"/>
              </a:rPr>
              <a:t>★ </a:t>
            </a:r>
            <a:r>
              <a:rPr sz="2267" spc="18" dirty="0">
                <a:solidFill>
                  <a:srgbClr val="0433FF"/>
                </a:solidFill>
                <a:latin typeface="Arial"/>
                <a:cs typeface="Arial"/>
              </a:rPr>
              <a:t>un </a:t>
            </a:r>
            <a:r>
              <a:rPr sz="2267" spc="14" dirty="0">
                <a:solidFill>
                  <a:srgbClr val="0433FF"/>
                </a:solidFill>
                <a:latin typeface="Arial"/>
                <a:cs typeface="Arial"/>
              </a:rPr>
              <a:t>tag </a:t>
            </a:r>
            <a:r>
              <a:rPr sz="2267" spc="18" dirty="0">
                <a:solidFill>
                  <a:srgbClr val="0433FF"/>
                </a:solidFill>
                <a:latin typeface="Arial"/>
                <a:cs typeface="Arial"/>
              </a:rPr>
              <a:t>que </a:t>
            </a:r>
            <a:r>
              <a:rPr sz="2267" spc="14" dirty="0">
                <a:solidFill>
                  <a:srgbClr val="0433FF"/>
                </a:solidFill>
                <a:latin typeface="Arial"/>
                <a:cs typeface="Arial"/>
              </a:rPr>
              <a:t>apunte </a:t>
            </a:r>
            <a:r>
              <a:rPr sz="2267" spc="9" dirty="0">
                <a:solidFill>
                  <a:srgbClr val="0433FF"/>
                </a:solidFill>
                <a:latin typeface="Arial"/>
                <a:cs typeface="Arial"/>
              </a:rPr>
              <a:t>al</a:t>
            </a:r>
            <a:r>
              <a:rPr sz="2267" spc="-204" dirty="0">
                <a:solidFill>
                  <a:srgbClr val="0433FF"/>
                </a:solidFill>
                <a:latin typeface="Arial"/>
                <a:cs typeface="Arial"/>
              </a:rPr>
              <a:t> </a:t>
            </a:r>
            <a:r>
              <a:rPr sz="2267" spc="14" dirty="0">
                <a:solidFill>
                  <a:srgbClr val="0433FF"/>
                </a:solidFill>
                <a:latin typeface="Arial"/>
                <a:cs typeface="Arial"/>
              </a:rPr>
              <a:t>comit.</a:t>
            </a:r>
            <a:endParaRPr sz="2267">
              <a:latin typeface="Arial"/>
              <a:cs typeface="Arial"/>
            </a:endParaRPr>
          </a:p>
          <a:p>
            <a:pPr marL="304608">
              <a:lnSpc>
                <a:spcPct val="100000"/>
              </a:lnSpc>
              <a:spcBef>
                <a:spcPts val="544"/>
              </a:spcBef>
            </a:pPr>
            <a:r>
              <a:rPr sz="2584" spc="-210" baseline="8771" dirty="0">
                <a:solidFill>
                  <a:srgbClr val="829FF9"/>
                </a:solidFill>
                <a:latin typeface="DejaVu Sans"/>
                <a:cs typeface="DejaVu Sans"/>
              </a:rPr>
              <a:t>★ </a:t>
            </a:r>
            <a:r>
              <a:rPr sz="2267" spc="9" dirty="0">
                <a:solidFill>
                  <a:srgbClr val="0433FF"/>
                </a:solidFill>
                <a:latin typeface="Arial"/>
                <a:cs typeface="Arial"/>
              </a:rPr>
              <a:t>el </a:t>
            </a:r>
            <a:r>
              <a:rPr sz="2267" spc="18" dirty="0">
                <a:solidFill>
                  <a:srgbClr val="0433FF"/>
                </a:solidFill>
                <a:latin typeface="Arial"/>
                <a:cs typeface="Arial"/>
              </a:rPr>
              <a:t>nombre de una</a:t>
            </a:r>
            <a:r>
              <a:rPr sz="2267" spc="-195" dirty="0">
                <a:solidFill>
                  <a:srgbClr val="0433FF"/>
                </a:solidFill>
                <a:latin typeface="Arial"/>
                <a:cs typeface="Arial"/>
              </a:rPr>
              <a:t> </a:t>
            </a:r>
            <a:r>
              <a:rPr sz="2267" spc="14" dirty="0">
                <a:solidFill>
                  <a:srgbClr val="0433FF"/>
                </a:solidFill>
                <a:latin typeface="Arial"/>
                <a:cs typeface="Arial"/>
              </a:rPr>
              <a:t>rama.</a:t>
            </a:r>
            <a:endParaRPr sz="2267">
              <a:latin typeface="Arial"/>
              <a:cs typeface="Arial"/>
            </a:endParaRPr>
          </a:p>
          <a:p>
            <a:pPr marL="304608">
              <a:lnSpc>
                <a:spcPct val="100000"/>
              </a:lnSpc>
              <a:spcBef>
                <a:spcPts val="540"/>
              </a:spcBef>
            </a:pPr>
            <a:r>
              <a:rPr sz="2584" spc="-210" baseline="8771" dirty="0">
                <a:solidFill>
                  <a:srgbClr val="829FF9"/>
                </a:solidFill>
                <a:latin typeface="DejaVu Sans"/>
                <a:cs typeface="DejaVu Sans"/>
              </a:rPr>
              <a:t>★ </a:t>
            </a:r>
            <a:r>
              <a:rPr sz="2267" spc="14" dirty="0">
                <a:solidFill>
                  <a:srgbClr val="0433FF"/>
                </a:solidFill>
                <a:latin typeface="Arial"/>
                <a:cs typeface="Arial"/>
              </a:rPr>
              <a:t>referencia </a:t>
            </a:r>
            <a:r>
              <a:rPr sz="2267" spc="18" dirty="0">
                <a:solidFill>
                  <a:srgbClr val="0433FF"/>
                </a:solidFill>
                <a:latin typeface="Arial"/>
                <a:cs typeface="Arial"/>
              </a:rPr>
              <a:t>a un</a:t>
            </a:r>
            <a:r>
              <a:rPr sz="2267" spc="-185" dirty="0">
                <a:solidFill>
                  <a:srgbClr val="0433FF"/>
                </a:solidFill>
                <a:latin typeface="Arial"/>
                <a:cs typeface="Arial"/>
              </a:rPr>
              <a:t> </a:t>
            </a:r>
            <a:r>
              <a:rPr sz="2267" spc="14" dirty="0">
                <a:solidFill>
                  <a:srgbClr val="0433FF"/>
                </a:solidFill>
                <a:latin typeface="Arial"/>
                <a:cs typeface="Arial"/>
              </a:rPr>
              <a:t>antepasado.</a:t>
            </a:r>
            <a:endParaRPr sz="2267">
              <a:latin typeface="Arial"/>
              <a:cs typeface="Arial"/>
            </a:endParaRPr>
          </a:p>
          <a:p>
            <a:pPr marL="304608">
              <a:lnSpc>
                <a:spcPct val="100000"/>
              </a:lnSpc>
              <a:spcBef>
                <a:spcPts val="544"/>
              </a:spcBef>
            </a:pPr>
            <a:r>
              <a:rPr sz="2584" spc="-210" baseline="8771" dirty="0">
                <a:solidFill>
                  <a:srgbClr val="829FF9"/>
                </a:solidFill>
                <a:latin typeface="DejaVu Sans"/>
                <a:cs typeface="DejaVu Sans"/>
              </a:rPr>
              <a:t>★ </a:t>
            </a:r>
            <a:r>
              <a:rPr sz="2267" spc="14" dirty="0">
                <a:solidFill>
                  <a:srgbClr val="0433FF"/>
                </a:solidFill>
                <a:latin typeface="Arial"/>
                <a:cs typeface="Arial"/>
              </a:rPr>
              <a:t>expresiones </a:t>
            </a:r>
            <a:r>
              <a:rPr sz="2267" spc="18" dirty="0">
                <a:solidFill>
                  <a:srgbClr val="0433FF"/>
                </a:solidFill>
                <a:latin typeface="Arial"/>
                <a:cs typeface="Arial"/>
              </a:rPr>
              <a:t>de</a:t>
            </a:r>
            <a:r>
              <a:rPr sz="2267" spc="-177" dirty="0">
                <a:solidFill>
                  <a:srgbClr val="0433FF"/>
                </a:solidFill>
                <a:latin typeface="Arial"/>
                <a:cs typeface="Arial"/>
              </a:rPr>
              <a:t> </a:t>
            </a:r>
            <a:r>
              <a:rPr sz="2267" spc="14" dirty="0">
                <a:solidFill>
                  <a:srgbClr val="0433FF"/>
                </a:solidFill>
                <a:latin typeface="Arial"/>
                <a:cs typeface="Arial"/>
              </a:rPr>
              <a:t>rangos.</a:t>
            </a:r>
            <a:endParaRPr sz="2267">
              <a:latin typeface="Arial"/>
              <a:cs typeface="Arial"/>
            </a:endParaRPr>
          </a:p>
          <a:p>
            <a:pPr marL="304608">
              <a:lnSpc>
                <a:spcPct val="100000"/>
              </a:lnSpc>
              <a:spcBef>
                <a:spcPts val="544"/>
              </a:spcBef>
            </a:pPr>
            <a:r>
              <a:rPr sz="2584" spc="-210" baseline="8771" dirty="0">
                <a:solidFill>
                  <a:srgbClr val="829FF9"/>
                </a:solidFill>
                <a:latin typeface="DejaVu Sans"/>
                <a:cs typeface="DejaVu Sans"/>
              </a:rPr>
              <a:t>★ </a:t>
            </a:r>
            <a:r>
              <a:rPr sz="2267" spc="14" dirty="0">
                <a:solidFill>
                  <a:srgbClr val="0433FF"/>
                </a:solidFill>
                <a:latin typeface="Arial"/>
                <a:cs typeface="Arial"/>
              </a:rPr>
              <a:t>valores guardados </a:t>
            </a:r>
            <a:r>
              <a:rPr sz="2267" spc="18" dirty="0">
                <a:solidFill>
                  <a:srgbClr val="0433FF"/>
                </a:solidFill>
                <a:latin typeface="Arial"/>
                <a:cs typeface="Arial"/>
              </a:rPr>
              <a:t>en</a:t>
            </a:r>
            <a:r>
              <a:rPr sz="2267" spc="-181" dirty="0">
                <a:solidFill>
                  <a:srgbClr val="0433FF"/>
                </a:solidFill>
                <a:latin typeface="Arial"/>
                <a:cs typeface="Arial"/>
              </a:rPr>
              <a:t> </a:t>
            </a:r>
            <a:r>
              <a:rPr sz="2267" spc="9" dirty="0">
                <a:solidFill>
                  <a:srgbClr val="0433FF"/>
                </a:solidFill>
                <a:latin typeface="Arial"/>
                <a:cs typeface="Arial"/>
              </a:rPr>
              <a:t>reflog.</a:t>
            </a:r>
            <a:endParaRPr sz="2267">
              <a:latin typeface="Arial"/>
              <a:cs typeface="Arial"/>
            </a:endParaRPr>
          </a:p>
        </p:txBody>
      </p:sp>
    </p:spTree>
    <p:extLst>
      <p:ext uri="{BB962C8B-B14F-4D97-AF65-F5344CB8AC3E}">
        <p14:creationId xmlns:p14="http://schemas.microsoft.com/office/powerpoint/2010/main" val="185813087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Referencia a antepasados y rangos</a:t>
            </a:r>
            <a:endParaRPr lang="es-ES"/>
          </a:p>
        </p:txBody>
      </p:sp>
      <p:sp>
        <p:nvSpPr>
          <p:cNvPr id="3" name="object 3"/>
          <p:cNvSpPr txBox="1"/>
          <p:nvPr/>
        </p:nvSpPr>
        <p:spPr>
          <a:xfrm>
            <a:off x="1932766" y="1041006"/>
            <a:ext cx="8072977" cy="4856981"/>
          </a:xfrm>
          <a:prstGeom prst="rect">
            <a:avLst/>
          </a:prstGeom>
        </p:spPr>
        <p:txBody>
          <a:bodyPr vert="horz" wrap="square" lIns="0" tIns="69098" rIns="0" bIns="0" rtlCol="0">
            <a:spAutoFit/>
          </a:bodyPr>
          <a:lstStyle/>
          <a:p>
            <a:pPr marL="340308" indent="-317852">
              <a:lnSpc>
                <a:spcPct val="100000"/>
              </a:lnSpc>
              <a:spcBef>
                <a:spcPts val="544"/>
              </a:spcBef>
              <a:buClr>
                <a:srgbClr val="829FF9"/>
              </a:buClr>
              <a:buFont typeface="DejaVu Sans"/>
              <a:buChar char="✦"/>
              <a:tabLst>
                <a:tab pos="340884" algn="l"/>
              </a:tabLst>
            </a:pPr>
            <a:r>
              <a:rPr sz="2086" spc="5" dirty="0">
                <a:solidFill>
                  <a:srgbClr val="021EAA"/>
                </a:solidFill>
                <a:latin typeface="Arial"/>
                <a:cs typeface="Arial"/>
              </a:rPr>
              <a:t>Los objetos commits apuntan a los commits en los que se</a:t>
            </a:r>
            <a:r>
              <a:rPr sz="2086" spc="-18" dirty="0">
                <a:solidFill>
                  <a:srgbClr val="021EAA"/>
                </a:solidFill>
                <a:latin typeface="Arial"/>
                <a:cs typeface="Arial"/>
              </a:rPr>
              <a:t> </a:t>
            </a:r>
            <a:r>
              <a:rPr sz="2086" spc="5" dirty="0">
                <a:solidFill>
                  <a:srgbClr val="021EAA"/>
                </a:solidFill>
                <a:latin typeface="Arial"/>
                <a:cs typeface="Arial"/>
              </a:rPr>
              <a:t>basan.</a:t>
            </a:r>
            <a:endParaRPr sz="2086">
              <a:latin typeface="Arial"/>
              <a:cs typeface="Arial"/>
            </a:endParaRPr>
          </a:p>
          <a:p>
            <a:pPr marL="564877" marR="28791" indent="-260846">
              <a:lnSpc>
                <a:spcPts val="2403"/>
              </a:lnSpc>
              <a:spcBef>
                <a:spcPts val="626"/>
              </a:spcBef>
            </a:pPr>
            <a:r>
              <a:rPr sz="2312" spc="-150" baseline="6535" dirty="0">
                <a:solidFill>
                  <a:srgbClr val="829FF9"/>
                </a:solidFill>
                <a:latin typeface="DejaVu Sans"/>
                <a:cs typeface="DejaVu Sans"/>
              </a:rPr>
              <a:t>★ </a:t>
            </a:r>
            <a:r>
              <a:rPr sz="2086" spc="5" dirty="0">
                <a:solidFill>
                  <a:srgbClr val="0433FF"/>
                </a:solidFill>
                <a:latin typeface="Arial"/>
                <a:cs typeface="Arial"/>
              </a:rPr>
              <a:t>El primer commit no tiene padre. Los demás commits tienen un  commit padre, excepto si se han creado con una operación  merge.</a:t>
            </a:r>
            <a:endParaRPr sz="2086">
              <a:latin typeface="Arial"/>
              <a:cs typeface="Arial"/>
            </a:endParaRPr>
          </a:p>
          <a:p>
            <a:pPr marL="340308" marR="520539" indent="-340884" algn="r">
              <a:lnSpc>
                <a:spcPct val="100000"/>
              </a:lnSpc>
              <a:spcBef>
                <a:spcPts val="472"/>
              </a:spcBef>
              <a:buClr>
                <a:srgbClr val="829FF9"/>
              </a:buClr>
              <a:buFont typeface="DejaVu Sans"/>
              <a:buChar char="✦"/>
              <a:tabLst>
                <a:tab pos="340884" algn="l"/>
              </a:tabLst>
            </a:pPr>
            <a:r>
              <a:rPr sz="2086" spc="5" dirty="0">
                <a:solidFill>
                  <a:srgbClr val="021EAA"/>
                </a:solidFill>
                <a:latin typeface="Arial"/>
                <a:cs typeface="Arial"/>
              </a:rPr>
              <a:t>Para acceder a los commits a los que apunta un commmit</a:t>
            </a:r>
            <a:r>
              <a:rPr sz="2086" spc="-14" dirty="0">
                <a:solidFill>
                  <a:srgbClr val="021EAA"/>
                </a:solidFill>
                <a:latin typeface="Arial"/>
                <a:cs typeface="Arial"/>
              </a:rPr>
              <a:t> </a:t>
            </a:r>
            <a:r>
              <a:rPr sz="2086" spc="5" dirty="0">
                <a:solidFill>
                  <a:srgbClr val="021EAA"/>
                </a:solidFill>
                <a:latin typeface="Arial"/>
                <a:cs typeface="Arial"/>
              </a:rPr>
              <a:t>C:</a:t>
            </a:r>
            <a:endParaRPr sz="2086">
              <a:latin typeface="Arial"/>
              <a:cs typeface="Arial"/>
            </a:endParaRPr>
          </a:p>
          <a:p>
            <a:pPr marR="564302" algn="r">
              <a:lnSpc>
                <a:spcPct val="100000"/>
              </a:lnSpc>
              <a:spcBef>
                <a:spcPts val="462"/>
              </a:spcBef>
            </a:pPr>
            <a:r>
              <a:rPr sz="2312" spc="-150" baseline="6535" dirty="0">
                <a:solidFill>
                  <a:srgbClr val="829FF9"/>
                </a:solidFill>
                <a:latin typeface="DejaVu Sans"/>
                <a:cs typeface="DejaVu Sans"/>
              </a:rPr>
              <a:t>★ </a:t>
            </a:r>
            <a:r>
              <a:rPr sz="2086" spc="5" dirty="0">
                <a:solidFill>
                  <a:srgbClr val="0433FF"/>
                </a:solidFill>
                <a:latin typeface="Arial"/>
                <a:cs typeface="Arial"/>
              </a:rPr>
              <a:t>C^ o C^1 commit padre en su misma rama cuando se</a:t>
            </a:r>
            <a:r>
              <a:rPr sz="2086" spc="-18" dirty="0">
                <a:solidFill>
                  <a:srgbClr val="0433FF"/>
                </a:solidFill>
                <a:latin typeface="Arial"/>
                <a:cs typeface="Arial"/>
              </a:rPr>
              <a:t> </a:t>
            </a:r>
            <a:r>
              <a:rPr sz="2086" spc="5" dirty="0">
                <a:solidFill>
                  <a:srgbClr val="0433FF"/>
                </a:solidFill>
                <a:latin typeface="Arial"/>
                <a:cs typeface="Arial"/>
              </a:rPr>
              <a:t>creo</a:t>
            </a:r>
            <a:endParaRPr sz="2086">
              <a:latin typeface="Arial"/>
              <a:cs typeface="Arial"/>
            </a:endParaRPr>
          </a:p>
          <a:p>
            <a:pPr marL="304608">
              <a:lnSpc>
                <a:spcPct val="100000"/>
              </a:lnSpc>
              <a:spcBef>
                <a:spcPts val="458"/>
              </a:spcBef>
              <a:tabLst>
                <a:tab pos="1179275" algn="l"/>
              </a:tabLst>
            </a:pPr>
            <a:r>
              <a:rPr sz="2312" spc="-150" baseline="6535" dirty="0">
                <a:solidFill>
                  <a:srgbClr val="829FF9"/>
                </a:solidFill>
                <a:latin typeface="DejaVu Sans"/>
                <a:cs typeface="DejaVu Sans"/>
              </a:rPr>
              <a:t>★</a:t>
            </a:r>
            <a:r>
              <a:rPr sz="2312" spc="408" baseline="6535" dirty="0">
                <a:solidFill>
                  <a:srgbClr val="829FF9"/>
                </a:solidFill>
                <a:latin typeface="DejaVu Sans"/>
                <a:cs typeface="DejaVu Sans"/>
              </a:rPr>
              <a:t> </a:t>
            </a:r>
            <a:r>
              <a:rPr sz="2086" spc="5" dirty="0">
                <a:solidFill>
                  <a:srgbClr val="0433FF"/>
                </a:solidFill>
                <a:latin typeface="Arial"/>
                <a:cs typeface="Arial"/>
              </a:rPr>
              <a:t>C^2	primer commit usado en el</a:t>
            </a:r>
            <a:r>
              <a:rPr sz="2086" spc="-18" dirty="0">
                <a:solidFill>
                  <a:srgbClr val="0433FF"/>
                </a:solidFill>
                <a:latin typeface="Arial"/>
                <a:cs typeface="Arial"/>
              </a:rPr>
              <a:t> </a:t>
            </a:r>
            <a:r>
              <a:rPr sz="2086" spc="5" dirty="0">
                <a:solidFill>
                  <a:srgbClr val="0433FF"/>
                </a:solidFill>
                <a:latin typeface="Arial"/>
                <a:cs typeface="Arial"/>
              </a:rPr>
              <a:t>merge</a:t>
            </a:r>
            <a:endParaRPr sz="2086">
              <a:latin typeface="Arial"/>
              <a:cs typeface="Arial"/>
            </a:endParaRPr>
          </a:p>
          <a:p>
            <a:pPr marL="304608">
              <a:lnSpc>
                <a:spcPct val="100000"/>
              </a:lnSpc>
              <a:spcBef>
                <a:spcPts val="462"/>
              </a:spcBef>
            </a:pPr>
            <a:r>
              <a:rPr sz="2312" spc="-150" baseline="6535" dirty="0">
                <a:solidFill>
                  <a:srgbClr val="829FF9"/>
                </a:solidFill>
                <a:latin typeface="DejaVu Sans"/>
                <a:cs typeface="DejaVu Sans"/>
              </a:rPr>
              <a:t>★ </a:t>
            </a:r>
            <a:r>
              <a:rPr sz="2086" spc="5" dirty="0">
                <a:solidFill>
                  <a:srgbClr val="0433FF"/>
                </a:solidFill>
                <a:latin typeface="Arial"/>
                <a:cs typeface="Arial"/>
              </a:rPr>
              <a:t>C^3 siguiente commit usado en el</a:t>
            </a:r>
            <a:r>
              <a:rPr sz="2086" spc="-45" dirty="0">
                <a:solidFill>
                  <a:srgbClr val="0433FF"/>
                </a:solidFill>
                <a:latin typeface="Arial"/>
                <a:cs typeface="Arial"/>
              </a:rPr>
              <a:t> </a:t>
            </a:r>
            <a:r>
              <a:rPr sz="2086" spc="5" dirty="0">
                <a:solidFill>
                  <a:srgbClr val="0433FF"/>
                </a:solidFill>
                <a:latin typeface="Arial"/>
                <a:cs typeface="Arial"/>
              </a:rPr>
              <a:t>merge</a:t>
            </a:r>
            <a:endParaRPr sz="2086">
              <a:latin typeface="Arial"/>
              <a:cs typeface="Arial"/>
            </a:endParaRPr>
          </a:p>
          <a:p>
            <a:pPr marL="23033">
              <a:lnSpc>
                <a:spcPct val="100000"/>
              </a:lnSpc>
              <a:spcBef>
                <a:spcPts val="540"/>
              </a:spcBef>
            </a:pPr>
            <a:r>
              <a:rPr sz="3128" spc="-129" baseline="1207" dirty="0">
                <a:solidFill>
                  <a:srgbClr val="829FF9"/>
                </a:solidFill>
                <a:latin typeface="DejaVu Sans"/>
                <a:cs typeface="DejaVu Sans"/>
              </a:rPr>
              <a:t>✦ </a:t>
            </a:r>
            <a:r>
              <a:rPr sz="2086" spc="5" dirty="0">
                <a:solidFill>
                  <a:srgbClr val="021EAA"/>
                </a:solidFill>
                <a:latin typeface="Arial"/>
                <a:cs typeface="Arial"/>
              </a:rPr>
              <a:t>Para retroceder </a:t>
            </a:r>
            <a:r>
              <a:rPr sz="2086" spc="9" dirty="0">
                <a:solidFill>
                  <a:srgbClr val="021EAA"/>
                </a:solidFill>
                <a:latin typeface="Arial"/>
                <a:cs typeface="Arial"/>
              </a:rPr>
              <a:t>más </a:t>
            </a:r>
            <a:r>
              <a:rPr sz="2086" spc="5" dirty="0">
                <a:solidFill>
                  <a:srgbClr val="021EAA"/>
                </a:solidFill>
                <a:latin typeface="Arial"/>
                <a:cs typeface="Arial"/>
              </a:rPr>
              <a:t>en la cadena de</a:t>
            </a:r>
            <a:r>
              <a:rPr sz="2086" spc="-358" dirty="0">
                <a:solidFill>
                  <a:srgbClr val="021EAA"/>
                </a:solidFill>
                <a:latin typeface="Arial"/>
                <a:cs typeface="Arial"/>
              </a:rPr>
              <a:t> </a:t>
            </a:r>
            <a:r>
              <a:rPr sz="2086" spc="5" dirty="0">
                <a:solidFill>
                  <a:srgbClr val="021EAA"/>
                </a:solidFill>
                <a:latin typeface="Arial"/>
                <a:cs typeface="Arial"/>
              </a:rPr>
              <a:t>commits:</a:t>
            </a:r>
            <a:endParaRPr sz="2086">
              <a:latin typeface="Arial"/>
              <a:cs typeface="Arial"/>
            </a:endParaRPr>
          </a:p>
          <a:p>
            <a:pPr marL="304608">
              <a:lnSpc>
                <a:spcPct val="100000"/>
              </a:lnSpc>
              <a:spcBef>
                <a:spcPts val="458"/>
              </a:spcBef>
            </a:pPr>
            <a:r>
              <a:rPr sz="2312" spc="-150" baseline="6535" dirty="0">
                <a:solidFill>
                  <a:srgbClr val="829FF9"/>
                </a:solidFill>
                <a:latin typeface="DejaVu Sans"/>
                <a:cs typeface="DejaVu Sans"/>
              </a:rPr>
              <a:t>★ </a:t>
            </a:r>
            <a:r>
              <a:rPr sz="2086" spc="5" dirty="0">
                <a:solidFill>
                  <a:srgbClr val="0433FF"/>
                </a:solidFill>
                <a:latin typeface="Arial"/>
                <a:cs typeface="Arial"/>
              </a:rPr>
              <a:t>C~1 commit</a:t>
            </a:r>
            <a:r>
              <a:rPr sz="2086" spc="-27" dirty="0">
                <a:solidFill>
                  <a:srgbClr val="0433FF"/>
                </a:solidFill>
                <a:latin typeface="Arial"/>
                <a:cs typeface="Arial"/>
              </a:rPr>
              <a:t> </a:t>
            </a:r>
            <a:r>
              <a:rPr sz="2086" spc="5" dirty="0">
                <a:solidFill>
                  <a:srgbClr val="0433FF"/>
                </a:solidFill>
                <a:latin typeface="Arial"/>
                <a:cs typeface="Arial"/>
              </a:rPr>
              <a:t>padre</a:t>
            </a:r>
            <a:endParaRPr sz="2086">
              <a:latin typeface="Arial"/>
              <a:cs typeface="Arial"/>
            </a:endParaRPr>
          </a:p>
          <a:p>
            <a:pPr marL="304608">
              <a:lnSpc>
                <a:spcPct val="100000"/>
              </a:lnSpc>
              <a:spcBef>
                <a:spcPts val="458"/>
              </a:spcBef>
            </a:pPr>
            <a:r>
              <a:rPr sz="2312" spc="-150" baseline="6535" dirty="0">
                <a:solidFill>
                  <a:srgbClr val="829FF9"/>
                </a:solidFill>
                <a:latin typeface="DejaVu Sans"/>
                <a:cs typeface="DejaVu Sans"/>
              </a:rPr>
              <a:t>★ </a:t>
            </a:r>
            <a:r>
              <a:rPr sz="2086" spc="5" dirty="0">
                <a:solidFill>
                  <a:srgbClr val="0433FF"/>
                </a:solidFill>
                <a:latin typeface="Arial"/>
                <a:cs typeface="Arial"/>
              </a:rPr>
              <a:t>C~2 commit</a:t>
            </a:r>
            <a:r>
              <a:rPr sz="2086" spc="-27" dirty="0">
                <a:solidFill>
                  <a:srgbClr val="0433FF"/>
                </a:solidFill>
                <a:latin typeface="Arial"/>
                <a:cs typeface="Arial"/>
              </a:rPr>
              <a:t> </a:t>
            </a:r>
            <a:r>
              <a:rPr sz="2086" spc="5" dirty="0">
                <a:solidFill>
                  <a:srgbClr val="0433FF"/>
                </a:solidFill>
                <a:latin typeface="Arial"/>
                <a:cs typeface="Arial"/>
              </a:rPr>
              <a:t>abuelo</a:t>
            </a:r>
            <a:endParaRPr sz="2086">
              <a:latin typeface="Arial"/>
              <a:cs typeface="Arial"/>
            </a:endParaRPr>
          </a:p>
          <a:p>
            <a:pPr marL="304608">
              <a:lnSpc>
                <a:spcPct val="100000"/>
              </a:lnSpc>
              <a:spcBef>
                <a:spcPts val="462"/>
              </a:spcBef>
            </a:pPr>
            <a:r>
              <a:rPr sz="2312" spc="-150" baseline="6535" dirty="0">
                <a:solidFill>
                  <a:srgbClr val="829FF9"/>
                </a:solidFill>
                <a:latin typeface="DejaVu Sans"/>
                <a:cs typeface="DejaVu Sans"/>
              </a:rPr>
              <a:t>★ </a:t>
            </a:r>
            <a:r>
              <a:rPr sz="2086" spc="5" dirty="0">
                <a:solidFill>
                  <a:srgbClr val="0433FF"/>
                </a:solidFill>
                <a:latin typeface="Arial"/>
                <a:cs typeface="Arial"/>
              </a:rPr>
              <a:t>C~3 commit</a:t>
            </a:r>
            <a:r>
              <a:rPr sz="2086" spc="-27" dirty="0">
                <a:solidFill>
                  <a:srgbClr val="0433FF"/>
                </a:solidFill>
                <a:latin typeface="Arial"/>
                <a:cs typeface="Arial"/>
              </a:rPr>
              <a:t> </a:t>
            </a:r>
            <a:r>
              <a:rPr sz="2086" spc="5" dirty="0">
                <a:solidFill>
                  <a:srgbClr val="0433FF"/>
                </a:solidFill>
                <a:latin typeface="Arial"/>
                <a:cs typeface="Arial"/>
              </a:rPr>
              <a:t>bisabuelo</a:t>
            </a:r>
            <a:endParaRPr sz="2086">
              <a:latin typeface="Arial"/>
              <a:cs typeface="Arial"/>
            </a:endParaRPr>
          </a:p>
          <a:p>
            <a:pPr marL="23033">
              <a:lnSpc>
                <a:spcPct val="100000"/>
              </a:lnSpc>
              <a:spcBef>
                <a:spcPts val="540"/>
              </a:spcBef>
            </a:pPr>
            <a:r>
              <a:rPr sz="3128" spc="-129" baseline="1207" dirty="0">
                <a:solidFill>
                  <a:srgbClr val="829FF9"/>
                </a:solidFill>
                <a:latin typeface="DejaVu Sans"/>
                <a:cs typeface="DejaVu Sans"/>
              </a:rPr>
              <a:t>✦ </a:t>
            </a:r>
            <a:r>
              <a:rPr sz="2086" spc="5" dirty="0">
                <a:solidFill>
                  <a:srgbClr val="021EAA"/>
                </a:solidFill>
                <a:latin typeface="Arial"/>
                <a:cs typeface="Arial"/>
              </a:rPr>
              <a:t>Así, C~3^2 es el primer </a:t>
            </a:r>
            <a:r>
              <a:rPr sz="2086" dirty="0">
                <a:solidFill>
                  <a:srgbClr val="021EAA"/>
                </a:solidFill>
                <a:latin typeface="Arial"/>
                <a:cs typeface="Arial"/>
              </a:rPr>
              <a:t>tio </a:t>
            </a:r>
            <a:r>
              <a:rPr sz="2086" spc="5" dirty="0">
                <a:solidFill>
                  <a:srgbClr val="021EAA"/>
                </a:solidFill>
                <a:latin typeface="Arial"/>
                <a:cs typeface="Arial"/>
              </a:rPr>
              <a:t>del bisabuelo del</a:t>
            </a:r>
            <a:r>
              <a:rPr sz="2086" spc="-354" dirty="0">
                <a:solidFill>
                  <a:srgbClr val="021EAA"/>
                </a:solidFill>
                <a:latin typeface="Arial"/>
                <a:cs typeface="Arial"/>
              </a:rPr>
              <a:t> </a:t>
            </a:r>
            <a:r>
              <a:rPr sz="2086" spc="5" dirty="0">
                <a:solidFill>
                  <a:srgbClr val="021EAA"/>
                </a:solidFill>
                <a:latin typeface="Arial"/>
                <a:cs typeface="Arial"/>
              </a:rPr>
              <a:t>commit.</a:t>
            </a:r>
            <a:endParaRPr sz="2086">
              <a:latin typeface="Arial"/>
              <a:cs typeface="Arial"/>
            </a:endParaRPr>
          </a:p>
        </p:txBody>
      </p:sp>
    </p:spTree>
    <p:extLst>
      <p:ext uri="{BB962C8B-B14F-4D97-AF65-F5344CB8AC3E}">
        <p14:creationId xmlns:p14="http://schemas.microsoft.com/office/powerpoint/2010/main" val="153775066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Rangos de Commits</a:t>
            </a:r>
            <a:endParaRPr lang="es-ES"/>
          </a:p>
        </p:txBody>
      </p:sp>
      <p:sp>
        <p:nvSpPr>
          <p:cNvPr id="3" name="object 3"/>
          <p:cNvSpPr txBox="1"/>
          <p:nvPr/>
        </p:nvSpPr>
        <p:spPr>
          <a:xfrm>
            <a:off x="1932766" y="966993"/>
            <a:ext cx="8061461" cy="5132847"/>
          </a:xfrm>
          <a:prstGeom prst="rect">
            <a:avLst/>
          </a:prstGeom>
        </p:spPr>
        <p:txBody>
          <a:bodyPr vert="horz" wrap="square" lIns="0" tIns="13820" rIns="0" bIns="0" rtlCol="0">
            <a:spAutoFit/>
          </a:bodyPr>
          <a:lstStyle/>
          <a:p>
            <a:pPr marL="340308" marR="58733" indent="-317852">
              <a:lnSpc>
                <a:spcPct val="100000"/>
              </a:lnSpc>
              <a:spcBef>
                <a:spcPts val="109"/>
              </a:spcBef>
              <a:buClr>
                <a:srgbClr val="829FF9"/>
              </a:buClr>
              <a:buFont typeface="DejaVu Sans"/>
              <a:buChar char="✦"/>
              <a:tabLst>
                <a:tab pos="340884" algn="l"/>
              </a:tabLst>
            </a:pPr>
            <a:r>
              <a:rPr sz="2584" spc="5" dirty="0">
                <a:solidFill>
                  <a:srgbClr val="021EAA"/>
                </a:solidFill>
                <a:latin typeface="Arial"/>
                <a:cs typeface="Arial"/>
              </a:rPr>
              <a:t>Para especificar un rango de commit pueden usarse  las siguientes</a:t>
            </a:r>
            <a:r>
              <a:rPr sz="2584" spc="-9" dirty="0">
                <a:solidFill>
                  <a:srgbClr val="021EAA"/>
                </a:solidFill>
                <a:latin typeface="Arial"/>
                <a:cs typeface="Arial"/>
              </a:rPr>
              <a:t> </a:t>
            </a:r>
            <a:r>
              <a:rPr sz="2584" spc="5" dirty="0">
                <a:solidFill>
                  <a:srgbClr val="021EAA"/>
                </a:solidFill>
                <a:latin typeface="Arial"/>
                <a:cs typeface="Arial"/>
              </a:rPr>
              <a:t>notaciones:</a:t>
            </a:r>
            <a:endParaRPr sz="2584">
              <a:latin typeface="Arial"/>
              <a:cs typeface="Arial"/>
            </a:endParaRPr>
          </a:p>
          <a:p>
            <a:pPr marL="304608">
              <a:lnSpc>
                <a:spcPct val="100000"/>
              </a:lnSpc>
              <a:spcBef>
                <a:spcPts val="753"/>
              </a:spcBef>
            </a:pPr>
            <a:r>
              <a:rPr sz="2448" spc="-177" baseline="12345" dirty="0">
                <a:solidFill>
                  <a:srgbClr val="FF2600"/>
                </a:solidFill>
                <a:latin typeface="DejaVu Sans"/>
                <a:cs typeface="DejaVu Sans"/>
              </a:rPr>
              <a:t>★ </a:t>
            </a:r>
            <a:r>
              <a:rPr sz="2176" b="1" spc="9" dirty="0">
                <a:solidFill>
                  <a:srgbClr val="FF2600"/>
                </a:solidFill>
                <a:latin typeface="Tahoma"/>
                <a:cs typeface="Tahoma"/>
              </a:rPr>
              <a:t>C1..C2 </a:t>
            </a:r>
            <a:r>
              <a:rPr sz="2176" spc="9" dirty="0">
                <a:solidFill>
                  <a:srgbClr val="0433FF"/>
                </a:solidFill>
                <a:latin typeface="Arial"/>
                <a:cs typeface="Arial"/>
              </a:rPr>
              <a:t>(dos</a:t>
            </a:r>
            <a:r>
              <a:rPr sz="2176" spc="-136" dirty="0">
                <a:solidFill>
                  <a:srgbClr val="0433FF"/>
                </a:solidFill>
                <a:latin typeface="Arial"/>
                <a:cs typeface="Arial"/>
              </a:rPr>
              <a:t> </a:t>
            </a:r>
            <a:r>
              <a:rPr sz="2176" spc="9" dirty="0">
                <a:solidFill>
                  <a:srgbClr val="0433FF"/>
                </a:solidFill>
                <a:latin typeface="Arial"/>
                <a:cs typeface="Arial"/>
              </a:rPr>
              <a:t>puntos)</a:t>
            </a:r>
            <a:endParaRPr sz="2176">
              <a:latin typeface="Arial"/>
              <a:cs typeface="Arial"/>
            </a:endParaRPr>
          </a:p>
          <a:p>
            <a:pPr marL="812479" marR="785992" lvl="1" indent="-152592">
              <a:lnSpc>
                <a:spcPts val="2104"/>
              </a:lnSpc>
              <a:spcBef>
                <a:spcPts val="540"/>
              </a:spcBef>
              <a:buClr>
                <a:srgbClr val="000000"/>
              </a:buClr>
              <a:buSzPct val="125641"/>
              <a:buChar char="•"/>
              <a:tabLst>
                <a:tab pos="813054" algn="l"/>
              </a:tabLst>
            </a:pPr>
            <a:r>
              <a:rPr sz="1768" spc="-23" dirty="0">
                <a:solidFill>
                  <a:srgbClr val="021EAA"/>
                </a:solidFill>
                <a:latin typeface="Arial"/>
                <a:cs typeface="Arial"/>
              </a:rPr>
              <a:t>Todos </a:t>
            </a:r>
            <a:r>
              <a:rPr sz="1768" spc="9" dirty="0">
                <a:solidFill>
                  <a:srgbClr val="021EAA"/>
                </a:solidFill>
                <a:latin typeface="Arial"/>
                <a:cs typeface="Arial"/>
              </a:rPr>
              <a:t>los </a:t>
            </a:r>
            <a:r>
              <a:rPr sz="1768" spc="14" dirty="0">
                <a:solidFill>
                  <a:srgbClr val="021EAA"/>
                </a:solidFill>
                <a:latin typeface="Arial"/>
                <a:cs typeface="Arial"/>
              </a:rPr>
              <a:t>commits accesibles desde </a:t>
            </a:r>
            <a:r>
              <a:rPr sz="1768" spc="18" dirty="0">
                <a:solidFill>
                  <a:srgbClr val="021EAA"/>
                </a:solidFill>
                <a:latin typeface="Arial"/>
                <a:cs typeface="Arial"/>
              </a:rPr>
              <a:t>C2 </a:t>
            </a:r>
            <a:r>
              <a:rPr sz="1768" spc="14" dirty="0">
                <a:solidFill>
                  <a:srgbClr val="021EAA"/>
                </a:solidFill>
                <a:latin typeface="Arial"/>
                <a:cs typeface="Arial"/>
              </a:rPr>
              <a:t>eliminando </a:t>
            </a:r>
            <a:r>
              <a:rPr sz="1768" spc="9" dirty="0">
                <a:solidFill>
                  <a:srgbClr val="021EAA"/>
                </a:solidFill>
                <a:latin typeface="Arial"/>
                <a:cs typeface="Arial"/>
              </a:rPr>
              <a:t>los </a:t>
            </a:r>
            <a:r>
              <a:rPr sz="1768" spc="14" dirty="0">
                <a:solidFill>
                  <a:srgbClr val="021EAA"/>
                </a:solidFill>
                <a:latin typeface="Arial"/>
                <a:cs typeface="Arial"/>
              </a:rPr>
              <a:t>que son  accesibles desde</a:t>
            </a:r>
            <a:r>
              <a:rPr sz="1768" spc="-9" dirty="0">
                <a:solidFill>
                  <a:srgbClr val="021EAA"/>
                </a:solidFill>
                <a:latin typeface="Arial"/>
                <a:cs typeface="Arial"/>
              </a:rPr>
              <a:t> </a:t>
            </a:r>
            <a:r>
              <a:rPr sz="1768" spc="14" dirty="0">
                <a:solidFill>
                  <a:srgbClr val="021EAA"/>
                </a:solidFill>
                <a:latin typeface="Arial"/>
                <a:cs typeface="Arial"/>
              </a:rPr>
              <a:t>C1.</a:t>
            </a:r>
            <a:endParaRPr sz="1768">
              <a:latin typeface="Arial"/>
              <a:cs typeface="Arial"/>
            </a:endParaRPr>
          </a:p>
          <a:p>
            <a:pPr marL="304608">
              <a:lnSpc>
                <a:spcPct val="100000"/>
              </a:lnSpc>
              <a:spcBef>
                <a:spcPts val="648"/>
              </a:spcBef>
            </a:pPr>
            <a:r>
              <a:rPr sz="2448" spc="-177" baseline="12345" dirty="0">
                <a:solidFill>
                  <a:srgbClr val="FF2600"/>
                </a:solidFill>
                <a:latin typeface="DejaVu Sans"/>
                <a:cs typeface="DejaVu Sans"/>
              </a:rPr>
              <a:t>★ </a:t>
            </a:r>
            <a:r>
              <a:rPr sz="2176" b="1" spc="9" dirty="0">
                <a:solidFill>
                  <a:srgbClr val="FF2600"/>
                </a:solidFill>
                <a:latin typeface="Tahoma"/>
                <a:cs typeface="Tahoma"/>
              </a:rPr>
              <a:t>C1...C2 </a:t>
            </a:r>
            <a:r>
              <a:rPr sz="2176" spc="5" dirty="0">
                <a:solidFill>
                  <a:srgbClr val="0433FF"/>
                </a:solidFill>
                <a:latin typeface="Arial"/>
                <a:cs typeface="Arial"/>
              </a:rPr>
              <a:t>(tres </a:t>
            </a:r>
            <a:r>
              <a:rPr sz="2176" spc="9" dirty="0">
                <a:solidFill>
                  <a:srgbClr val="0433FF"/>
                </a:solidFill>
                <a:latin typeface="Arial"/>
                <a:cs typeface="Arial"/>
              </a:rPr>
              <a:t>puntos, diferencia</a:t>
            </a:r>
            <a:r>
              <a:rPr sz="2176" spc="-145" dirty="0">
                <a:solidFill>
                  <a:srgbClr val="0433FF"/>
                </a:solidFill>
                <a:latin typeface="Arial"/>
                <a:cs typeface="Arial"/>
              </a:rPr>
              <a:t> </a:t>
            </a:r>
            <a:r>
              <a:rPr sz="2176" spc="9" dirty="0">
                <a:solidFill>
                  <a:srgbClr val="0433FF"/>
                </a:solidFill>
                <a:latin typeface="Arial"/>
                <a:cs typeface="Arial"/>
              </a:rPr>
              <a:t>simétrica)</a:t>
            </a:r>
            <a:endParaRPr sz="2176">
              <a:latin typeface="Arial"/>
              <a:cs typeface="Arial"/>
            </a:endParaRPr>
          </a:p>
          <a:p>
            <a:pPr marL="812479" lvl="1" indent="-152592">
              <a:lnSpc>
                <a:spcPct val="100000"/>
              </a:lnSpc>
              <a:spcBef>
                <a:spcPts val="458"/>
              </a:spcBef>
              <a:buClr>
                <a:srgbClr val="000000"/>
              </a:buClr>
              <a:buSzPct val="125641"/>
              <a:buChar char="•"/>
              <a:tabLst>
                <a:tab pos="813054" algn="l"/>
              </a:tabLst>
            </a:pPr>
            <a:r>
              <a:rPr sz="1768" spc="14" dirty="0">
                <a:solidFill>
                  <a:srgbClr val="021EAA"/>
                </a:solidFill>
                <a:latin typeface="Arial"/>
                <a:cs typeface="Arial"/>
              </a:rPr>
              <a:t>Commits accesibles desde </a:t>
            </a:r>
            <a:r>
              <a:rPr sz="1768" spc="18" dirty="0">
                <a:solidFill>
                  <a:srgbClr val="021EAA"/>
                </a:solidFill>
                <a:latin typeface="Arial"/>
                <a:cs typeface="Arial"/>
              </a:rPr>
              <a:t>C1 </a:t>
            </a:r>
            <a:r>
              <a:rPr sz="1768" spc="14" dirty="0">
                <a:solidFill>
                  <a:srgbClr val="021EAA"/>
                </a:solidFill>
                <a:latin typeface="Arial"/>
                <a:cs typeface="Arial"/>
              </a:rPr>
              <a:t>o desde C2, pero no desde</a:t>
            </a:r>
            <a:r>
              <a:rPr sz="1768" spc="-50" dirty="0">
                <a:solidFill>
                  <a:srgbClr val="021EAA"/>
                </a:solidFill>
                <a:latin typeface="Arial"/>
                <a:cs typeface="Arial"/>
              </a:rPr>
              <a:t> </a:t>
            </a:r>
            <a:r>
              <a:rPr sz="1768" spc="14" dirty="0">
                <a:solidFill>
                  <a:srgbClr val="021EAA"/>
                </a:solidFill>
                <a:latin typeface="Arial"/>
                <a:cs typeface="Arial"/>
              </a:rPr>
              <a:t>ambos.</a:t>
            </a:r>
            <a:endParaRPr sz="1768">
              <a:latin typeface="Arial"/>
              <a:cs typeface="Arial"/>
            </a:endParaRPr>
          </a:p>
          <a:p>
            <a:pPr marL="812479" lvl="1" indent="-152592">
              <a:lnSpc>
                <a:spcPct val="100000"/>
              </a:lnSpc>
              <a:spcBef>
                <a:spcPts val="671"/>
              </a:spcBef>
              <a:buClr>
                <a:srgbClr val="000000"/>
              </a:buClr>
              <a:buSzPct val="125641"/>
              <a:buChar char="•"/>
              <a:tabLst>
                <a:tab pos="813054" algn="l"/>
              </a:tabLst>
            </a:pPr>
            <a:r>
              <a:rPr sz="2652" spc="20" baseline="1424" dirty="0">
                <a:solidFill>
                  <a:srgbClr val="021EAA"/>
                </a:solidFill>
                <a:latin typeface="Arial"/>
                <a:cs typeface="Arial"/>
              </a:rPr>
              <a:t>La opción </a:t>
            </a:r>
            <a:r>
              <a:rPr sz="2652" spc="6" baseline="1424" dirty="0">
                <a:solidFill>
                  <a:srgbClr val="FF2600"/>
                </a:solidFill>
                <a:latin typeface="Tahoma"/>
                <a:cs typeface="Tahoma"/>
              </a:rPr>
              <a:t>--left-right </a:t>
            </a:r>
            <a:r>
              <a:rPr sz="2652" spc="20" baseline="1424" dirty="0">
                <a:solidFill>
                  <a:srgbClr val="021EAA"/>
                </a:solidFill>
                <a:latin typeface="Arial"/>
                <a:cs typeface="Arial"/>
              </a:rPr>
              <a:t>marca con </a:t>
            </a:r>
            <a:r>
              <a:rPr sz="2652" b="1" spc="27" baseline="1424" dirty="0">
                <a:solidFill>
                  <a:srgbClr val="021EAA"/>
                </a:solidFill>
                <a:latin typeface="Arial"/>
                <a:cs typeface="Arial"/>
              </a:rPr>
              <a:t>&lt; </a:t>
            </a:r>
            <a:r>
              <a:rPr sz="2652" spc="20" baseline="1424" dirty="0">
                <a:solidFill>
                  <a:srgbClr val="021EAA"/>
                </a:solidFill>
                <a:latin typeface="Arial"/>
                <a:cs typeface="Arial"/>
              </a:rPr>
              <a:t>y </a:t>
            </a:r>
            <a:r>
              <a:rPr sz="2652" b="1" spc="27" baseline="1424" dirty="0">
                <a:solidFill>
                  <a:srgbClr val="021EAA"/>
                </a:solidFill>
                <a:latin typeface="Arial"/>
                <a:cs typeface="Arial"/>
              </a:rPr>
              <a:t>&gt; </a:t>
            </a:r>
            <a:r>
              <a:rPr sz="2652" spc="14" baseline="1424" dirty="0">
                <a:solidFill>
                  <a:srgbClr val="021EAA"/>
                </a:solidFill>
                <a:latin typeface="Arial"/>
                <a:cs typeface="Arial"/>
              </a:rPr>
              <a:t>los </a:t>
            </a:r>
            <a:r>
              <a:rPr sz="2652" spc="20" baseline="1424" dirty="0">
                <a:solidFill>
                  <a:srgbClr val="021EAA"/>
                </a:solidFill>
                <a:latin typeface="Arial"/>
                <a:cs typeface="Arial"/>
              </a:rPr>
              <a:t>commits de cada</a:t>
            </a:r>
            <a:r>
              <a:rPr sz="2652" spc="-177" baseline="1424" dirty="0">
                <a:solidFill>
                  <a:srgbClr val="021EAA"/>
                </a:solidFill>
                <a:latin typeface="Arial"/>
                <a:cs typeface="Arial"/>
              </a:rPr>
              <a:t> </a:t>
            </a:r>
            <a:r>
              <a:rPr sz="2652" spc="20" baseline="1424" dirty="0">
                <a:solidFill>
                  <a:srgbClr val="021EAA"/>
                </a:solidFill>
                <a:latin typeface="Arial"/>
                <a:cs typeface="Arial"/>
              </a:rPr>
              <a:t>lado.</a:t>
            </a:r>
            <a:endParaRPr sz="2652" baseline="1424">
              <a:latin typeface="Arial"/>
              <a:cs typeface="Arial"/>
            </a:endParaRPr>
          </a:p>
          <a:p>
            <a:pPr marL="1130331" marR="150864" lvl="2" indent="-152592">
              <a:lnSpc>
                <a:spcPts val="2104"/>
              </a:lnSpc>
              <a:spcBef>
                <a:spcPts val="462"/>
              </a:spcBef>
              <a:buClr>
                <a:srgbClr val="5E5E5E"/>
              </a:buClr>
              <a:buSzPct val="125641"/>
              <a:buChar char="•"/>
              <a:tabLst>
                <a:tab pos="1130907" algn="l"/>
              </a:tabLst>
            </a:pPr>
            <a:r>
              <a:rPr sz="1768" spc="18" dirty="0">
                <a:solidFill>
                  <a:srgbClr val="4353FF"/>
                </a:solidFill>
                <a:latin typeface="Arial"/>
                <a:cs typeface="Arial"/>
              </a:rPr>
              <a:t>En </a:t>
            </a:r>
            <a:r>
              <a:rPr sz="1768" spc="9" dirty="0">
                <a:solidFill>
                  <a:srgbClr val="4353FF"/>
                </a:solidFill>
                <a:latin typeface="Arial"/>
                <a:cs typeface="Arial"/>
              </a:rPr>
              <a:t>los </a:t>
            </a:r>
            <a:r>
              <a:rPr sz="1768" spc="14" dirty="0">
                <a:solidFill>
                  <a:srgbClr val="4353FF"/>
                </a:solidFill>
                <a:latin typeface="Arial"/>
                <a:cs typeface="Arial"/>
              </a:rPr>
              <a:t>casos </a:t>
            </a:r>
            <a:r>
              <a:rPr sz="1768" spc="9" dirty="0">
                <a:solidFill>
                  <a:srgbClr val="4353FF"/>
                </a:solidFill>
                <a:latin typeface="Arial"/>
                <a:cs typeface="Arial"/>
              </a:rPr>
              <a:t>anteriores, si </a:t>
            </a:r>
            <a:r>
              <a:rPr sz="1768" spc="14" dirty="0">
                <a:solidFill>
                  <a:srgbClr val="4353FF"/>
                </a:solidFill>
                <a:latin typeface="Arial"/>
                <a:cs typeface="Arial"/>
              </a:rPr>
              <a:t>no es especifica uno de </a:t>
            </a:r>
            <a:r>
              <a:rPr sz="1768" spc="9" dirty="0">
                <a:solidFill>
                  <a:srgbClr val="4353FF"/>
                </a:solidFill>
                <a:latin typeface="Arial"/>
                <a:cs typeface="Arial"/>
              </a:rPr>
              <a:t>los </a:t>
            </a:r>
            <a:r>
              <a:rPr sz="1768" spc="14" dirty="0">
                <a:solidFill>
                  <a:srgbClr val="4353FF"/>
                </a:solidFill>
                <a:latin typeface="Arial"/>
                <a:cs typeface="Arial"/>
              </a:rPr>
              <a:t>commits del  rango se usa</a:t>
            </a:r>
            <a:r>
              <a:rPr sz="1768" spc="-9" dirty="0">
                <a:solidFill>
                  <a:srgbClr val="4353FF"/>
                </a:solidFill>
                <a:latin typeface="Arial"/>
                <a:cs typeface="Arial"/>
              </a:rPr>
              <a:t> </a:t>
            </a:r>
            <a:r>
              <a:rPr sz="1768" spc="18" dirty="0">
                <a:solidFill>
                  <a:srgbClr val="4353FF"/>
                </a:solidFill>
                <a:latin typeface="Arial"/>
                <a:cs typeface="Arial"/>
              </a:rPr>
              <a:t>HEAD.</a:t>
            </a:r>
            <a:endParaRPr sz="1768">
              <a:latin typeface="Arial"/>
              <a:cs typeface="Arial"/>
            </a:endParaRPr>
          </a:p>
          <a:p>
            <a:pPr marL="304608">
              <a:lnSpc>
                <a:spcPct val="100000"/>
              </a:lnSpc>
              <a:spcBef>
                <a:spcPts val="467"/>
              </a:spcBef>
            </a:pPr>
            <a:r>
              <a:rPr sz="2448" spc="-177" baseline="9259" dirty="0">
                <a:solidFill>
                  <a:srgbClr val="FF2600"/>
                </a:solidFill>
                <a:latin typeface="DejaVu Sans"/>
                <a:cs typeface="DejaVu Sans"/>
              </a:rPr>
              <a:t>★ </a:t>
            </a:r>
            <a:r>
              <a:rPr sz="2176" spc="-23" dirty="0">
                <a:solidFill>
                  <a:srgbClr val="0433FF"/>
                </a:solidFill>
                <a:latin typeface="Arial"/>
                <a:cs typeface="Arial"/>
              </a:rPr>
              <a:t>También </a:t>
            </a:r>
            <a:r>
              <a:rPr sz="2176" spc="9" dirty="0">
                <a:solidFill>
                  <a:srgbClr val="0433FF"/>
                </a:solidFill>
                <a:latin typeface="Arial"/>
                <a:cs typeface="Arial"/>
              </a:rPr>
              <a:t>pueden especificase varios</a:t>
            </a:r>
            <a:r>
              <a:rPr sz="2176" spc="-82" dirty="0">
                <a:solidFill>
                  <a:srgbClr val="0433FF"/>
                </a:solidFill>
                <a:latin typeface="Arial"/>
                <a:cs typeface="Arial"/>
              </a:rPr>
              <a:t> </a:t>
            </a:r>
            <a:r>
              <a:rPr sz="2176" spc="9" dirty="0">
                <a:solidFill>
                  <a:srgbClr val="0433FF"/>
                </a:solidFill>
                <a:latin typeface="Arial"/>
                <a:cs typeface="Arial"/>
              </a:rPr>
              <a:t>commits</a:t>
            </a:r>
            <a:endParaRPr sz="2176">
              <a:latin typeface="Arial"/>
              <a:cs typeface="Arial"/>
            </a:endParaRPr>
          </a:p>
          <a:p>
            <a:pPr marL="812479" marR="264876" lvl="1" indent="-152592">
              <a:lnSpc>
                <a:spcPts val="2104"/>
              </a:lnSpc>
              <a:spcBef>
                <a:spcPts val="540"/>
              </a:spcBef>
              <a:buClr>
                <a:srgbClr val="000000"/>
              </a:buClr>
              <a:buSzPct val="125641"/>
              <a:buChar char="•"/>
              <a:tabLst>
                <a:tab pos="813054" algn="l"/>
              </a:tabLst>
            </a:pPr>
            <a:r>
              <a:rPr sz="1768" spc="14" dirty="0">
                <a:solidFill>
                  <a:srgbClr val="021EAA"/>
                </a:solidFill>
                <a:latin typeface="Arial"/>
                <a:cs typeface="Arial"/>
              </a:rPr>
              <a:t>Indican </a:t>
            </a:r>
            <a:r>
              <a:rPr sz="1768" spc="9" dirty="0">
                <a:solidFill>
                  <a:srgbClr val="021EAA"/>
                </a:solidFill>
                <a:latin typeface="Arial"/>
                <a:cs typeface="Arial"/>
              </a:rPr>
              <a:t>el </a:t>
            </a:r>
            <a:r>
              <a:rPr sz="1768" spc="14" dirty="0">
                <a:solidFill>
                  <a:srgbClr val="021EAA"/>
                </a:solidFill>
                <a:latin typeface="Arial"/>
                <a:cs typeface="Arial"/>
              </a:rPr>
              <a:t>rango de commit accesibles por cualquiera de </a:t>
            </a:r>
            <a:r>
              <a:rPr sz="1768" spc="9" dirty="0">
                <a:solidFill>
                  <a:srgbClr val="021EAA"/>
                </a:solidFill>
                <a:latin typeface="Arial"/>
                <a:cs typeface="Arial"/>
              </a:rPr>
              <a:t>los </a:t>
            </a:r>
            <a:r>
              <a:rPr sz="1768" spc="14" dirty="0">
                <a:solidFill>
                  <a:srgbClr val="021EAA"/>
                </a:solidFill>
                <a:latin typeface="Arial"/>
                <a:cs typeface="Arial"/>
              </a:rPr>
              <a:t>commits  especificados.</a:t>
            </a:r>
            <a:endParaRPr sz="1768">
              <a:latin typeface="Arial"/>
              <a:cs typeface="Arial"/>
            </a:endParaRPr>
          </a:p>
          <a:p>
            <a:pPr marL="812479" marR="16123" lvl="1" indent="-152592">
              <a:lnSpc>
                <a:spcPts val="2040"/>
              </a:lnSpc>
              <a:spcBef>
                <a:spcPts val="739"/>
              </a:spcBef>
              <a:buClr>
                <a:srgbClr val="000000"/>
              </a:buClr>
              <a:buSzPct val="125641"/>
              <a:buChar char="•"/>
              <a:tabLst>
                <a:tab pos="813054" algn="l"/>
              </a:tabLst>
            </a:pPr>
            <a:r>
              <a:rPr sz="2652" spc="27" baseline="1424" dirty="0">
                <a:solidFill>
                  <a:srgbClr val="021EAA"/>
                </a:solidFill>
                <a:latin typeface="Arial"/>
                <a:cs typeface="Arial"/>
              </a:rPr>
              <a:t>Pueden </a:t>
            </a:r>
            <a:r>
              <a:rPr sz="2652" spc="20" baseline="1424" dirty="0">
                <a:solidFill>
                  <a:srgbClr val="021EAA"/>
                </a:solidFill>
                <a:latin typeface="Arial"/>
                <a:cs typeface="Arial"/>
              </a:rPr>
              <a:t>excluirse commits añadiendo </a:t>
            </a:r>
            <a:r>
              <a:rPr sz="2652" b="1" spc="34" baseline="1424" dirty="0">
                <a:solidFill>
                  <a:srgbClr val="FF2600"/>
                </a:solidFill>
                <a:latin typeface="Tahoma"/>
                <a:cs typeface="Tahoma"/>
              </a:rPr>
              <a:t>^C </a:t>
            </a:r>
            <a:r>
              <a:rPr sz="2652" spc="20" baseline="1424" dirty="0">
                <a:solidFill>
                  <a:srgbClr val="021EAA"/>
                </a:solidFill>
                <a:latin typeface="Arial"/>
                <a:cs typeface="Arial"/>
              </a:rPr>
              <a:t>o </a:t>
            </a:r>
            <a:r>
              <a:rPr sz="2652" b="1" spc="20" baseline="1424" dirty="0">
                <a:solidFill>
                  <a:srgbClr val="FF2600"/>
                </a:solidFill>
                <a:latin typeface="Tahoma"/>
                <a:cs typeface="Tahoma"/>
              </a:rPr>
              <a:t>--not </a:t>
            </a:r>
            <a:r>
              <a:rPr sz="2652" b="1" spc="27" baseline="1424" dirty="0">
                <a:solidFill>
                  <a:srgbClr val="FF2600"/>
                </a:solidFill>
                <a:latin typeface="Tahoma"/>
                <a:cs typeface="Tahoma"/>
              </a:rPr>
              <a:t>C </a:t>
            </a:r>
            <a:r>
              <a:rPr sz="2652" spc="20" baseline="1424" dirty="0">
                <a:solidFill>
                  <a:srgbClr val="021EAA"/>
                </a:solidFill>
                <a:latin typeface="Arial"/>
                <a:cs typeface="Arial"/>
              </a:rPr>
              <a:t>pr </a:t>
            </a:r>
            <a:r>
              <a:rPr sz="2652" spc="14" baseline="1424" dirty="0">
                <a:solidFill>
                  <a:srgbClr val="021EAA"/>
                </a:solidFill>
                <a:latin typeface="Arial"/>
                <a:cs typeface="Arial"/>
              </a:rPr>
              <a:t>excluir </a:t>
            </a:r>
            <a:r>
              <a:rPr sz="2652" spc="20" baseline="1424" dirty="0">
                <a:solidFill>
                  <a:srgbClr val="021EAA"/>
                </a:solidFill>
                <a:latin typeface="Arial"/>
                <a:cs typeface="Arial"/>
              </a:rPr>
              <a:t>todos</a:t>
            </a:r>
            <a:r>
              <a:rPr sz="2652" spc="-177" baseline="1424" dirty="0">
                <a:solidFill>
                  <a:srgbClr val="021EAA"/>
                </a:solidFill>
                <a:latin typeface="Arial"/>
                <a:cs typeface="Arial"/>
              </a:rPr>
              <a:t> </a:t>
            </a:r>
            <a:r>
              <a:rPr sz="2652" spc="14" baseline="1424" dirty="0">
                <a:solidFill>
                  <a:srgbClr val="021EAA"/>
                </a:solidFill>
                <a:latin typeface="Arial"/>
                <a:cs typeface="Arial"/>
              </a:rPr>
              <a:t>los </a:t>
            </a:r>
            <a:r>
              <a:rPr sz="1768" spc="9" dirty="0">
                <a:solidFill>
                  <a:srgbClr val="021EAA"/>
                </a:solidFill>
                <a:latin typeface="Arial"/>
                <a:cs typeface="Arial"/>
              </a:rPr>
              <a:t> </a:t>
            </a:r>
            <a:r>
              <a:rPr sz="1768" spc="14" dirty="0">
                <a:solidFill>
                  <a:srgbClr val="021EAA"/>
                </a:solidFill>
                <a:latin typeface="Arial"/>
                <a:cs typeface="Arial"/>
              </a:rPr>
              <a:t>commits accesibles desde</a:t>
            </a:r>
            <a:r>
              <a:rPr sz="1768" spc="-18" dirty="0">
                <a:solidFill>
                  <a:srgbClr val="021EAA"/>
                </a:solidFill>
                <a:latin typeface="Arial"/>
                <a:cs typeface="Arial"/>
              </a:rPr>
              <a:t> </a:t>
            </a:r>
            <a:r>
              <a:rPr sz="1768" spc="14" dirty="0">
                <a:solidFill>
                  <a:srgbClr val="021EAA"/>
                </a:solidFill>
                <a:latin typeface="Arial"/>
                <a:cs typeface="Arial"/>
              </a:rPr>
              <a:t>C.</a:t>
            </a:r>
            <a:endParaRPr sz="1768">
              <a:latin typeface="Arial"/>
              <a:cs typeface="Arial"/>
            </a:endParaRPr>
          </a:p>
        </p:txBody>
      </p:sp>
    </p:spTree>
    <p:extLst>
      <p:ext uri="{BB962C8B-B14F-4D97-AF65-F5344CB8AC3E}">
        <p14:creationId xmlns:p14="http://schemas.microsoft.com/office/powerpoint/2010/main" val="410395050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 Ejemplos:</a:t>
            </a:r>
            <a:endParaRPr lang="es-ES"/>
          </a:p>
        </p:txBody>
      </p:sp>
      <p:sp>
        <p:nvSpPr>
          <p:cNvPr id="3" name="object 3"/>
          <p:cNvSpPr txBox="1"/>
          <p:nvPr/>
        </p:nvSpPr>
        <p:spPr>
          <a:xfrm>
            <a:off x="2364567" y="867738"/>
            <a:ext cx="7887564" cy="3709424"/>
          </a:xfrm>
          <a:prstGeom prst="rect">
            <a:avLst/>
          </a:prstGeom>
        </p:spPr>
        <p:txBody>
          <a:bodyPr vert="horz" wrap="square" lIns="0" tIns="92131" rIns="0" bIns="0" rtlCol="0">
            <a:spAutoFit/>
          </a:bodyPr>
          <a:lstStyle/>
          <a:p>
            <a:pPr marL="23033">
              <a:lnSpc>
                <a:spcPct val="100000"/>
              </a:lnSpc>
              <a:spcBef>
                <a:spcPts val="725"/>
              </a:spcBef>
            </a:pPr>
            <a:r>
              <a:rPr sz="2584" b="1" spc="9" dirty="0">
                <a:solidFill>
                  <a:srgbClr val="942192"/>
                </a:solidFill>
                <a:latin typeface="Tahoma"/>
                <a:cs typeface="Tahoma"/>
              </a:rPr>
              <a:t>$ </a:t>
            </a:r>
            <a:r>
              <a:rPr sz="2584" b="1" spc="5" dirty="0">
                <a:solidFill>
                  <a:srgbClr val="021EAA"/>
                </a:solidFill>
                <a:latin typeface="Tahoma"/>
                <a:cs typeface="Tahoma"/>
              </a:rPr>
              <a:t>git log</a:t>
            </a:r>
            <a:r>
              <a:rPr sz="2584" b="1" spc="-5" dirty="0">
                <a:solidFill>
                  <a:srgbClr val="021EAA"/>
                </a:solidFill>
                <a:latin typeface="Tahoma"/>
                <a:cs typeface="Tahoma"/>
              </a:rPr>
              <a:t> </a:t>
            </a:r>
            <a:r>
              <a:rPr sz="2584" b="1" spc="5" dirty="0">
                <a:solidFill>
                  <a:srgbClr val="021EAA"/>
                </a:solidFill>
                <a:latin typeface="Tahoma"/>
                <a:cs typeface="Tahoma"/>
              </a:rPr>
              <a:t>master</a:t>
            </a:r>
            <a:r>
              <a:rPr sz="2584" b="1" spc="5" dirty="0">
                <a:solidFill>
                  <a:srgbClr val="FF2600"/>
                </a:solidFill>
                <a:latin typeface="Tahoma"/>
                <a:cs typeface="Tahoma"/>
              </a:rPr>
              <a:t>..</a:t>
            </a:r>
            <a:r>
              <a:rPr sz="2584" b="1" spc="5" dirty="0">
                <a:solidFill>
                  <a:srgbClr val="021EAA"/>
                </a:solidFill>
                <a:latin typeface="Tahoma"/>
                <a:cs typeface="Tahoma"/>
              </a:rPr>
              <a:t>prueba</a:t>
            </a:r>
            <a:endParaRPr sz="2584">
              <a:latin typeface="Tahoma"/>
              <a:cs typeface="Tahoma"/>
            </a:endParaRPr>
          </a:p>
          <a:p>
            <a:pPr marL="23033">
              <a:lnSpc>
                <a:spcPct val="100000"/>
              </a:lnSpc>
              <a:spcBef>
                <a:spcPts val="644"/>
              </a:spcBef>
            </a:pPr>
            <a:r>
              <a:rPr sz="2584" b="1" spc="9" dirty="0">
                <a:solidFill>
                  <a:srgbClr val="942192"/>
                </a:solidFill>
                <a:latin typeface="Tahoma"/>
                <a:cs typeface="Tahoma"/>
              </a:rPr>
              <a:t>$ </a:t>
            </a:r>
            <a:r>
              <a:rPr sz="2584" b="1" spc="5" dirty="0">
                <a:solidFill>
                  <a:srgbClr val="021EAA"/>
                </a:solidFill>
                <a:latin typeface="Tahoma"/>
                <a:cs typeface="Tahoma"/>
              </a:rPr>
              <a:t>git log </a:t>
            </a:r>
            <a:r>
              <a:rPr sz="2584" b="1" spc="5" dirty="0">
                <a:solidFill>
                  <a:srgbClr val="FF2600"/>
                </a:solidFill>
                <a:latin typeface="Tahoma"/>
                <a:cs typeface="Tahoma"/>
              </a:rPr>
              <a:t>^</a:t>
            </a:r>
            <a:r>
              <a:rPr sz="2584" b="1" spc="5" dirty="0">
                <a:solidFill>
                  <a:srgbClr val="021EAA"/>
                </a:solidFill>
                <a:latin typeface="Tahoma"/>
                <a:cs typeface="Tahoma"/>
              </a:rPr>
              <a:t>master</a:t>
            </a:r>
            <a:r>
              <a:rPr sz="2584" b="1" spc="-9" dirty="0">
                <a:solidFill>
                  <a:srgbClr val="021EAA"/>
                </a:solidFill>
                <a:latin typeface="Tahoma"/>
                <a:cs typeface="Tahoma"/>
              </a:rPr>
              <a:t> </a:t>
            </a:r>
            <a:r>
              <a:rPr sz="2584" b="1" spc="5" dirty="0">
                <a:solidFill>
                  <a:srgbClr val="021EAA"/>
                </a:solidFill>
                <a:latin typeface="Tahoma"/>
                <a:cs typeface="Tahoma"/>
              </a:rPr>
              <a:t>prueba</a:t>
            </a:r>
            <a:endParaRPr sz="2584">
              <a:latin typeface="Tahoma"/>
              <a:cs typeface="Tahoma"/>
            </a:endParaRPr>
          </a:p>
          <a:p>
            <a:pPr marL="23033">
              <a:lnSpc>
                <a:spcPct val="100000"/>
              </a:lnSpc>
              <a:spcBef>
                <a:spcPts val="644"/>
              </a:spcBef>
            </a:pPr>
            <a:r>
              <a:rPr sz="2584" b="1" spc="9" dirty="0">
                <a:solidFill>
                  <a:srgbClr val="942192"/>
                </a:solidFill>
                <a:latin typeface="Tahoma"/>
                <a:cs typeface="Tahoma"/>
              </a:rPr>
              <a:t>$ </a:t>
            </a:r>
            <a:r>
              <a:rPr sz="2584" b="1" spc="5" dirty="0">
                <a:solidFill>
                  <a:srgbClr val="021EAA"/>
                </a:solidFill>
                <a:latin typeface="Tahoma"/>
                <a:cs typeface="Tahoma"/>
              </a:rPr>
              <a:t>git log </a:t>
            </a:r>
            <a:r>
              <a:rPr sz="2584" b="1" spc="5" dirty="0">
                <a:solidFill>
                  <a:srgbClr val="FF2600"/>
                </a:solidFill>
                <a:latin typeface="Tahoma"/>
                <a:cs typeface="Tahoma"/>
              </a:rPr>
              <a:t>--not </a:t>
            </a:r>
            <a:r>
              <a:rPr sz="2584" b="1" spc="5" dirty="0">
                <a:solidFill>
                  <a:srgbClr val="021EAA"/>
                </a:solidFill>
                <a:latin typeface="Tahoma"/>
                <a:cs typeface="Tahoma"/>
              </a:rPr>
              <a:t>master</a:t>
            </a:r>
            <a:r>
              <a:rPr sz="2584" b="1" spc="-14" dirty="0">
                <a:solidFill>
                  <a:srgbClr val="021EAA"/>
                </a:solidFill>
                <a:latin typeface="Tahoma"/>
                <a:cs typeface="Tahoma"/>
              </a:rPr>
              <a:t> </a:t>
            </a:r>
            <a:r>
              <a:rPr sz="2584" b="1" spc="5" dirty="0">
                <a:solidFill>
                  <a:srgbClr val="021EAA"/>
                </a:solidFill>
                <a:latin typeface="Tahoma"/>
                <a:cs typeface="Tahoma"/>
              </a:rPr>
              <a:t>prueba</a:t>
            </a:r>
            <a:endParaRPr sz="2584">
              <a:latin typeface="Tahoma"/>
              <a:cs typeface="Tahoma"/>
            </a:endParaRPr>
          </a:p>
          <a:p>
            <a:pPr marL="361614" marR="78311" indent="-260846">
              <a:lnSpc>
                <a:spcPts val="2603"/>
              </a:lnSpc>
              <a:spcBef>
                <a:spcPts val="562"/>
              </a:spcBef>
            </a:pPr>
            <a:r>
              <a:rPr sz="2448" spc="-177" baseline="9259" dirty="0">
                <a:solidFill>
                  <a:srgbClr val="FF2600"/>
                </a:solidFill>
                <a:latin typeface="DejaVu Sans"/>
                <a:cs typeface="DejaVu Sans"/>
              </a:rPr>
              <a:t>★ </a:t>
            </a:r>
            <a:r>
              <a:rPr sz="2176" spc="9" dirty="0">
                <a:solidFill>
                  <a:srgbClr val="0433FF"/>
                </a:solidFill>
                <a:latin typeface="Arial"/>
                <a:cs typeface="Arial"/>
              </a:rPr>
              <a:t>muestra un log de los commits de la rama prueba hasta que  esta parte de</a:t>
            </a:r>
            <a:r>
              <a:rPr sz="2176" spc="-9" dirty="0">
                <a:solidFill>
                  <a:srgbClr val="0433FF"/>
                </a:solidFill>
                <a:latin typeface="Arial"/>
                <a:cs typeface="Arial"/>
              </a:rPr>
              <a:t> master.</a:t>
            </a:r>
            <a:endParaRPr sz="2176">
              <a:latin typeface="Arial"/>
              <a:cs typeface="Arial"/>
            </a:endParaRPr>
          </a:p>
          <a:p>
            <a:pPr marL="23033">
              <a:lnSpc>
                <a:spcPct val="100000"/>
              </a:lnSpc>
              <a:spcBef>
                <a:spcPts val="639"/>
              </a:spcBef>
            </a:pPr>
            <a:r>
              <a:rPr sz="2584" b="1" spc="9" dirty="0">
                <a:solidFill>
                  <a:srgbClr val="942192"/>
                </a:solidFill>
                <a:latin typeface="Tahoma"/>
                <a:cs typeface="Tahoma"/>
              </a:rPr>
              <a:t>$ </a:t>
            </a:r>
            <a:r>
              <a:rPr sz="2584" b="1" spc="5" dirty="0">
                <a:solidFill>
                  <a:srgbClr val="021EAA"/>
                </a:solidFill>
                <a:latin typeface="Tahoma"/>
                <a:cs typeface="Tahoma"/>
              </a:rPr>
              <a:t>git log</a:t>
            </a:r>
            <a:r>
              <a:rPr sz="2584" b="1" spc="-5" dirty="0">
                <a:solidFill>
                  <a:srgbClr val="021EAA"/>
                </a:solidFill>
                <a:latin typeface="Tahoma"/>
                <a:cs typeface="Tahoma"/>
              </a:rPr>
              <a:t> </a:t>
            </a:r>
            <a:r>
              <a:rPr sz="2584" b="1" spc="5" dirty="0">
                <a:solidFill>
                  <a:srgbClr val="021EAA"/>
                </a:solidFill>
                <a:latin typeface="Tahoma"/>
                <a:cs typeface="Tahoma"/>
              </a:rPr>
              <a:t>origin/master</a:t>
            </a:r>
            <a:r>
              <a:rPr sz="2584" b="1" spc="5" dirty="0">
                <a:solidFill>
                  <a:srgbClr val="FF2600"/>
                </a:solidFill>
                <a:latin typeface="Tahoma"/>
                <a:cs typeface="Tahoma"/>
              </a:rPr>
              <a:t>..</a:t>
            </a:r>
            <a:r>
              <a:rPr sz="2584" b="1" spc="5" dirty="0">
                <a:solidFill>
                  <a:srgbClr val="021EAA"/>
                </a:solidFill>
                <a:latin typeface="Tahoma"/>
                <a:cs typeface="Tahoma"/>
              </a:rPr>
              <a:t>HEAD</a:t>
            </a:r>
            <a:endParaRPr sz="2584">
              <a:latin typeface="Tahoma"/>
              <a:cs typeface="Tahoma"/>
            </a:endParaRPr>
          </a:p>
          <a:p>
            <a:pPr marL="361614" marR="16123" indent="-260846">
              <a:lnSpc>
                <a:spcPts val="2603"/>
              </a:lnSpc>
              <a:spcBef>
                <a:spcPts val="562"/>
              </a:spcBef>
            </a:pPr>
            <a:r>
              <a:rPr sz="2448" spc="-177" baseline="9259" dirty="0">
                <a:solidFill>
                  <a:srgbClr val="FF2600"/>
                </a:solidFill>
                <a:latin typeface="DejaVu Sans"/>
                <a:cs typeface="DejaVu Sans"/>
              </a:rPr>
              <a:t>★ </a:t>
            </a:r>
            <a:r>
              <a:rPr sz="2176" spc="9" dirty="0">
                <a:solidFill>
                  <a:srgbClr val="0433FF"/>
                </a:solidFill>
                <a:latin typeface="Arial"/>
                <a:cs typeface="Arial"/>
              </a:rPr>
              <a:t>logs con los cambios que he realizado desde la última vez  que sincronicé con origin. </a:t>
            </a:r>
            <a:r>
              <a:rPr sz="2176" spc="14" dirty="0">
                <a:solidFill>
                  <a:srgbClr val="0433FF"/>
                </a:solidFill>
                <a:latin typeface="Arial"/>
                <a:cs typeface="Arial"/>
              </a:rPr>
              <a:t>Son </a:t>
            </a:r>
            <a:r>
              <a:rPr sz="2176" spc="9" dirty="0">
                <a:solidFill>
                  <a:srgbClr val="0433FF"/>
                </a:solidFill>
                <a:latin typeface="Arial"/>
                <a:cs typeface="Arial"/>
              </a:rPr>
              <a:t>los cambios que se subirán</a:t>
            </a:r>
            <a:r>
              <a:rPr sz="2176" spc="-32" dirty="0">
                <a:solidFill>
                  <a:srgbClr val="0433FF"/>
                </a:solidFill>
                <a:latin typeface="Arial"/>
                <a:cs typeface="Arial"/>
              </a:rPr>
              <a:t> </a:t>
            </a:r>
            <a:r>
              <a:rPr sz="2176" spc="9" dirty="0">
                <a:solidFill>
                  <a:srgbClr val="0433FF"/>
                </a:solidFill>
                <a:latin typeface="Arial"/>
                <a:cs typeface="Arial"/>
              </a:rPr>
              <a:t>al  ejecutar</a:t>
            </a:r>
            <a:r>
              <a:rPr sz="2176" dirty="0">
                <a:solidFill>
                  <a:srgbClr val="0433FF"/>
                </a:solidFill>
                <a:latin typeface="Arial"/>
                <a:cs typeface="Arial"/>
              </a:rPr>
              <a:t> </a:t>
            </a:r>
            <a:r>
              <a:rPr sz="2176" spc="9" dirty="0">
                <a:solidFill>
                  <a:srgbClr val="0433FF"/>
                </a:solidFill>
                <a:latin typeface="Arial"/>
                <a:cs typeface="Arial"/>
              </a:rPr>
              <a:t>push.</a:t>
            </a:r>
            <a:endParaRPr sz="2176">
              <a:latin typeface="Arial"/>
              <a:cs typeface="Arial"/>
            </a:endParaRPr>
          </a:p>
        </p:txBody>
      </p:sp>
    </p:spTree>
    <p:extLst>
      <p:ext uri="{BB962C8B-B14F-4D97-AF65-F5344CB8AC3E}">
        <p14:creationId xmlns:p14="http://schemas.microsoft.com/office/powerpoint/2010/main" val="3698781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Captura de pantalla de un celular&#10;&#10;Descripción generada automáticamente">
            <a:extLst>
              <a:ext uri="{FF2B5EF4-FFF2-40B4-BE49-F238E27FC236}">
                <a16:creationId xmlns:a16="http://schemas.microsoft.com/office/drawing/2014/main" id="{4578B32F-E058-415F-A7C5-6AFC5B0A404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18" b="17418"/>
          <a:stretch>
            <a:fillRect/>
          </a:stretch>
        </p:blipFill>
        <p:spPr/>
      </p:pic>
      <p:sp>
        <p:nvSpPr>
          <p:cNvPr id="3" name="Marcador de texto 2">
            <a:extLst>
              <a:ext uri="{FF2B5EF4-FFF2-40B4-BE49-F238E27FC236}">
                <a16:creationId xmlns:a16="http://schemas.microsoft.com/office/drawing/2014/main" id="{CA783E83-EDB3-49D6-90CC-871BFBDFEF91}"/>
              </a:ext>
            </a:extLst>
          </p:cNvPr>
          <p:cNvSpPr>
            <a:spLocks noGrp="1"/>
          </p:cNvSpPr>
          <p:nvPr>
            <p:ph type="body" sz="quarter" idx="12"/>
          </p:nvPr>
        </p:nvSpPr>
        <p:spPr/>
        <p:txBody>
          <a:bodyPr/>
          <a:lstStyle/>
          <a:p>
            <a:endParaRPr lang="es-ES"/>
          </a:p>
        </p:txBody>
      </p:sp>
      <p:sp>
        <p:nvSpPr>
          <p:cNvPr id="4" name="Marcador de texto 3">
            <a:extLst>
              <a:ext uri="{FF2B5EF4-FFF2-40B4-BE49-F238E27FC236}">
                <a16:creationId xmlns:a16="http://schemas.microsoft.com/office/drawing/2014/main" id="{20421F86-FFA2-4368-98B5-42F7215C91DF}"/>
              </a:ext>
            </a:extLst>
          </p:cNvPr>
          <p:cNvSpPr>
            <a:spLocks noGrp="1"/>
          </p:cNvSpPr>
          <p:nvPr>
            <p:ph type="body" sz="quarter" idx="11"/>
          </p:nvPr>
        </p:nvSpPr>
        <p:spPr/>
        <p:txBody>
          <a:bodyPr/>
          <a:lstStyle/>
          <a:p>
            <a:r>
              <a:rPr lang="es-ES" dirty="0"/>
              <a:t>Tags</a:t>
            </a:r>
          </a:p>
        </p:txBody>
      </p:sp>
    </p:spTree>
    <p:extLst>
      <p:ext uri="{BB962C8B-B14F-4D97-AF65-F5344CB8AC3E}">
        <p14:creationId xmlns:p14="http://schemas.microsoft.com/office/powerpoint/2010/main" val="327090179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Tags</a:t>
            </a:r>
            <a:endParaRPr lang="es-ES"/>
          </a:p>
        </p:txBody>
      </p:sp>
      <p:graphicFrame>
        <p:nvGraphicFramePr>
          <p:cNvPr id="3" name="object 3"/>
          <p:cNvGraphicFramePr>
            <a:graphicFrameLocks noGrp="1"/>
          </p:cNvGraphicFramePr>
          <p:nvPr/>
        </p:nvGraphicFramePr>
        <p:xfrm>
          <a:off x="2346109" y="4202545"/>
          <a:ext cx="7278347" cy="800422"/>
        </p:xfrm>
        <a:graphic>
          <a:graphicData uri="http://schemas.openxmlformats.org/drawingml/2006/table">
            <a:tbl>
              <a:tblPr firstRow="1" bandRow="1">
                <a:tableStyleId>{2D5ABB26-0587-4C30-8999-92F81FD0307C}</a:tableStyleId>
              </a:tblPr>
              <a:tblGrid>
                <a:gridCol w="221114">
                  <a:extLst>
                    <a:ext uri="{9D8B030D-6E8A-4147-A177-3AD203B41FA5}">
                      <a16:colId xmlns:a16="http://schemas.microsoft.com/office/drawing/2014/main" val="20000"/>
                    </a:ext>
                  </a:extLst>
                </a:gridCol>
                <a:gridCol w="2102314">
                  <a:extLst>
                    <a:ext uri="{9D8B030D-6E8A-4147-A177-3AD203B41FA5}">
                      <a16:colId xmlns:a16="http://schemas.microsoft.com/office/drawing/2014/main" val="20001"/>
                    </a:ext>
                  </a:extLst>
                </a:gridCol>
                <a:gridCol w="4954919">
                  <a:extLst>
                    <a:ext uri="{9D8B030D-6E8A-4147-A177-3AD203B41FA5}">
                      <a16:colId xmlns:a16="http://schemas.microsoft.com/office/drawing/2014/main" val="20002"/>
                    </a:ext>
                  </a:extLst>
                </a:gridCol>
              </a:tblGrid>
              <a:tr h="279077">
                <a:tc>
                  <a:txBody>
                    <a:bodyPr/>
                    <a:lstStyle/>
                    <a:p>
                      <a:pPr marL="31750">
                        <a:lnSpc>
                          <a:spcPct val="100000"/>
                        </a:lnSpc>
                        <a:spcBef>
                          <a:spcPts val="210"/>
                        </a:spcBef>
                      </a:pPr>
                      <a:r>
                        <a:rPr sz="1200" dirty="0">
                          <a:solidFill>
                            <a:srgbClr val="FF2600"/>
                          </a:solidFill>
                          <a:latin typeface="DejaVu Sans"/>
                          <a:cs typeface="DejaVu Sans"/>
                        </a:rPr>
                        <a:t>★</a:t>
                      </a:r>
                      <a:endParaRPr sz="1200">
                        <a:latin typeface="DejaVu Sans"/>
                        <a:cs typeface="DejaVu Sans"/>
                      </a:endParaRPr>
                    </a:p>
                  </a:txBody>
                  <a:tcPr marL="0" marR="0" marT="24184" marB="0"/>
                </a:tc>
                <a:tc>
                  <a:txBody>
                    <a:bodyPr/>
                    <a:lstStyle/>
                    <a:p>
                      <a:pPr marL="74930">
                        <a:lnSpc>
                          <a:spcPct val="100000"/>
                        </a:lnSpc>
                        <a:spcBef>
                          <a:spcPts val="15"/>
                        </a:spcBef>
                      </a:pPr>
                      <a:r>
                        <a:rPr sz="1600" b="1" dirty="0">
                          <a:latin typeface="Tahoma"/>
                          <a:cs typeface="Tahoma"/>
                        </a:rPr>
                        <a:t>git </a:t>
                      </a:r>
                      <a:r>
                        <a:rPr sz="1600" b="1" spc="5" dirty="0">
                          <a:solidFill>
                            <a:srgbClr val="FF2600"/>
                          </a:solidFill>
                          <a:latin typeface="Tahoma"/>
                          <a:cs typeface="Tahoma"/>
                        </a:rPr>
                        <a:t>tag</a:t>
                      </a:r>
                      <a:endParaRPr sz="1600">
                        <a:latin typeface="Tahoma"/>
                        <a:cs typeface="Tahoma"/>
                      </a:endParaRPr>
                    </a:p>
                  </a:txBody>
                  <a:tcPr marL="0" marR="0" marT="1727" marB="0"/>
                </a:tc>
                <a:tc>
                  <a:txBody>
                    <a:bodyPr/>
                    <a:lstStyle/>
                    <a:p>
                      <a:pPr marL="132715">
                        <a:lnSpc>
                          <a:spcPct val="100000"/>
                        </a:lnSpc>
                        <a:spcBef>
                          <a:spcPts val="15"/>
                        </a:spcBef>
                      </a:pPr>
                      <a:r>
                        <a:rPr sz="1600" b="1" spc="10" dirty="0">
                          <a:solidFill>
                            <a:srgbClr val="008400"/>
                          </a:solidFill>
                          <a:latin typeface="Tahoma"/>
                          <a:cs typeface="Tahoma"/>
                        </a:rPr>
                        <a:t># </a:t>
                      </a:r>
                      <a:r>
                        <a:rPr sz="1600" b="1" spc="5" dirty="0">
                          <a:solidFill>
                            <a:srgbClr val="008400"/>
                          </a:solidFill>
                          <a:latin typeface="Tahoma"/>
                          <a:cs typeface="Tahoma"/>
                        </a:rPr>
                        <a:t>lista todos los tags</a:t>
                      </a:r>
                      <a:r>
                        <a:rPr sz="1600" b="1" spc="-40" dirty="0">
                          <a:solidFill>
                            <a:srgbClr val="008400"/>
                          </a:solidFill>
                          <a:latin typeface="Tahoma"/>
                          <a:cs typeface="Tahoma"/>
                        </a:rPr>
                        <a:t> </a:t>
                      </a:r>
                      <a:r>
                        <a:rPr sz="1600" b="1" spc="5" dirty="0">
                          <a:solidFill>
                            <a:srgbClr val="008400"/>
                          </a:solidFill>
                          <a:latin typeface="Tahoma"/>
                          <a:cs typeface="Tahoma"/>
                        </a:rPr>
                        <a:t>existentes</a:t>
                      </a:r>
                      <a:endParaRPr sz="1600">
                        <a:latin typeface="Tahoma"/>
                        <a:cs typeface="Tahoma"/>
                      </a:endParaRPr>
                    </a:p>
                  </a:txBody>
                  <a:tcPr marL="0" marR="0" marT="1727" marB="0"/>
                </a:tc>
                <a:extLst>
                  <a:ext uri="{0D108BD9-81ED-4DB2-BD59-A6C34878D82A}">
                    <a16:rowId xmlns:a16="http://schemas.microsoft.com/office/drawing/2014/main" val="10000"/>
                  </a:ext>
                </a:extLst>
              </a:tr>
              <a:tr h="279077">
                <a:tc>
                  <a:txBody>
                    <a:bodyPr/>
                    <a:lstStyle/>
                    <a:p>
                      <a:pPr marL="31750">
                        <a:lnSpc>
                          <a:spcPct val="100000"/>
                        </a:lnSpc>
                        <a:spcBef>
                          <a:spcPts val="500"/>
                        </a:spcBef>
                      </a:pPr>
                      <a:r>
                        <a:rPr sz="1200" dirty="0">
                          <a:solidFill>
                            <a:srgbClr val="FF2600"/>
                          </a:solidFill>
                          <a:latin typeface="DejaVu Sans"/>
                          <a:cs typeface="DejaVu Sans"/>
                        </a:rPr>
                        <a:t>★</a:t>
                      </a:r>
                      <a:endParaRPr sz="1200">
                        <a:latin typeface="DejaVu Sans"/>
                        <a:cs typeface="DejaVu Sans"/>
                      </a:endParaRPr>
                    </a:p>
                  </a:txBody>
                  <a:tcPr marL="0" marR="0" marT="57582" marB="0"/>
                </a:tc>
                <a:tc>
                  <a:txBody>
                    <a:bodyPr/>
                    <a:lstStyle/>
                    <a:p>
                      <a:pPr marL="74930">
                        <a:lnSpc>
                          <a:spcPts val="2014"/>
                        </a:lnSpc>
                        <a:spcBef>
                          <a:spcPts val="305"/>
                        </a:spcBef>
                      </a:pPr>
                      <a:r>
                        <a:rPr sz="1600" b="1" dirty="0">
                          <a:latin typeface="Tahoma"/>
                          <a:cs typeface="Tahoma"/>
                        </a:rPr>
                        <a:t>git </a:t>
                      </a:r>
                      <a:r>
                        <a:rPr sz="1600" b="1" spc="5" dirty="0">
                          <a:solidFill>
                            <a:srgbClr val="FF2600"/>
                          </a:solidFill>
                          <a:latin typeface="Tahoma"/>
                          <a:cs typeface="Tahoma"/>
                        </a:rPr>
                        <a:t>tag -l</a:t>
                      </a:r>
                      <a:r>
                        <a:rPr sz="1600" b="1" spc="-40" dirty="0">
                          <a:solidFill>
                            <a:srgbClr val="FF2600"/>
                          </a:solidFill>
                          <a:latin typeface="Tahoma"/>
                          <a:cs typeface="Tahoma"/>
                        </a:rPr>
                        <a:t> </a:t>
                      </a:r>
                      <a:r>
                        <a:rPr sz="1600" b="1" spc="5" dirty="0">
                          <a:solidFill>
                            <a:srgbClr val="FF2600"/>
                          </a:solidFill>
                          <a:latin typeface="Tahoma"/>
                          <a:cs typeface="Tahoma"/>
                        </a:rPr>
                        <a:t>&lt;patron&gt;</a:t>
                      </a:r>
                      <a:endParaRPr sz="1600">
                        <a:latin typeface="Tahoma"/>
                        <a:cs typeface="Tahoma"/>
                      </a:endParaRPr>
                    </a:p>
                  </a:txBody>
                  <a:tcPr marL="0" marR="0" marT="35125" marB="0"/>
                </a:tc>
                <a:tc>
                  <a:txBody>
                    <a:bodyPr/>
                    <a:lstStyle/>
                    <a:p>
                      <a:pPr marL="98425">
                        <a:lnSpc>
                          <a:spcPts val="2014"/>
                        </a:lnSpc>
                        <a:spcBef>
                          <a:spcPts val="305"/>
                        </a:spcBef>
                      </a:pPr>
                      <a:r>
                        <a:rPr sz="1600" b="1" spc="10" dirty="0">
                          <a:solidFill>
                            <a:srgbClr val="008400"/>
                          </a:solidFill>
                          <a:latin typeface="Tahoma"/>
                          <a:cs typeface="Tahoma"/>
                        </a:rPr>
                        <a:t># </a:t>
                      </a:r>
                      <a:r>
                        <a:rPr sz="1600" b="1" spc="5" dirty="0">
                          <a:solidFill>
                            <a:srgbClr val="008400"/>
                          </a:solidFill>
                          <a:latin typeface="Tahoma"/>
                          <a:cs typeface="Tahoma"/>
                        </a:rPr>
                        <a:t>lista los tags que </a:t>
                      </a:r>
                      <a:r>
                        <a:rPr sz="1600" b="1" dirty="0">
                          <a:solidFill>
                            <a:srgbClr val="008400"/>
                          </a:solidFill>
                          <a:latin typeface="Tahoma"/>
                          <a:cs typeface="Tahoma"/>
                        </a:rPr>
                        <a:t>encajan </a:t>
                      </a:r>
                      <a:r>
                        <a:rPr sz="1600" b="1" spc="5" dirty="0">
                          <a:solidFill>
                            <a:srgbClr val="008400"/>
                          </a:solidFill>
                          <a:latin typeface="Tahoma"/>
                          <a:cs typeface="Tahoma"/>
                        </a:rPr>
                        <a:t>con </a:t>
                      </a:r>
                      <a:r>
                        <a:rPr sz="1600" b="1" dirty="0">
                          <a:solidFill>
                            <a:srgbClr val="008400"/>
                          </a:solidFill>
                          <a:latin typeface="Tahoma"/>
                          <a:cs typeface="Tahoma"/>
                        </a:rPr>
                        <a:t>el </a:t>
                      </a:r>
                      <a:r>
                        <a:rPr sz="1600" b="1" spc="5" dirty="0">
                          <a:solidFill>
                            <a:srgbClr val="008400"/>
                          </a:solidFill>
                          <a:latin typeface="Tahoma"/>
                          <a:cs typeface="Tahoma"/>
                        </a:rPr>
                        <a:t>patron</a:t>
                      </a:r>
                      <a:r>
                        <a:rPr sz="1600" b="1" spc="-45" dirty="0">
                          <a:solidFill>
                            <a:srgbClr val="008400"/>
                          </a:solidFill>
                          <a:latin typeface="Tahoma"/>
                          <a:cs typeface="Tahoma"/>
                        </a:rPr>
                        <a:t> </a:t>
                      </a:r>
                      <a:r>
                        <a:rPr sz="1600" b="1" spc="5" dirty="0">
                          <a:solidFill>
                            <a:srgbClr val="008400"/>
                          </a:solidFill>
                          <a:latin typeface="Tahoma"/>
                          <a:cs typeface="Tahoma"/>
                        </a:rPr>
                        <a:t>dado.</a:t>
                      </a:r>
                      <a:endParaRPr sz="1600">
                        <a:latin typeface="Tahoma"/>
                        <a:cs typeface="Tahoma"/>
                      </a:endParaRPr>
                    </a:p>
                  </a:txBody>
                  <a:tcPr marL="0" marR="0" marT="35125" marB="0"/>
                </a:tc>
                <a:extLst>
                  <a:ext uri="{0D108BD9-81ED-4DB2-BD59-A6C34878D82A}">
                    <a16:rowId xmlns:a16="http://schemas.microsoft.com/office/drawing/2014/main" val="10001"/>
                  </a:ext>
                </a:extLst>
              </a:tr>
            </a:tbl>
          </a:graphicData>
        </a:graphic>
      </p:graphicFrame>
      <p:sp>
        <p:nvSpPr>
          <p:cNvPr id="4" name="object 4"/>
          <p:cNvSpPr txBox="1"/>
          <p:nvPr/>
        </p:nvSpPr>
        <p:spPr>
          <a:xfrm>
            <a:off x="2035550" y="979707"/>
            <a:ext cx="8268180" cy="5393117"/>
          </a:xfrm>
          <a:prstGeom prst="rect">
            <a:avLst/>
          </a:prstGeom>
        </p:spPr>
        <p:txBody>
          <a:bodyPr vert="horz" wrap="square" lIns="0" tIns="13820" rIns="0" bIns="0" rtlCol="0">
            <a:spAutoFit/>
          </a:bodyPr>
          <a:lstStyle/>
          <a:p>
            <a:pPr marL="351825" marR="621308" indent="-317852">
              <a:lnSpc>
                <a:spcPct val="100000"/>
              </a:lnSpc>
              <a:spcBef>
                <a:spcPts val="109"/>
              </a:spcBef>
              <a:buClr>
                <a:srgbClr val="829FF9"/>
              </a:buClr>
              <a:buFont typeface="DejaVu Sans"/>
              <a:buChar char="✦"/>
              <a:tabLst>
                <a:tab pos="352401" algn="l"/>
              </a:tabLst>
            </a:pPr>
            <a:r>
              <a:rPr sz="2584" spc="9" dirty="0">
                <a:solidFill>
                  <a:srgbClr val="021EAA"/>
                </a:solidFill>
                <a:latin typeface="Arial"/>
                <a:cs typeface="Arial"/>
              </a:rPr>
              <a:t>Se </a:t>
            </a:r>
            <a:r>
              <a:rPr sz="2584" spc="5" dirty="0">
                <a:solidFill>
                  <a:srgbClr val="021EAA"/>
                </a:solidFill>
                <a:latin typeface="Arial"/>
                <a:cs typeface="Arial"/>
              </a:rPr>
              <a:t>usan para etiquetar commits importantes de la  historia (o ficheros</a:t>
            </a:r>
            <a:r>
              <a:rPr sz="2584" spc="-9" dirty="0">
                <a:solidFill>
                  <a:srgbClr val="021EAA"/>
                </a:solidFill>
                <a:latin typeface="Arial"/>
                <a:cs typeface="Arial"/>
              </a:rPr>
              <a:t> </a:t>
            </a:r>
            <a:r>
              <a:rPr sz="2584" spc="5" dirty="0">
                <a:solidFill>
                  <a:srgbClr val="021EAA"/>
                </a:solidFill>
                <a:latin typeface="Arial"/>
                <a:cs typeface="Arial"/>
              </a:rPr>
              <a:t>importantes).</a:t>
            </a:r>
            <a:endParaRPr sz="2584">
              <a:latin typeface="Arial"/>
              <a:cs typeface="Arial"/>
            </a:endParaRPr>
          </a:p>
          <a:p>
            <a:pPr marL="339157">
              <a:lnSpc>
                <a:spcPct val="100000"/>
              </a:lnSpc>
              <a:spcBef>
                <a:spcPts val="567"/>
              </a:spcBef>
            </a:pPr>
            <a:r>
              <a:rPr sz="2448" spc="-177" baseline="9259" dirty="0">
                <a:solidFill>
                  <a:srgbClr val="FF2600"/>
                </a:solidFill>
                <a:latin typeface="DejaVu Sans"/>
                <a:cs typeface="DejaVu Sans"/>
              </a:rPr>
              <a:t>★ </a:t>
            </a:r>
            <a:r>
              <a:rPr sz="2176" spc="9" dirty="0">
                <a:solidFill>
                  <a:srgbClr val="0433FF"/>
                </a:solidFill>
                <a:latin typeface="Arial"/>
                <a:cs typeface="Arial"/>
              </a:rPr>
              <a:t>Ejemplo de</a:t>
            </a:r>
            <a:r>
              <a:rPr sz="2176" spc="-103" dirty="0">
                <a:solidFill>
                  <a:srgbClr val="0433FF"/>
                </a:solidFill>
                <a:latin typeface="Arial"/>
                <a:cs typeface="Arial"/>
              </a:rPr>
              <a:t> </a:t>
            </a:r>
            <a:r>
              <a:rPr sz="2176" spc="9" dirty="0">
                <a:solidFill>
                  <a:srgbClr val="0433FF"/>
                </a:solidFill>
                <a:latin typeface="Arial"/>
                <a:cs typeface="Arial"/>
              </a:rPr>
              <a:t>uso:</a:t>
            </a:r>
            <a:endParaRPr sz="2176">
              <a:latin typeface="Arial"/>
              <a:cs typeface="Arial"/>
            </a:endParaRPr>
          </a:p>
          <a:p>
            <a:pPr marL="823996" marR="27639" lvl="1" indent="-152592">
              <a:lnSpc>
                <a:spcPts val="2104"/>
              </a:lnSpc>
              <a:spcBef>
                <a:spcPts val="544"/>
              </a:spcBef>
              <a:buClr>
                <a:srgbClr val="000000"/>
              </a:buClr>
              <a:buSzPct val="125641"/>
              <a:buChar char="•"/>
              <a:tabLst>
                <a:tab pos="824570" algn="l"/>
              </a:tabLst>
            </a:pPr>
            <a:r>
              <a:rPr sz="1768" spc="14" dirty="0">
                <a:solidFill>
                  <a:srgbClr val="021EAA"/>
                </a:solidFill>
                <a:latin typeface="Arial"/>
                <a:cs typeface="Arial"/>
              </a:rPr>
              <a:t>Poner </a:t>
            </a:r>
            <a:r>
              <a:rPr sz="1768" spc="9" dirty="0">
                <a:solidFill>
                  <a:srgbClr val="021EAA"/>
                </a:solidFill>
                <a:latin typeface="Arial"/>
                <a:cs typeface="Arial"/>
              </a:rPr>
              <a:t>etiquetas </a:t>
            </a:r>
            <a:r>
              <a:rPr sz="1768" spc="14" dirty="0">
                <a:solidFill>
                  <a:srgbClr val="021EAA"/>
                </a:solidFill>
                <a:latin typeface="Arial"/>
                <a:cs typeface="Arial"/>
              </a:rPr>
              <a:t>con un número de version a </a:t>
            </a:r>
            <a:r>
              <a:rPr sz="1768" spc="9" dirty="0">
                <a:solidFill>
                  <a:srgbClr val="021EAA"/>
                </a:solidFill>
                <a:latin typeface="Arial"/>
                <a:cs typeface="Arial"/>
              </a:rPr>
              <a:t>los </a:t>
            </a:r>
            <a:r>
              <a:rPr sz="1768" spc="14" dirty="0">
                <a:solidFill>
                  <a:srgbClr val="021EAA"/>
                </a:solidFill>
                <a:latin typeface="Arial"/>
                <a:cs typeface="Arial"/>
              </a:rPr>
              <a:t>commits asociados a </a:t>
            </a:r>
            <a:r>
              <a:rPr sz="1768" spc="9" dirty="0">
                <a:solidFill>
                  <a:srgbClr val="021EAA"/>
                </a:solidFill>
                <a:latin typeface="Arial"/>
                <a:cs typeface="Arial"/>
              </a:rPr>
              <a:t>las  </a:t>
            </a:r>
            <a:r>
              <a:rPr sz="1768" spc="14" dirty="0">
                <a:solidFill>
                  <a:srgbClr val="021EAA"/>
                </a:solidFill>
                <a:latin typeface="Arial"/>
                <a:cs typeface="Arial"/>
              </a:rPr>
              <a:t>versiones públicas del producto</a:t>
            </a:r>
            <a:r>
              <a:rPr sz="1768" spc="-27" dirty="0">
                <a:solidFill>
                  <a:srgbClr val="021EAA"/>
                </a:solidFill>
                <a:latin typeface="Arial"/>
                <a:cs typeface="Arial"/>
              </a:rPr>
              <a:t> </a:t>
            </a:r>
            <a:r>
              <a:rPr sz="1768" spc="14" dirty="0">
                <a:solidFill>
                  <a:srgbClr val="021EAA"/>
                </a:solidFill>
                <a:latin typeface="Arial"/>
                <a:cs typeface="Arial"/>
              </a:rPr>
              <a:t>desarrollado.</a:t>
            </a:r>
            <a:endParaRPr sz="1768">
              <a:latin typeface="Arial"/>
              <a:cs typeface="Arial"/>
            </a:endParaRPr>
          </a:p>
          <a:p>
            <a:pPr marL="351825" marR="33397" indent="-317852">
              <a:lnSpc>
                <a:spcPct val="100000"/>
              </a:lnSpc>
              <a:spcBef>
                <a:spcPts val="540"/>
              </a:spcBef>
              <a:buClr>
                <a:srgbClr val="829FF9"/>
              </a:buClr>
              <a:buFont typeface="DejaVu Sans"/>
              <a:buChar char="✦"/>
              <a:tabLst>
                <a:tab pos="352401" algn="l"/>
              </a:tabLst>
            </a:pPr>
            <a:r>
              <a:rPr sz="2584" spc="9" dirty="0">
                <a:solidFill>
                  <a:srgbClr val="021EAA"/>
                </a:solidFill>
                <a:latin typeface="Arial"/>
                <a:cs typeface="Arial"/>
              </a:rPr>
              <a:t>Podemos </a:t>
            </a:r>
            <a:r>
              <a:rPr sz="2584" spc="5" dirty="0">
                <a:solidFill>
                  <a:srgbClr val="021EAA"/>
                </a:solidFill>
                <a:latin typeface="Arial"/>
                <a:cs typeface="Arial"/>
              </a:rPr>
              <a:t>usar el nombre de un tag en todos los sitios  donde se acepta un identificador de</a:t>
            </a:r>
            <a:r>
              <a:rPr sz="2584" spc="-18" dirty="0">
                <a:solidFill>
                  <a:srgbClr val="021EAA"/>
                </a:solidFill>
                <a:latin typeface="Arial"/>
                <a:cs typeface="Arial"/>
              </a:rPr>
              <a:t> </a:t>
            </a:r>
            <a:r>
              <a:rPr sz="2584" spc="5" dirty="0">
                <a:solidFill>
                  <a:srgbClr val="021EAA"/>
                </a:solidFill>
                <a:latin typeface="Arial"/>
                <a:cs typeface="Arial"/>
              </a:rPr>
              <a:t>commit.</a:t>
            </a:r>
            <a:endParaRPr sz="2584">
              <a:latin typeface="Arial"/>
              <a:cs typeface="Arial"/>
            </a:endParaRPr>
          </a:p>
          <a:p>
            <a:pPr marL="351825" indent="-317852">
              <a:lnSpc>
                <a:spcPct val="100000"/>
              </a:lnSpc>
              <a:spcBef>
                <a:spcPts val="644"/>
              </a:spcBef>
              <a:buClr>
                <a:srgbClr val="829FF9"/>
              </a:buClr>
              <a:buFont typeface="DejaVu Sans"/>
              <a:buChar char="✦"/>
              <a:tabLst>
                <a:tab pos="352401" algn="l"/>
              </a:tabLst>
            </a:pPr>
            <a:r>
              <a:rPr sz="2584" spc="5" dirty="0">
                <a:solidFill>
                  <a:srgbClr val="021EAA"/>
                </a:solidFill>
                <a:latin typeface="Arial"/>
                <a:cs typeface="Arial"/>
              </a:rPr>
              <a:t>Para consultar los tags</a:t>
            </a:r>
            <a:r>
              <a:rPr sz="2584" spc="-14" dirty="0">
                <a:solidFill>
                  <a:srgbClr val="021EAA"/>
                </a:solidFill>
                <a:latin typeface="Arial"/>
                <a:cs typeface="Arial"/>
              </a:rPr>
              <a:t> </a:t>
            </a:r>
            <a:r>
              <a:rPr sz="2584" spc="5" dirty="0">
                <a:solidFill>
                  <a:srgbClr val="021EAA"/>
                </a:solidFill>
                <a:latin typeface="Arial"/>
                <a:cs typeface="Arial"/>
              </a:rPr>
              <a:t>existentes:</a:t>
            </a:r>
            <a:endParaRPr sz="2584">
              <a:latin typeface="Arial"/>
              <a:cs typeface="Arial"/>
            </a:endParaRPr>
          </a:p>
          <a:p>
            <a:pPr>
              <a:lnSpc>
                <a:spcPct val="100000"/>
              </a:lnSpc>
            </a:pPr>
            <a:endParaRPr sz="2902">
              <a:latin typeface="Arial"/>
              <a:cs typeface="Arial"/>
            </a:endParaRPr>
          </a:p>
          <a:p>
            <a:pPr marL="339157">
              <a:lnSpc>
                <a:spcPct val="100000"/>
              </a:lnSpc>
              <a:spcBef>
                <a:spcPts val="2154"/>
              </a:spcBef>
            </a:pPr>
            <a:r>
              <a:rPr sz="2448" spc="-177" baseline="9259" dirty="0">
                <a:solidFill>
                  <a:srgbClr val="FF2600"/>
                </a:solidFill>
                <a:latin typeface="DejaVu Sans"/>
                <a:cs typeface="DejaVu Sans"/>
              </a:rPr>
              <a:t>★</a:t>
            </a:r>
            <a:r>
              <a:rPr sz="2448" spc="265" baseline="9259" dirty="0">
                <a:solidFill>
                  <a:srgbClr val="FF2600"/>
                </a:solidFill>
                <a:latin typeface="DejaVu Sans"/>
                <a:cs typeface="DejaVu Sans"/>
              </a:rPr>
              <a:t> </a:t>
            </a:r>
            <a:r>
              <a:rPr sz="2176" spc="9" dirty="0">
                <a:solidFill>
                  <a:srgbClr val="0433FF"/>
                </a:solidFill>
                <a:latin typeface="Arial"/>
                <a:cs typeface="Arial"/>
              </a:rPr>
              <a:t>Ejemplo:</a:t>
            </a:r>
            <a:endParaRPr sz="2176">
              <a:latin typeface="Arial"/>
              <a:cs typeface="Arial"/>
            </a:endParaRPr>
          </a:p>
          <a:p>
            <a:pPr marL="823996" marR="5872192">
              <a:lnSpc>
                <a:spcPct val="124000"/>
              </a:lnSpc>
              <a:spcBef>
                <a:spcPts val="91"/>
              </a:spcBef>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tag -l</a:t>
            </a:r>
            <a:r>
              <a:rPr sz="1587" b="1" spc="-63" dirty="0">
                <a:solidFill>
                  <a:srgbClr val="FF2600"/>
                </a:solidFill>
                <a:latin typeface="Tahoma"/>
                <a:cs typeface="Tahoma"/>
              </a:rPr>
              <a:t> </a:t>
            </a:r>
            <a:r>
              <a:rPr sz="1587" b="1" spc="5" dirty="0">
                <a:solidFill>
                  <a:srgbClr val="FF2600"/>
                </a:solidFill>
                <a:latin typeface="Tahoma"/>
                <a:cs typeface="Tahoma"/>
              </a:rPr>
              <a:t>v1.*  </a:t>
            </a:r>
            <a:r>
              <a:rPr sz="1587" b="1" spc="5" dirty="0">
                <a:latin typeface="Tahoma"/>
                <a:cs typeface="Tahoma"/>
              </a:rPr>
              <a:t>v1.0</a:t>
            </a:r>
            <a:endParaRPr sz="1587">
              <a:latin typeface="Tahoma"/>
              <a:cs typeface="Tahoma"/>
            </a:endParaRPr>
          </a:p>
          <a:p>
            <a:pPr marL="823996" marR="6996764">
              <a:lnSpc>
                <a:spcPct val="124000"/>
              </a:lnSpc>
            </a:pPr>
            <a:r>
              <a:rPr sz="1587" b="1" spc="5" dirty="0">
                <a:latin typeface="Tahoma"/>
                <a:cs typeface="Tahoma"/>
              </a:rPr>
              <a:t>v1.1  v1.2</a:t>
            </a:r>
            <a:endParaRPr sz="1587">
              <a:latin typeface="Tahoma"/>
              <a:cs typeface="Tahoma"/>
            </a:endParaRPr>
          </a:p>
        </p:txBody>
      </p:sp>
    </p:spTree>
    <p:extLst>
      <p:ext uri="{BB962C8B-B14F-4D97-AF65-F5344CB8AC3E}">
        <p14:creationId xmlns:p14="http://schemas.microsoft.com/office/powerpoint/2010/main" val="376210699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Crear Tags</a:t>
            </a:r>
            <a:endParaRPr lang="es-ES"/>
          </a:p>
        </p:txBody>
      </p:sp>
      <p:sp>
        <p:nvSpPr>
          <p:cNvPr id="3" name="object 3"/>
          <p:cNvSpPr txBox="1"/>
          <p:nvPr/>
        </p:nvSpPr>
        <p:spPr>
          <a:xfrm>
            <a:off x="2047067" y="695544"/>
            <a:ext cx="8178352" cy="5353269"/>
          </a:xfrm>
          <a:prstGeom prst="rect">
            <a:avLst/>
          </a:prstGeom>
        </p:spPr>
        <p:txBody>
          <a:bodyPr vert="horz" wrap="square" lIns="0" tIns="94433" rIns="0" bIns="0" rtlCol="0">
            <a:spAutoFit/>
          </a:bodyPr>
          <a:lstStyle/>
          <a:p>
            <a:pPr marL="340308" indent="-317852">
              <a:lnSpc>
                <a:spcPct val="100000"/>
              </a:lnSpc>
              <a:spcBef>
                <a:spcPts val="743"/>
              </a:spcBef>
              <a:buClr>
                <a:srgbClr val="829FF9"/>
              </a:buClr>
              <a:buFont typeface="DejaVu Sans"/>
              <a:buChar char="✦"/>
              <a:tabLst>
                <a:tab pos="340884" algn="l"/>
              </a:tabLst>
            </a:pPr>
            <a:r>
              <a:rPr sz="2584" spc="5" dirty="0">
                <a:solidFill>
                  <a:srgbClr val="021EAA"/>
                </a:solidFill>
                <a:latin typeface="Arial"/>
                <a:cs typeface="Arial"/>
              </a:rPr>
              <a:t>Crear un tag ligero: </a:t>
            </a:r>
            <a:r>
              <a:rPr sz="2403" b="1" spc="-5" dirty="0">
                <a:solidFill>
                  <a:srgbClr val="FF2600"/>
                </a:solidFill>
                <a:latin typeface="Tahoma"/>
                <a:cs typeface="Tahoma"/>
              </a:rPr>
              <a:t>git </a:t>
            </a:r>
            <a:r>
              <a:rPr sz="2403" b="1" spc="-9" dirty="0">
                <a:solidFill>
                  <a:srgbClr val="FF2600"/>
                </a:solidFill>
                <a:latin typeface="Tahoma"/>
                <a:cs typeface="Tahoma"/>
              </a:rPr>
              <a:t>tag </a:t>
            </a:r>
            <a:r>
              <a:rPr sz="2403" b="1" spc="-5" dirty="0">
                <a:solidFill>
                  <a:srgbClr val="0433FF"/>
                </a:solidFill>
                <a:latin typeface="Tahoma"/>
                <a:cs typeface="Tahoma"/>
              </a:rPr>
              <a:t>&lt;nombre&gt;</a:t>
            </a:r>
            <a:r>
              <a:rPr sz="2403" b="1" spc="-27" dirty="0">
                <a:solidFill>
                  <a:srgbClr val="0433FF"/>
                </a:solidFill>
                <a:latin typeface="Tahoma"/>
                <a:cs typeface="Tahoma"/>
              </a:rPr>
              <a:t> </a:t>
            </a:r>
            <a:r>
              <a:rPr sz="2403" b="1" spc="-5" dirty="0">
                <a:solidFill>
                  <a:srgbClr val="0433FF"/>
                </a:solidFill>
                <a:latin typeface="Tahoma"/>
                <a:cs typeface="Tahoma"/>
              </a:rPr>
              <a:t>[&lt;commit&gt;]</a:t>
            </a:r>
            <a:endParaRPr sz="2403">
              <a:latin typeface="Tahoma"/>
              <a:cs typeface="Tahoma"/>
            </a:endParaRPr>
          </a:p>
          <a:p>
            <a:pPr marL="304608">
              <a:lnSpc>
                <a:spcPct val="100000"/>
              </a:lnSpc>
              <a:spcBef>
                <a:spcPts val="567"/>
              </a:spcBef>
            </a:pPr>
            <a:r>
              <a:rPr sz="2448" spc="-177" baseline="9259" dirty="0">
                <a:solidFill>
                  <a:srgbClr val="FF2600"/>
                </a:solidFill>
                <a:latin typeface="DejaVu Sans"/>
                <a:cs typeface="DejaVu Sans"/>
              </a:rPr>
              <a:t>★ </a:t>
            </a:r>
            <a:r>
              <a:rPr sz="2176" spc="9" dirty="0">
                <a:solidFill>
                  <a:srgbClr val="0433FF"/>
                </a:solidFill>
                <a:latin typeface="Arial"/>
                <a:cs typeface="Arial"/>
              </a:rPr>
              <a:t>Asigna al commit dado un nombre de</a:t>
            </a:r>
            <a:r>
              <a:rPr sz="2176" spc="-122" dirty="0">
                <a:solidFill>
                  <a:srgbClr val="0433FF"/>
                </a:solidFill>
                <a:latin typeface="Arial"/>
                <a:cs typeface="Arial"/>
              </a:rPr>
              <a:t> </a:t>
            </a:r>
            <a:r>
              <a:rPr sz="2176" spc="9" dirty="0">
                <a:solidFill>
                  <a:srgbClr val="0433FF"/>
                </a:solidFill>
                <a:latin typeface="Arial"/>
                <a:cs typeface="Arial"/>
              </a:rPr>
              <a:t>tag</a:t>
            </a:r>
            <a:endParaRPr sz="2176">
              <a:latin typeface="Arial"/>
              <a:cs typeface="Arial"/>
            </a:endParaRPr>
          </a:p>
          <a:p>
            <a:pPr marL="619580" lvl="1" indent="-153168">
              <a:lnSpc>
                <a:spcPct val="100000"/>
              </a:lnSpc>
              <a:spcBef>
                <a:spcPts val="458"/>
              </a:spcBef>
              <a:buClr>
                <a:srgbClr val="000000"/>
              </a:buClr>
              <a:buSzPct val="125641"/>
              <a:buChar char="•"/>
              <a:tabLst>
                <a:tab pos="620156" algn="l"/>
              </a:tabLst>
            </a:pPr>
            <a:r>
              <a:rPr sz="1768" spc="14" dirty="0">
                <a:solidFill>
                  <a:srgbClr val="021EAA"/>
                </a:solidFill>
                <a:latin typeface="Arial"/>
                <a:cs typeface="Arial"/>
              </a:rPr>
              <a:t>Si no se proporciona un commit, se asigna </a:t>
            </a:r>
            <a:r>
              <a:rPr sz="1768" spc="9" dirty="0">
                <a:solidFill>
                  <a:srgbClr val="021EAA"/>
                </a:solidFill>
                <a:latin typeface="Arial"/>
                <a:cs typeface="Arial"/>
              </a:rPr>
              <a:t>al último</a:t>
            </a:r>
            <a:r>
              <a:rPr sz="1768" spc="-50" dirty="0">
                <a:solidFill>
                  <a:srgbClr val="021EAA"/>
                </a:solidFill>
                <a:latin typeface="Arial"/>
                <a:cs typeface="Arial"/>
              </a:rPr>
              <a:t> </a:t>
            </a:r>
            <a:r>
              <a:rPr sz="1768" spc="14" dirty="0">
                <a:solidFill>
                  <a:srgbClr val="021EAA"/>
                </a:solidFill>
                <a:latin typeface="Arial"/>
                <a:cs typeface="Arial"/>
              </a:rPr>
              <a:t>commit.</a:t>
            </a:r>
            <a:endParaRPr sz="1768">
              <a:latin typeface="Arial"/>
              <a:cs typeface="Arial"/>
            </a:endParaRPr>
          </a:p>
          <a:p>
            <a:pPr marL="304608">
              <a:lnSpc>
                <a:spcPct val="100000"/>
              </a:lnSpc>
              <a:spcBef>
                <a:spcPts val="535"/>
              </a:spcBef>
            </a:pPr>
            <a:r>
              <a:rPr sz="2448" spc="-177" baseline="9259" dirty="0">
                <a:solidFill>
                  <a:srgbClr val="FF2600"/>
                </a:solidFill>
                <a:latin typeface="DejaVu Sans"/>
                <a:cs typeface="DejaVu Sans"/>
              </a:rPr>
              <a:t>★ </a:t>
            </a:r>
            <a:r>
              <a:rPr sz="2176" spc="14" dirty="0">
                <a:solidFill>
                  <a:srgbClr val="0433FF"/>
                </a:solidFill>
                <a:latin typeface="Arial"/>
                <a:cs typeface="Arial"/>
              </a:rPr>
              <a:t>Se </a:t>
            </a:r>
            <a:r>
              <a:rPr sz="2176" spc="9" dirty="0">
                <a:solidFill>
                  <a:srgbClr val="0433FF"/>
                </a:solidFill>
                <a:latin typeface="Arial"/>
                <a:cs typeface="Arial"/>
              </a:rPr>
              <a:t>suele usar para etiquetar temporalmente un</a:t>
            </a:r>
            <a:r>
              <a:rPr sz="2176" spc="-131" dirty="0">
                <a:solidFill>
                  <a:srgbClr val="0433FF"/>
                </a:solidFill>
                <a:latin typeface="Arial"/>
                <a:cs typeface="Arial"/>
              </a:rPr>
              <a:t> </a:t>
            </a:r>
            <a:r>
              <a:rPr sz="2176" spc="9" dirty="0">
                <a:solidFill>
                  <a:srgbClr val="0433FF"/>
                </a:solidFill>
                <a:latin typeface="Arial"/>
                <a:cs typeface="Arial"/>
              </a:rPr>
              <a:t>commit.</a:t>
            </a:r>
            <a:endParaRPr sz="2176">
              <a:latin typeface="Arial"/>
              <a:cs typeface="Arial"/>
            </a:endParaRPr>
          </a:p>
          <a:p>
            <a:pPr marL="340308" indent="-317852">
              <a:lnSpc>
                <a:spcPct val="100000"/>
              </a:lnSpc>
              <a:spcBef>
                <a:spcPts val="626"/>
              </a:spcBef>
              <a:buClr>
                <a:srgbClr val="829FF9"/>
              </a:buClr>
              <a:buFont typeface="DejaVu Sans"/>
              <a:buChar char="✦"/>
              <a:tabLst>
                <a:tab pos="340884" algn="l"/>
              </a:tabLst>
            </a:pPr>
            <a:r>
              <a:rPr sz="2584" spc="5" dirty="0">
                <a:solidFill>
                  <a:srgbClr val="021EAA"/>
                </a:solidFill>
                <a:latin typeface="Arial"/>
                <a:cs typeface="Arial"/>
              </a:rPr>
              <a:t>Crear tag anotado: </a:t>
            </a:r>
            <a:r>
              <a:rPr sz="2267" b="1" spc="14" dirty="0">
                <a:solidFill>
                  <a:srgbClr val="FF2600"/>
                </a:solidFill>
                <a:latin typeface="Tahoma"/>
                <a:cs typeface="Tahoma"/>
              </a:rPr>
              <a:t>git tag -a </a:t>
            </a:r>
            <a:r>
              <a:rPr sz="2267" b="1" spc="18" dirty="0">
                <a:solidFill>
                  <a:srgbClr val="0433FF"/>
                </a:solidFill>
                <a:latin typeface="Tahoma"/>
                <a:cs typeface="Tahoma"/>
              </a:rPr>
              <a:t>&lt;nombre&gt;</a:t>
            </a:r>
            <a:r>
              <a:rPr sz="2267" b="1" spc="-14" dirty="0">
                <a:solidFill>
                  <a:srgbClr val="0433FF"/>
                </a:solidFill>
                <a:latin typeface="Tahoma"/>
                <a:cs typeface="Tahoma"/>
              </a:rPr>
              <a:t> </a:t>
            </a:r>
            <a:r>
              <a:rPr sz="2267" b="1" spc="18" dirty="0">
                <a:solidFill>
                  <a:srgbClr val="0433FF"/>
                </a:solidFill>
                <a:latin typeface="Tahoma"/>
                <a:cs typeface="Tahoma"/>
              </a:rPr>
              <a:t>[&lt;commit&gt;]</a:t>
            </a:r>
            <a:endParaRPr sz="2267">
              <a:latin typeface="Tahoma"/>
              <a:cs typeface="Tahoma"/>
            </a:endParaRPr>
          </a:p>
          <a:p>
            <a:pPr marL="564877" marR="72553" indent="-260846">
              <a:lnSpc>
                <a:spcPts val="2603"/>
              </a:lnSpc>
              <a:spcBef>
                <a:spcPts val="662"/>
              </a:spcBef>
            </a:pPr>
            <a:r>
              <a:rPr sz="2448" spc="-177" baseline="9259" dirty="0">
                <a:solidFill>
                  <a:srgbClr val="FF2600"/>
                </a:solidFill>
                <a:latin typeface="DejaVu Sans"/>
                <a:cs typeface="DejaVu Sans"/>
              </a:rPr>
              <a:t>★ </a:t>
            </a:r>
            <a:r>
              <a:rPr sz="2176" spc="14" dirty="0">
                <a:solidFill>
                  <a:srgbClr val="0433FF"/>
                </a:solidFill>
                <a:latin typeface="Arial"/>
                <a:cs typeface="Arial"/>
              </a:rPr>
              <a:t>Se </a:t>
            </a:r>
            <a:r>
              <a:rPr sz="2176" spc="9" dirty="0">
                <a:solidFill>
                  <a:srgbClr val="0433FF"/>
                </a:solidFill>
                <a:latin typeface="Arial"/>
                <a:cs typeface="Arial"/>
              </a:rPr>
              <a:t>crea un nuevo commit para el tag con toda la información  que tienen los commit: mensaje, autor del </a:t>
            </a:r>
            <a:r>
              <a:rPr sz="2176" spc="5" dirty="0">
                <a:solidFill>
                  <a:srgbClr val="0433FF"/>
                </a:solidFill>
                <a:latin typeface="Arial"/>
                <a:cs typeface="Arial"/>
              </a:rPr>
              <a:t>tag, </a:t>
            </a:r>
            <a:r>
              <a:rPr sz="2176" spc="9" dirty="0">
                <a:solidFill>
                  <a:srgbClr val="0433FF"/>
                </a:solidFill>
                <a:latin typeface="Arial"/>
                <a:cs typeface="Arial"/>
              </a:rPr>
              <a:t>fecha,  checksum,</a:t>
            </a:r>
            <a:r>
              <a:rPr sz="2176" dirty="0">
                <a:solidFill>
                  <a:srgbClr val="0433FF"/>
                </a:solidFill>
                <a:latin typeface="Arial"/>
                <a:cs typeface="Arial"/>
              </a:rPr>
              <a:t> </a:t>
            </a:r>
            <a:r>
              <a:rPr sz="2176" spc="5" dirty="0">
                <a:solidFill>
                  <a:srgbClr val="0433FF"/>
                </a:solidFill>
                <a:latin typeface="Arial"/>
                <a:cs typeface="Arial"/>
              </a:rPr>
              <a:t>etc.</a:t>
            </a:r>
            <a:endParaRPr sz="2176">
              <a:latin typeface="Arial"/>
              <a:cs typeface="Arial"/>
            </a:endParaRPr>
          </a:p>
          <a:p>
            <a:pPr marL="304608">
              <a:lnSpc>
                <a:spcPct val="100000"/>
              </a:lnSpc>
              <a:spcBef>
                <a:spcPts val="462"/>
              </a:spcBef>
            </a:pPr>
            <a:r>
              <a:rPr sz="2448" spc="-177" baseline="9259" dirty="0">
                <a:solidFill>
                  <a:srgbClr val="FF2600"/>
                </a:solidFill>
                <a:latin typeface="DejaVu Sans"/>
                <a:cs typeface="DejaVu Sans"/>
              </a:rPr>
              <a:t>★</a:t>
            </a:r>
            <a:r>
              <a:rPr sz="2448" spc="265" baseline="9259" dirty="0">
                <a:solidFill>
                  <a:srgbClr val="FF2600"/>
                </a:solidFill>
                <a:latin typeface="DejaVu Sans"/>
                <a:cs typeface="DejaVu Sans"/>
              </a:rPr>
              <a:t> </a:t>
            </a:r>
            <a:r>
              <a:rPr sz="2176" spc="9" dirty="0">
                <a:solidFill>
                  <a:srgbClr val="0433FF"/>
                </a:solidFill>
                <a:latin typeface="Arial"/>
                <a:cs typeface="Arial"/>
              </a:rPr>
              <a:t>Ejemplo:</a:t>
            </a:r>
            <a:endParaRPr sz="2176">
              <a:latin typeface="Arial"/>
              <a:cs typeface="Arial"/>
            </a:endParaRPr>
          </a:p>
          <a:p>
            <a:pPr marL="1152788">
              <a:lnSpc>
                <a:spcPct val="100000"/>
              </a:lnSpc>
              <a:spcBef>
                <a:spcPts val="626"/>
              </a:spcBef>
            </a:pPr>
            <a:r>
              <a:rPr sz="1768" b="1" spc="18" dirty="0">
                <a:solidFill>
                  <a:srgbClr val="942192"/>
                </a:solidFill>
                <a:latin typeface="Tahoma"/>
                <a:cs typeface="Tahoma"/>
              </a:rPr>
              <a:t>$ </a:t>
            </a:r>
            <a:r>
              <a:rPr sz="1768" b="1" spc="9" dirty="0">
                <a:latin typeface="Tahoma"/>
                <a:cs typeface="Tahoma"/>
              </a:rPr>
              <a:t>git </a:t>
            </a:r>
            <a:r>
              <a:rPr sz="1768" b="1" spc="14" dirty="0">
                <a:solidFill>
                  <a:srgbClr val="FF2600"/>
                </a:solidFill>
                <a:latin typeface="Tahoma"/>
                <a:cs typeface="Tahoma"/>
              </a:rPr>
              <a:t>tag -a </a:t>
            </a:r>
            <a:r>
              <a:rPr sz="1768" b="1" spc="14" dirty="0">
                <a:latin typeface="Tahoma"/>
                <a:cs typeface="Tahoma"/>
              </a:rPr>
              <a:t>v1.4 </a:t>
            </a:r>
            <a:r>
              <a:rPr sz="1768" b="1" spc="18" dirty="0">
                <a:latin typeface="Tahoma"/>
                <a:cs typeface="Tahoma"/>
              </a:rPr>
              <a:t>-m </a:t>
            </a:r>
            <a:r>
              <a:rPr sz="1768" b="1" spc="14" dirty="0">
                <a:latin typeface="Tahoma"/>
                <a:cs typeface="Tahoma"/>
              </a:rPr>
              <a:t>"Version 1.4 </a:t>
            </a:r>
            <a:r>
              <a:rPr sz="1768" b="1" spc="18" dirty="0">
                <a:latin typeface="Tahoma"/>
                <a:cs typeface="Tahoma"/>
              </a:rPr>
              <a:t>de </a:t>
            </a:r>
            <a:r>
              <a:rPr sz="1768" b="1" spc="14" dirty="0">
                <a:latin typeface="Tahoma"/>
                <a:cs typeface="Tahoma"/>
              </a:rPr>
              <a:t>la aplicacion"</a:t>
            </a:r>
            <a:r>
              <a:rPr sz="1768" b="1" spc="-32" dirty="0">
                <a:latin typeface="Tahoma"/>
                <a:cs typeface="Tahoma"/>
              </a:rPr>
              <a:t> </a:t>
            </a:r>
            <a:r>
              <a:rPr sz="1768" b="1" spc="14" dirty="0">
                <a:latin typeface="Tahoma"/>
                <a:cs typeface="Tahoma"/>
              </a:rPr>
              <a:t>345ab1ac</a:t>
            </a:r>
            <a:endParaRPr sz="1768">
              <a:latin typeface="Tahoma"/>
              <a:cs typeface="Tahoma"/>
            </a:endParaRPr>
          </a:p>
          <a:p>
            <a:pPr marL="1130331" marR="266604" lvl="1" indent="-152592">
              <a:lnSpc>
                <a:spcPts val="2104"/>
              </a:lnSpc>
              <a:spcBef>
                <a:spcPts val="458"/>
              </a:spcBef>
              <a:buClr>
                <a:srgbClr val="5E5E5E"/>
              </a:buClr>
              <a:buSzPct val="125641"/>
              <a:buChar char="•"/>
              <a:tabLst>
                <a:tab pos="1130907" algn="l"/>
              </a:tabLst>
            </a:pPr>
            <a:r>
              <a:rPr sz="1768" spc="14" dirty="0">
                <a:solidFill>
                  <a:srgbClr val="4353FF"/>
                </a:solidFill>
                <a:latin typeface="Arial"/>
                <a:cs typeface="Arial"/>
              </a:rPr>
              <a:t>Crea un </a:t>
            </a:r>
            <a:r>
              <a:rPr sz="1768" spc="9" dirty="0">
                <a:solidFill>
                  <a:srgbClr val="4353FF"/>
                </a:solidFill>
                <a:latin typeface="Arial"/>
                <a:cs typeface="Arial"/>
              </a:rPr>
              <a:t>tag </a:t>
            </a:r>
            <a:r>
              <a:rPr sz="1768" spc="14" dirty="0">
                <a:solidFill>
                  <a:srgbClr val="4353FF"/>
                </a:solidFill>
                <a:latin typeface="Arial"/>
                <a:cs typeface="Arial"/>
              </a:rPr>
              <a:t>anotado con </a:t>
            </a:r>
            <a:r>
              <a:rPr sz="1768" spc="9" dirty="0">
                <a:solidFill>
                  <a:srgbClr val="4353FF"/>
                </a:solidFill>
                <a:latin typeface="Arial"/>
                <a:cs typeface="Arial"/>
              </a:rPr>
              <a:t>el </a:t>
            </a:r>
            <a:r>
              <a:rPr sz="1768" spc="14" dirty="0">
                <a:solidFill>
                  <a:srgbClr val="4353FF"/>
                </a:solidFill>
                <a:latin typeface="Arial"/>
                <a:cs typeface="Arial"/>
              </a:rPr>
              <a:t>nombre v1.4 y </a:t>
            </a:r>
            <a:r>
              <a:rPr sz="1768" spc="9" dirty="0">
                <a:solidFill>
                  <a:srgbClr val="4353FF"/>
                </a:solidFill>
                <a:latin typeface="Arial"/>
                <a:cs typeface="Arial"/>
              </a:rPr>
              <a:t>el </a:t>
            </a:r>
            <a:r>
              <a:rPr sz="1768" spc="14" dirty="0">
                <a:solidFill>
                  <a:srgbClr val="4353FF"/>
                </a:solidFill>
                <a:latin typeface="Arial"/>
                <a:cs typeface="Arial"/>
              </a:rPr>
              <a:t>mensaje dado para </a:t>
            </a:r>
            <a:r>
              <a:rPr sz="1768" spc="9" dirty="0">
                <a:solidFill>
                  <a:srgbClr val="4353FF"/>
                </a:solidFill>
                <a:latin typeface="Arial"/>
                <a:cs typeface="Arial"/>
              </a:rPr>
              <a:t>el  </a:t>
            </a:r>
            <a:r>
              <a:rPr sz="1768" spc="14" dirty="0">
                <a:solidFill>
                  <a:srgbClr val="4353FF"/>
                </a:solidFill>
                <a:latin typeface="Arial"/>
                <a:cs typeface="Arial"/>
              </a:rPr>
              <a:t>commit</a:t>
            </a:r>
            <a:r>
              <a:rPr sz="1768" dirty="0">
                <a:solidFill>
                  <a:srgbClr val="4353FF"/>
                </a:solidFill>
                <a:latin typeface="Arial"/>
                <a:cs typeface="Arial"/>
              </a:rPr>
              <a:t> </a:t>
            </a:r>
            <a:r>
              <a:rPr sz="1768" spc="14" dirty="0">
                <a:solidFill>
                  <a:srgbClr val="4353FF"/>
                </a:solidFill>
                <a:latin typeface="Arial"/>
                <a:cs typeface="Arial"/>
              </a:rPr>
              <a:t>345abac</a:t>
            </a:r>
            <a:endParaRPr sz="1768">
              <a:latin typeface="Arial"/>
              <a:cs typeface="Arial"/>
            </a:endParaRPr>
          </a:p>
          <a:p>
            <a:pPr marL="1447606" lvl="2" indent="-153168">
              <a:lnSpc>
                <a:spcPct val="100000"/>
              </a:lnSpc>
              <a:spcBef>
                <a:spcPts val="371"/>
              </a:spcBef>
              <a:buClr>
                <a:srgbClr val="919191"/>
              </a:buClr>
              <a:buSzPct val="125641"/>
              <a:buChar char="•"/>
              <a:tabLst>
                <a:tab pos="1448182" algn="l"/>
              </a:tabLst>
            </a:pPr>
            <a:r>
              <a:rPr sz="1768" spc="14" dirty="0">
                <a:solidFill>
                  <a:srgbClr val="011279"/>
                </a:solidFill>
                <a:latin typeface="Arial"/>
                <a:cs typeface="Arial"/>
              </a:rPr>
              <a:t>Si no especificamos </a:t>
            </a:r>
            <a:r>
              <a:rPr sz="1768" spc="9" dirty="0">
                <a:solidFill>
                  <a:srgbClr val="011279"/>
                </a:solidFill>
                <a:latin typeface="Arial"/>
                <a:cs typeface="Arial"/>
              </a:rPr>
              <a:t>la </a:t>
            </a:r>
            <a:r>
              <a:rPr sz="1768" spc="14" dirty="0">
                <a:solidFill>
                  <a:srgbClr val="011279"/>
                </a:solidFill>
                <a:latin typeface="Arial"/>
                <a:cs typeface="Arial"/>
              </a:rPr>
              <a:t>opción </a:t>
            </a:r>
            <a:r>
              <a:rPr sz="1768" spc="18" dirty="0">
                <a:solidFill>
                  <a:srgbClr val="011279"/>
                </a:solidFill>
                <a:latin typeface="Arial"/>
                <a:cs typeface="Arial"/>
              </a:rPr>
              <a:t>-m </a:t>
            </a:r>
            <a:r>
              <a:rPr sz="1768" spc="14" dirty="0">
                <a:solidFill>
                  <a:srgbClr val="011279"/>
                </a:solidFill>
                <a:latin typeface="Arial"/>
                <a:cs typeface="Arial"/>
              </a:rPr>
              <a:t>se lanzará un</a:t>
            </a:r>
            <a:r>
              <a:rPr sz="1768" spc="-59" dirty="0">
                <a:solidFill>
                  <a:srgbClr val="011279"/>
                </a:solidFill>
                <a:latin typeface="Arial"/>
                <a:cs typeface="Arial"/>
              </a:rPr>
              <a:t> </a:t>
            </a:r>
            <a:r>
              <a:rPr sz="1768" spc="-5" dirty="0">
                <a:solidFill>
                  <a:srgbClr val="011279"/>
                </a:solidFill>
                <a:latin typeface="Arial"/>
                <a:cs typeface="Arial"/>
              </a:rPr>
              <a:t>editor.</a:t>
            </a:r>
            <a:endParaRPr sz="1768">
              <a:latin typeface="Arial"/>
              <a:cs typeface="Arial"/>
            </a:endParaRPr>
          </a:p>
          <a:p>
            <a:pPr marL="340308" indent="-317852">
              <a:lnSpc>
                <a:spcPct val="100000"/>
              </a:lnSpc>
              <a:spcBef>
                <a:spcPts val="608"/>
              </a:spcBef>
              <a:buClr>
                <a:srgbClr val="829FF9"/>
              </a:buClr>
              <a:buFont typeface="DejaVu Sans"/>
              <a:buChar char="✦"/>
              <a:tabLst>
                <a:tab pos="340884" algn="l"/>
              </a:tabLst>
            </a:pPr>
            <a:r>
              <a:rPr sz="2584" spc="-36" dirty="0">
                <a:solidFill>
                  <a:srgbClr val="021EAA"/>
                </a:solidFill>
                <a:latin typeface="Arial"/>
                <a:cs typeface="Arial"/>
              </a:rPr>
              <a:t>También </a:t>
            </a:r>
            <a:r>
              <a:rPr sz="2584" spc="5" dirty="0">
                <a:solidFill>
                  <a:srgbClr val="021EAA"/>
                </a:solidFill>
                <a:latin typeface="Arial"/>
                <a:cs typeface="Arial"/>
              </a:rPr>
              <a:t>se pueden crear tags firmados con</a:t>
            </a:r>
            <a:r>
              <a:rPr sz="2584" spc="32" dirty="0">
                <a:solidFill>
                  <a:srgbClr val="021EAA"/>
                </a:solidFill>
                <a:latin typeface="Arial"/>
                <a:cs typeface="Arial"/>
              </a:rPr>
              <a:t> </a:t>
            </a:r>
            <a:r>
              <a:rPr sz="2584" spc="5" dirty="0">
                <a:solidFill>
                  <a:srgbClr val="021EAA"/>
                </a:solidFill>
                <a:latin typeface="Arial"/>
                <a:cs typeface="Arial"/>
              </a:rPr>
              <a:t>GPG.</a:t>
            </a:r>
            <a:endParaRPr sz="2584">
              <a:latin typeface="Arial"/>
              <a:cs typeface="Arial"/>
            </a:endParaRPr>
          </a:p>
        </p:txBody>
      </p:sp>
    </p:spTree>
    <p:extLst>
      <p:ext uri="{BB962C8B-B14F-4D97-AF65-F5344CB8AC3E}">
        <p14:creationId xmlns:p14="http://schemas.microsoft.com/office/powerpoint/2010/main" val="24413089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Compartir Tags</a:t>
            </a:r>
            <a:endParaRPr lang="es-ES"/>
          </a:p>
        </p:txBody>
      </p:sp>
      <p:sp>
        <p:nvSpPr>
          <p:cNvPr id="3" name="object 3"/>
          <p:cNvSpPr txBox="1"/>
          <p:nvPr/>
        </p:nvSpPr>
        <p:spPr>
          <a:xfrm>
            <a:off x="2035551" y="1183074"/>
            <a:ext cx="8279696" cy="3755489"/>
          </a:xfrm>
          <a:prstGeom prst="rect">
            <a:avLst/>
          </a:prstGeom>
        </p:spPr>
        <p:txBody>
          <a:bodyPr vert="horz" wrap="square" lIns="0" tIns="13820" rIns="0" bIns="0" rtlCol="0">
            <a:spAutoFit/>
          </a:bodyPr>
          <a:lstStyle/>
          <a:p>
            <a:pPr marL="351825" marR="27639" indent="-317852">
              <a:lnSpc>
                <a:spcPct val="100000"/>
              </a:lnSpc>
              <a:spcBef>
                <a:spcPts val="109"/>
              </a:spcBef>
              <a:buClr>
                <a:srgbClr val="829FF9"/>
              </a:buClr>
              <a:buFont typeface="DejaVu Sans"/>
              <a:buChar char="✦"/>
              <a:tabLst>
                <a:tab pos="352401" algn="l"/>
              </a:tabLst>
            </a:pPr>
            <a:r>
              <a:rPr sz="2584" spc="5" dirty="0">
                <a:solidFill>
                  <a:srgbClr val="021EAA"/>
                </a:solidFill>
                <a:latin typeface="Arial"/>
                <a:cs typeface="Arial"/>
              </a:rPr>
              <a:t>El </a:t>
            </a:r>
            <a:r>
              <a:rPr sz="2584" spc="9" dirty="0">
                <a:solidFill>
                  <a:srgbClr val="021EAA"/>
                </a:solidFill>
                <a:latin typeface="Arial"/>
                <a:cs typeface="Arial"/>
              </a:rPr>
              <a:t>comando </a:t>
            </a:r>
            <a:r>
              <a:rPr sz="2584" spc="5" dirty="0">
                <a:solidFill>
                  <a:srgbClr val="021EAA"/>
                </a:solidFill>
                <a:latin typeface="Arial"/>
                <a:cs typeface="Arial"/>
              </a:rPr>
              <a:t>git push no transfiere automáticamente  los tag creados localmente a los repositorios</a:t>
            </a:r>
            <a:r>
              <a:rPr sz="2584" spc="-9" dirty="0">
                <a:solidFill>
                  <a:srgbClr val="021EAA"/>
                </a:solidFill>
                <a:latin typeface="Arial"/>
                <a:cs typeface="Arial"/>
              </a:rPr>
              <a:t> </a:t>
            </a:r>
            <a:r>
              <a:rPr sz="2584" spc="5" dirty="0">
                <a:solidFill>
                  <a:srgbClr val="021EAA"/>
                </a:solidFill>
                <a:latin typeface="Arial"/>
                <a:cs typeface="Arial"/>
              </a:rPr>
              <a:t>remotos.</a:t>
            </a:r>
            <a:endParaRPr sz="2584">
              <a:latin typeface="Arial"/>
              <a:cs typeface="Arial"/>
            </a:endParaRPr>
          </a:p>
          <a:p>
            <a:pPr marL="599427" marR="557968" indent="-260846">
              <a:lnSpc>
                <a:spcPts val="2603"/>
              </a:lnSpc>
              <a:spcBef>
                <a:spcPts val="662"/>
              </a:spcBef>
            </a:pPr>
            <a:r>
              <a:rPr sz="2448" spc="-177" baseline="9259" dirty="0">
                <a:solidFill>
                  <a:srgbClr val="FF2600"/>
                </a:solidFill>
                <a:latin typeface="DejaVu Sans"/>
                <a:cs typeface="DejaVu Sans"/>
              </a:rPr>
              <a:t>★ </a:t>
            </a:r>
            <a:r>
              <a:rPr sz="2176" spc="9" dirty="0">
                <a:solidFill>
                  <a:srgbClr val="0433FF"/>
                </a:solidFill>
                <a:latin typeface="Arial"/>
                <a:cs typeface="Arial"/>
              </a:rPr>
              <a:t>Para copiar un tag local en un repositorio remoto hay que  indicarlo explícitamente en el </a:t>
            </a:r>
            <a:r>
              <a:rPr sz="2176" spc="14" dirty="0">
                <a:solidFill>
                  <a:srgbClr val="0433FF"/>
                </a:solidFill>
                <a:latin typeface="Arial"/>
                <a:cs typeface="Arial"/>
              </a:rPr>
              <a:t>comando</a:t>
            </a:r>
            <a:r>
              <a:rPr sz="2176" spc="-27" dirty="0">
                <a:solidFill>
                  <a:srgbClr val="0433FF"/>
                </a:solidFill>
                <a:latin typeface="Arial"/>
                <a:cs typeface="Arial"/>
              </a:rPr>
              <a:t> </a:t>
            </a:r>
            <a:r>
              <a:rPr sz="2176" spc="9" dirty="0">
                <a:solidFill>
                  <a:srgbClr val="0433FF"/>
                </a:solidFill>
                <a:latin typeface="Arial"/>
                <a:cs typeface="Arial"/>
              </a:rPr>
              <a:t>push:</a:t>
            </a:r>
            <a:endParaRPr sz="2176">
              <a:latin typeface="Arial"/>
              <a:cs typeface="Arial"/>
            </a:endParaRPr>
          </a:p>
          <a:p>
            <a:pPr marL="599427">
              <a:lnSpc>
                <a:spcPct val="100000"/>
              </a:lnSpc>
              <a:spcBef>
                <a:spcPts val="648"/>
              </a:spcBef>
            </a:pPr>
            <a:r>
              <a:rPr sz="2176" b="1" spc="14" dirty="0">
                <a:solidFill>
                  <a:srgbClr val="942192"/>
                </a:solidFill>
                <a:latin typeface="Tahoma"/>
                <a:cs typeface="Tahoma"/>
              </a:rPr>
              <a:t>$ </a:t>
            </a:r>
            <a:r>
              <a:rPr sz="2176" b="1" spc="9" dirty="0">
                <a:latin typeface="Tahoma"/>
                <a:cs typeface="Tahoma"/>
              </a:rPr>
              <a:t>git push origin</a:t>
            </a:r>
            <a:r>
              <a:rPr sz="2176" b="1" spc="-18" dirty="0">
                <a:latin typeface="Tahoma"/>
                <a:cs typeface="Tahoma"/>
              </a:rPr>
              <a:t> </a:t>
            </a:r>
            <a:r>
              <a:rPr sz="2176" b="1" spc="9" dirty="0">
                <a:solidFill>
                  <a:srgbClr val="FF2600"/>
                </a:solidFill>
                <a:latin typeface="Tahoma"/>
                <a:cs typeface="Tahoma"/>
              </a:rPr>
              <a:t>[tagname]</a:t>
            </a:r>
            <a:endParaRPr sz="2176">
              <a:latin typeface="Tahoma"/>
              <a:cs typeface="Tahoma"/>
            </a:endParaRPr>
          </a:p>
          <a:p>
            <a:pPr>
              <a:lnSpc>
                <a:spcPct val="100000"/>
              </a:lnSpc>
              <a:spcBef>
                <a:spcPts val="36"/>
              </a:spcBef>
            </a:pPr>
            <a:endParaRPr sz="3673">
              <a:latin typeface="Tahoma"/>
              <a:cs typeface="Tahoma"/>
            </a:endParaRPr>
          </a:p>
          <a:p>
            <a:pPr marL="351825" marR="57582" indent="-317852">
              <a:lnSpc>
                <a:spcPct val="100000"/>
              </a:lnSpc>
              <a:buClr>
                <a:srgbClr val="829FF9"/>
              </a:buClr>
              <a:buFont typeface="DejaVu Sans"/>
              <a:buChar char="✦"/>
              <a:tabLst>
                <a:tab pos="352401" algn="l"/>
              </a:tabLst>
            </a:pPr>
            <a:r>
              <a:rPr sz="2584" spc="5" dirty="0">
                <a:solidFill>
                  <a:srgbClr val="021EAA"/>
                </a:solidFill>
                <a:latin typeface="Arial"/>
                <a:cs typeface="Arial"/>
              </a:rPr>
              <a:t>Usando la opción </a:t>
            </a:r>
            <a:r>
              <a:rPr sz="2584" b="1" spc="5" dirty="0">
                <a:solidFill>
                  <a:srgbClr val="FF2600"/>
                </a:solidFill>
                <a:latin typeface="Tahoma"/>
                <a:cs typeface="Tahoma"/>
              </a:rPr>
              <a:t>--tags </a:t>
            </a:r>
            <a:r>
              <a:rPr sz="2584" spc="5" dirty="0">
                <a:solidFill>
                  <a:srgbClr val="021EAA"/>
                </a:solidFill>
                <a:latin typeface="Arial"/>
                <a:cs typeface="Arial"/>
              </a:rPr>
              <a:t>se transfieren todos los tags  que existen en nuestro repositorio</a:t>
            </a:r>
            <a:r>
              <a:rPr sz="2584" spc="-18" dirty="0">
                <a:solidFill>
                  <a:srgbClr val="021EAA"/>
                </a:solidFill>
                <a:latin typeface="Arial"/>
                <a:cs typeface="Arial"/>
              </a:rPr>
              <a:t> </a:t>
            </a:r>
            <a:r>
              <a:rPr sz="2584" spc="5" dirty="0">
                <a:solidFill>
                  <a:srgbClr val="021EAA"/>
                </a:solidFill>
                <a:latin typeface="Arial"/>
                <a:cs typeface="Arial"/>
              </a:rPr>
              <a:t>local.</a:t>
            </a:r>
            <a:endParaRPr sz="2584">
              <a:latin typeface="Arial"/>
              <a:cs typeface="Arial"/>
            </a:endParaRPr>
          </a:p>
          <a:p>
            <a:pPr marL="599427">
              <a:lnSpc>
                <a:spcPct val="100000"/>
              </a:lnSpc>
              <a:spcBef>
                <a:spcPts val="753"/>
              </a:spcBef>
            </a:pPr>
            <a:r>
              <a:rPr sz="2176" b="1" spc="14" dirty="0">
                <a:solidFill>
                  <a:srgbClr val="942192"/>
                </a:solidFill>
                <a:latin typeface="Tahoma"/>
                <a:cs typeface="Tahoma"/>
              </a:rPr>
              <a:t>$ </a:t>
            </a:r>
            <a:r>
              <a:rPr sz="2176" b="1" spc="9" dirty="0">
                <a:latin typeface="Tahoma"/>
                <a:cs typeface="Tahoma"/>
              </a:rPr>
              <a:t>git push origin</a:t>
            </a:r>
            <a:r>
              <a:rPr sz="2176" b="1" spc="-18" dirty="0">
                <a:latin typeface="Tahoma"/>
                <a:cs typeface="Tahoma"/>
              </a:rPr>
              <a:t> </a:t>
            </a:r>
            <a:r>
              <a:rPr sz="2176" b="1" spc="5" dirty="0">
                <a:solidFill>
                  <a:srgbClr val="FF2600"/>
                </a:solidFill>
                <a:latin typeface="Tahoma"/>
                <a:cs typeface="Tahoma"/>
              </a:rPr>
              <a:t>--tags</a:t>
            </a:r>
            <a:endParaRPr sz="2176">
              <a:latin typeface="Tahoma"/>
              <a:cs typeface="Tahoma"/>
            </a:endParaRPr>
          </a:p>
        </p:txBody>
      </p:sp>
    </p:spTree>
    <p:extLst>
      <p:ext uri="{BB962C8B-B14F-4D97-AF65-F5344CB8AC3E}">
        <p14:creationId xmlns:p14="http://schemas.microsoft.com/office/powerpoint/2010/main" val="3774183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34475-9F45-4C7C-A0E8-987944197BBB}"/>
              </a:ext>
            </a:extLst>
          </p:cNvPr>
          <p:cNvSpPr>
            <a:spLocks noGrp="1"/>
          </p:cNvSpPr>
          <p:nvPr>
            <p:ph type="title"/>
          </p:nvPr>
        </p:nvSpPr>
        <p:spPr/>
        <p:txBody>
          <a:bodyPr>
            <a:normAutofit fontScale="90000"/>
          </a:bodyPr>
          <a:lstStyle/>
          <a:p>
            <a:r>
              <a:rPr lang="es-ES" dirty="0"/>
              <a:t>Estudiantes: GitHub como herramienta de trabajo en equipo</a:t>
            </a:r>
          </a:p>
        </p:txBody>
      </p:sp>
      <p:sp>
        <p:nvSpPr>
          <p:cNvPr id="3" name="Marcador de contenido 2">
            <a:extLst>
              <a:ext uri="{FF2B5EF4-FFF2-40B4-BE49-F238E27FC236}">
                <a16:creationId xmlns:a16="http://schemas.microsoft.com/office/drawing/2014/main" id="{CF9691CD-707D-4F7C-96C7-4CE093981457}"/>
              </a:ext>
            </a:extLst>
          </p:cNvPr>
          <p:cNvSpPr>
            <a:spLocks noGrp="1"/>
          </p:cNvSpPr>
          <p:nvPr>
            <p:ph idx="1"/>
          </p:nvPr>
        </p:nvSpPr>
        <p:spPr/>
        <p:txBody>
          <a:bodyPr>
            <a:normAutofit/>
          </a:bodyPr>
          <a:lstStyle/>
          <a:p>
            <a:pPr lvl="1">
              <a:lnSpc>
                <a:spcPct val="150000"/>
              </a:lnSpc>
            </a:pPr>
            <a:r>
              <a:rPr lang="es-ES" b="1" dirty="0"/>
              <a:t>Control de versiones Git: </a:t>
            </a:r>
          </a:p>
          <a:p>
            <a:pPr lvl="2">
              <a:lnSpc>
                <a:spcPct val="150000"/>
              </a:lnSpc>
            </a:pPr>
            <a:r>
              <a:rPr lang="es-ES" dirty="0"/>
              <a:t>GitHub integra el SCV Git, el más empleado en la actualidad. Git es un sistema distribuido que tiene como característica principal la ramificación. Las ramas se usan para gestionar los cambios de código de forma más fácil. En este sentido, GitHub facilita un visor de ramas donde se pueden comparar los progresos realizados en las distintas ramas de nuestro repositorio.</a:t>
            </a:r>
          </a:p>
        </p:txBody>
      </p:sp>
    </p:spTree>
    <p:extLst>
      <p:ext uri="{BB962C8B-B14F-4D97-AF65-F5344CB8AC3E}">
        <p14:creationId xmlns:p14="http://schemas.microsoft.com/office/powerpoint/2010/main" val="226765204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Modificación de los Commits</a:t>
            </a:r>
            <a:endParaRPr lang="es-ES"/>
          </a:p>
        </p:txBody>
      </p:sp>
      <p:sp>
        <p:nvSpPr>
          <p:cNvPr id="3" name="object 3"/>
          <p:cNvSpPr txBox="1"/>
          <p:nvPr/>
        </p:nvSpPr>
        <p:spPr>
          <a:xfrm>
            <a:off x="1932766" y="1103428"/>
            <a:ext cx="8060309" cy="3475641"/>
          </a:xfrm>
          <a:prstGeom prst="rect">
            <a:avLst/>
          </a:prstGeom>
        </p:spPr>
        <p:txBody>
          <a:bodyPr vert="horz" wrap="square" lIns="0" tIns="29366" rIns="0" bIns="0" rtlCol="0">
            <a:spAutoFit/>
          </a:bodyPr>
          <a:lstStyle/>
          <a:p>
            <a:pPr marL="340308" marR="16123" indent="-317852">
              <a:lnSpc>
                <a:spcPts val="2702"/>
              </a:lnSpc>
              <a:spcBef>
                <a:spcPts val="230"/>
              </a:spcBef>
            </a:pPr>
            <a:r>
              <a:rPr sz="3401" spc="-115" baseline="2222" dirty="0">
                <a:solidFill>
                  <a:srgbClr val="829FF9"/>
                </a:solidFill>
                <a:latin typeface="DejaVu Sans"/>
                <a:cs typeface="DejaVu Sans"/>
              </a:rPr>
              <a:t>✦ </a:t>
            </a:r>
            <a:r>
              <a:rPr sz="2267" spc="14" dirty="0">
                <a:solidFill>
                  <a:srgbClr val="021EAA"/>
                </a:solidFill>
                <a:latin typeface="Arial"/>
                <a:cs typeface="Arial"/>
              </a:rPr>
              <a:t>Existen varios </a:t>
            </a:r>
            <a:r>
              <a:rPr sz="2267" spc="18" dirty="0">
                <a:solidFill>
                  <a:srgbClr val="021EAA"/>
                </a:solidFill>
                <a:latin typeface="Arial"/>
                <a:cs typeface="Arial"/>
              </a:rPr>
              <a:t>comandos que </a:t>
            </a:r>
            <a:r>
              <a:rPr sz="2267" spc="14" dirty="0">
                <a:solidFill>
                  <a:srgbClr val="021EAA"/>
                </a:solidFill>
                <a:latin typeface="Arial"/>
                <a:cs typeface="Arial"/>
              </a:rPr>
              <a:t>GIT </a:t>
            </a:r>
            <a:r>
              <a:rPr sz="2267" spc="18" dirty="0">
                <a:solidFill>
                  <a:srgbClr val="021EAA"/>
                </a:solidFill>
                <a:latin typeface="Arial"/>
                <a:cs typeface="Arial"/>
              </a:rPr>
              <a:t>que </a:t>
            </a:r>
            <a:r>
              <a:rPr sz="2267" spc="14" dirty="0">
                <a:solidFill>
                  <a:srgbClr val="021EAA"/>
                </a:solidFill>
                <a:latin typeface="Arial"/>
                <a:cs typeface="Arial"/>
              </a:rPr>
              <a:t>permiter cambiar los  commits </a:t>
            </a:r>
            <a:r>
              <a:rPr sz="2267" spc="9" dirty="0">
                <a:solidFill>
                  <a:srgbClr val="021EAA"/>
                </a:solidFill>
                <a:latin typeface="Arial"/>
                <a:cs typeface="Arial"/>
              </a:rPr>
              <a:t>existentes, </a:t>
            </a:r>
            <a:r>
              <a:rPr sz="2267" spc="14" dirty="0">
                <a:solidFill>
                  <a:srgbClr val="021EAA"/>
                </a:solidFill>
                <a:latin typeface="Arial"/>
                <a:cs typeface="Arial"/>
              </a:rPr>
              <a:t>aplicar los cambios </a:t>
            </a:r>
            <a:r>
              <a:rPr sz="2267" spc="18" dirty="0">
                <a:solidFill>
                  <a:srgbClr val="021EAA"/>
                </a:solidFill>
                <a:latin typeface="Arial"/>
                <a:cs typeface="Arial"/>
              </a:rPr>
              <a:t>de un </a:t>
            </a:r>
            <a:r>
              <a:rPr sz="2267" spc="14" dirty="0">
                <a:solidFill>
                  <a:srgbClr val="021EAA"/>
                </a:solidFill>
                <a:latin typeface="Arial"/>
                <a:cs typeface="Arial"/>
              </a:rPr>
              <a:t>commit </a:t>
            </a:r>
            <a:r>
              <a:rPr sz="2267" spc="18" dirty="0">
                <a:solidFill>
                  <a:srgbClr val="021EAA"/>
                </a:solidFill>
                <a:latin typeface="Arial"/>
                <a:cs typeface="Arial"/>
              </a:rPr>
              <a:t>en  </a:t>
            </a:r>
            <a:r>
              <a:rPr sz="2267" spc="9" dirty="0">
                <a:solidFill>
                  <a:srgbClr val="021EAA"/>
                </a:solidFill>
                <a:latin typeface="Arial"/>
                <a:cs typeface="Arial"/>
              </a:rPr>
              <a:t>otro </a:t>
            </a:r>
            <a:r>
              <a:rPr sz="2267" spc="14" dirty="0">
                <a:solidFill>
                  <a:srgbClr val="021EAA"/>
                </a:solidFill>
                <a:latin typeface="Arial"/>
                <a:cs typeface="Arial"/>
              </a:rPr>
              <a:t>punto, eliminar los cambios introducidos </a:t>
            </a:r>
            <a:r>
              <a:rPr sz="2267" spc="18" dirty="0">
                <a:solidFill>
                  <a:srgbClr val="021EAA"/>
                </a:solidFill>
                <a:latin typeface="Arial"/>
                <a:cs typeface="Arial"/>
              </a:rPr>
              <a:t>en un</a:t>
            </a:r>
            <a:r>
              <a:rPr sz="2267" spc="-36" dirty="0">
                <a:solidFill>
                  <a:srgbClr val="021EAA"/>
                </a:solidFill>
                <a:latin typeface="Arial"/>
                <a:cs typeface="Arial"/>
              </a:rPr>
              <a:t> </a:t>
            </a:r>
            <a:r>
              <a:rPr sz="2267" spc="14" dirty="0">
                <a:solidFill>
                  <a:srgbClr val="021EAA"/>
                </a:solidFill>
                <a:latin typeface="Arial"/>
                <a:cs typeface="Arial"/>
              </a:rPr>
              <a:t>commit,  </a:t>
            </a:r>
            <a:r>
              <a:rPr sz="2267" spc="9" dirty="0">
                <a:solidFill>
                  <a:srgbClr val="021EAA"/>
                </a:solidFill>
                <a:latin typeface="Arial"/>
                <a:cs typeface="Arial"/>
              </a:rPr>
              <a:t>etc.</a:t>
            </a:r>
            <a:endParaRPr sz="2267">
              <a:latin typeface="Arial"/>
              <a:cs typeface="Arial"/>
            </a:endParaRPr>
          </a:p>
          <a:p>
            <a:pPr marL="304608">
              <a:lnSpc>
                <a:spcPct val="100000"/>
              </a:lnSpc>
              <a:spcBef>
                <a:spcPts val="453"/>
              </a:spcBef>
            </a:pPr>
            <a:r>
              <a:rPr sz="2584" spc="-210" baseline="8771" dirty="0">
                <a:solidFill>
                  <a:srgbClr val="829FF9"/>
                </a:solidFill>
                <a:latin typeface="DejaVu Sans"/>
                <a:cs typeface="DejaVu Sans"/>
              </a:rPr>
              <a:t>★ </a:t>
            </a:r>
            <a:r>
              <a:rPr sz="2267" spc="9" dirty="0">
                <a:solidFill>
                  <a:srgbClr val="0433FF"/>
                </a:solidFill>
                <a:latin typeface="Arial"/>
                <a:cs typeface="Arial"/>
              </a:rPr>
              <a:t>git</a:t>
            </a:r>
            <a:r>
              <a:rPr sz="2267" spc="-177" dirty="0">
                <a:solidFill>
                  <a:srgbClr val="0433FF"/>
                </a:solidFill>
                <a:latin typeface="Arial"/>
                <a:cs typeface="Arial"/>
              </a:rPr>
              <a:t> </a:t>
            </a:r>
            <a:r>
              <a:rPr sz="2267" spc="14" dirty="0">
                <a:solidFill>
                  <a:srgbClr val="0433FF"/>
                </a:solidFill>
                <a:latin typeface="Arial"/>
                <a:cs typeface="Arial"/>
              </a:rPr>
              <a:t>rebase</a:t>
            </a:r>
            <a:endParaRPr sz="2267">
              <a:latin typeface="Arial"/>
              <a:cs typeface="Arial"/>
            </a:endParaRPr>
          </a:p>
          <a:p>
            <a:pPr marL="304608">
              <a:lnSpc>
                <a:spcPct val="100000"/>
              </a:lnSpc>
              <a:spcBef>
                <a:spcPts val="544"/>
              </a:spcBef>
            </a:pPr>
            <a:r>
              <a:rPr sz="2584" spc="-210" baseline="8771" dirty="0">
                <a:solidFill>
                  <a:srgbClr val="829FF9"/>
                </a:solidFill>
                <a:latin typeface="DejaVu Sans"/>
                <a:cs typeface="DejaVu Sans"/>
              </a:rPr>
              <a:t>★ </a:t>
            </a:r>
            <a:r>
              <a:rPr sz="2267" spc="9" dirty="0">
                <a:solidFill>
                  <a:srgbClr val="0433FF"/>
                </a:solidFill>
                <a:latin typeface="Arial"/>
                <a:cs typeface="Arial"/>
              </a:rPr>
              <a:t>git</a:t>
            </a:r>
            <a:r>
              <a:rPr sz="2267" spc="-177" dirty="0">
                <a:solidFill>
                  <a:srgbClr val="0433FF"/>
                </a:solidFill>
                <a:latin typeface="Arial"/>
                <a:cs typeface="Arial"/>
              </a:rPr>
              <a:t> </a:t>
            </a:r>
            <a:r>
              <a:rPr sz="2267" spc="14" dirty="0">
                <a:solidFill>
                  <a:srgbClr val="0433FF"/>
                </a:solidFill>
                <a:latin typeface="Arial"/>
                <a:cs typeface="Arial"/>
              </a:rPr>
              <a:t>reset</a:t>
            </a:r>
            <a:endParaRPr sz="2267">
              <a:latin typeface="Arial"/>
              <a:cs typeface="Arial"/>
            </a:endParaRPr>
          </a:p>
          <a:p>
            <a:pPr marL="304608">
              <a:lnSpc>
                <a:spcPct val="100000"/>
              </a:lnSpc>
              <a:spcBef>
                <a:spcPts val="540"/>
              </a:spcBef>
            </a:pPr>
            <a:r>
              <a:rPr sz="2584" spc="-210" baseline="8771" dirty="0">
                <a:solidFill>
                  <a:srgbClr val="829FF9"/>
                </a:solidFill>
                <a:latin typeface="DejaVu Sans"/>
                <a:cs typeface="DejaVu Sans"/>
              </a:rPr>
              <a:t>★ </a:t>
            </a:r>
            <a:r>
              <a:rPr sz="2267" spc="9" dirty="0">
                <a:solidFill>
                  <a:srgbClr val="0433FF"/>
                </a:solidFill>
                <a:latin typeface="Arial"/>
                <a:cs typeface="Arial"/>
              </a:rPr>
              <a:t>git</a:t>
            </a:r>
            <a:r>
              <a:rPr sz="2267" spc="-177" dirty="0">
                <a:solidFill>
                  <a:srgbClr val="0433FF"/>
                </a:solidFill>
                <a:latin typeface="Arial"/>
                <a:cs typeface="Arial"/>
              </a:rPr>
              <a:t> </a:t>
            </a:r>
            <a:r>
              <a:rPr sz="2267" spc="14" dirty="0">
                <a:solidFill>
                  <a:srgbClr val="0433FF"/>
                </a:solidFill>
                <a:latin typeface="Arial"/>
                <a:cs typeface="Arial"/>
              </a:rPr>
              <a:t>cherry-pick</a:t>
            </a:r>
            <a:endParaRPr sz="2267">
              <a:latin typeface="Arial"/>
              <a:cs typeface="Arial"/>
            </a:endParaRPr>
          </a:p>
          <a:p>
            <a:pPr marL="304608">
              <a:lnSpc>
                <a:spcPct val="100000"/>
              </a:lnSpc>
              <a:spcBef>
                <a:spcPts val="544"/>
              </a:spcBef>
            </a:pPr>
            <a:r>
              <a:rPr sz="2584" spc="-210" baseline="8771" dirty="0">
                <a:solidFill>
                  <a:srgbClr val="829FF9"/>
                </a:solidFill>
                <a:latin typeface="DejaVu Sans"/>
                <a:cs typeface="DejaVu Sans"/>
              </a:rPr>
              <a:t>★ </a:t>
            </a:r>
            <a:r>
              <a:rPr sz="2267" spc="9" dirty="0">
                <a:solidFill>
                  <a:srgbClr val="0433FF"/>
                </a:solidFill>
                <a:latin typeface="Arial"/>
                <a:cs typeface="Arial"/>
              </a:rPr>
              <a:t>git</a:t>
            </a:r>
            <a:r>
              <a:rPr sz="2267" spc="-177" dirty="0">
                <a:solidFill>
                  <a:srgbClr val="0433FF"/>
                </a:solidFill>
                <a:latin typeface="Arial"/>
                <a:cs typeface="Arial"/>
              </a:rPr>
              <a:t> </a:t>
            </a:r>
            <a:r>
              <a:rPr sz="2267" spc="14" dirty="0">
                <a:solidFill>
                  <a:srgbClr val="0433FF"/>
                </a:solidFill>
                <a:latin typeface="Arial"/>
                <a:cs typeface="Arial"/>
              </a:rPr>
              <a:t>revert</a:t>
            </a:r>
            <a:endParaRPr sz="2267">
              <a:latin typeface="Arial"/>
              <a:cs typeface="Arial"/>
            </a:endParaRPr>
          </a:p>
          <a:p>
            <a:pPr marL="304608">
              <a:lnSpc>
                <a:spcPct val="100000"/>
              </a:lnSpc>
              <a:spcBef>
                <a:spcPts val="540"/>
              </a:spcBef>
            </a:pPr>
            <a:r>
              <a:rPr sz="2584" spc="-210" baseline="8771" dirty="0">
                <a:solidFill>
                  <a:srgbClr val="829FF9"/>
                </a:solidFill>
                <a:latin typeface="DejaVu Sans"/>
                <a:cs typeface="DejaVu Sans"/>
              </a:rPr>
              <a:t>★</a:t>
            </a:r>
            <a:r>
              <a:rPr sz="2584" spc="129" baseline="8771" dirty="0">
                <a:solidFill>
                  <a:srgbClr val="829FF9"/>
                </a:solidFill>
                <a:latin typeface="DejaVu Sans"/>
                <a:cs typeface="DejaVu Sans"/>
              </a:rPr>
              <a:t> </a:t>
            </a:r>
            <a:r>
              <a:rPr sz="2267" spc="18" dirty="0">
                <a:solidFill>
                  <a:srgbClr val="0433FF"/>
                </a:solidFill>
                <a:latin typeface="Arial"/>
                <a:cs typeface="Arial"/>
              </a:rPr>
              <a:t>amend</a:t>
            </a:r>
            <a:endParaRPr sz="2267">
              <a:latin typeface="Arial"/>
              <a:cs typeface="Arial"/>
            </a:endParaRPr>
          </a:p>
        </p:txBody>
      </p:sp>
    </p:spTree>
    <p:extLst>
      <p:ext uri="{BB962C8B-B14F-4D97-AF65-F5344CB8AC3E}">
        <p14:creationId xmlns:p14="http://schemas.microsoft.com/office/powerpoint/2010/main" val="47180129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Rebasing</a:t>
            </a:r>
            <a:endParaRPr lang="es-ES"/>
          </a:p>
        </p:txBody>
      </p:sp>
      <p:sp>
        <p:nvSpPr>
          <p:cNvPr id="3" name="object 3"/>
          <p:cNvSpPr txBox="1"/>
          <p:nvPr/>
        </p:nvSpPr>
        <p:spPr>
          <a:xfrm>
            <a:off x="1932766" y="989036"/>
            <a:ext cx="8073553" cy="5351658"/>
          </a:xfrm>
          <a:prstGeom prst="rect">
            <a:avLst/>
          </a:prstGeom>
        </p:spPr>
        <p:txBody>
          <a:bodyPr vert="horz" wrap="square" lIns="0" tIns="29366" rIns="0" bIns="0" rtlCol="0">
            <a:spAutoFit/>
          </a:bodyPr>
          <a:lstStyle/>
          <a:p>
            <a:pPr marL="340308" marR="77160" indent="-317852">
              <a:lnSpc>
                <a:spcPts val="2702"/>
              </a:lnSpc>
              <a:spcBef>
                <a:spcPts val="230"/>
              </a:spcBef>
              <a:buClr>
                <a:srgbClr val="829FF9"/>
              </a:buClr>
              <a:buFont typeface="DejaVu Sans"/>
              <a:buChar char="✦"/>
              <a:tabLst>
                <a:tab pos="340884" algn="l"/>
              </a:tabLst>
            </a:pPr>
            <a:r>
              <a:rPr sz="2267" spc="14" dirty="0">
                <a:solidFill>
                  <a:srgbClr val="021EAA"/>
                </a:solidFill>
                <a:latin typeface="Arial"/>
                <a:cs typeface="Arial"/>
              </a:rPr>
              <a:t>Antes </a:t>
            </a:r>
            <a:r>
              <a:rPr sz="2267" spc="18" dirty="0">
                <a:solidFill>
                  <a:srgbClr val="021EAA"/>
                </a:solidFill>
                <a:latin typeface="Arial"/>
                <a:cs typeface="Arial"/>
              </a:rPr>
              <a:t>de </a:t>
            </a:r>
            <a:r>
              <a:rPr sz="2267" spc="14" dirty="0">
                <a:solidFill>
                  <a:srgbClr val="021EAA"/>
                </a:solidFill>
                <a:latin typeface="Arial"/>
                <a:cs typeface="Arial"/>
              </a:rPr>
              <a:t>nada: </a:t>
            </a:r>
            <a:r>
              <a:rPr sz="2267" spc="18" dirty="0">
                <a:solidFill>
                  <a:srgbClr val="FF2600"/>
                </a:solidFill>
                <a:latin typeface="Arial"/>
                <a:cs typeface="Arial"/>
              </a:rPr>
              <a:t>No </a:t>
            </a:r>
            <a:r>
              <a:rPr sz="2267" spc="14" dirty="0">
                <a:solidFill>
                  <a:srgbClr val="FF2600"/>
                </a:solidFill>
                <a:latin typeface="Arial"/>
                <a:cs typeface="Arial"/>
              </a:rPr>
              <a:t>hacer </a:t>
            </a:r>
            <a:r>
              <a:rPr sz="2267" spc="18" dirty="0">
                <a:solidFill>
                  <a:srgbClr val="FF2600"/>
                </a:solidFill>
                <a:latin typeface="Arial"/>
                <a:cs typeface="Arial"/>
              </a:rPr>
              <a:t>un </a:t>
            </a:r>
            <a:r>
              <a:rPr sz="2267" spc="14" dirty="0">
                <a:solidFill>
                  <a:srgbClr val="FF2600"/>
                </a:solidFill>
                <a:latin typeface="Arial"/>
                <a:cs typeface="Arial"/>
              </a:rPr>
              <a:t>rebase </a:t>
            </a:r>
            <a:r>
              <a:rPr sz="2267" spc="18" dirty="0">
                <a:solidFill>
                  <a:srgbClr val="FF2600"/>
                </a:solidFill>
                <a:latin typeface="Arial"/>
                <a:cs typeface="Arial"/>
              </a:rPr>
              <a:t>de un commmit que</a:t>
            </a:r>
            <a:r>
              <a:rPr sz="2267" spc="-82" dirty="0">
                <a:solidFill>
                  <a:srgbClr val="FF2600"/>
                </a:solidFill>
                <a:latin typeface="Arial"/>
                <a:cs typeface="Arial"/>
              </a:rPr>
              <a:t> </a:t>
            </a:r>
            <a:r>
              <a:rPr sz="2267" spc="14" dirty="0">
                <a:solidFill>
                  <a:srgbClr val="FF2600"/>
                </a:solidFill>
                <a:latin typeface="Arial"/>
                <a:cs typeface="Arial"/>
              </a:rPr>
              <a:t>ya  se haya subido </a:t>
            </a:r>
            <a:r>
              <a:rPr sz="2267" spc="18" dirty="0">
                <a:solidFill>
                  <a:srgbClr val="FF2600"/>
                </a:solidFill>
                <a:latin typeface="Arial"/>
                <a:cs typeface="Arial"/>
              </a:rPr>
              <a:t>a un </a:t>
            </a:r>
            <a:r>
              <a:rPr sz="2267" spc="14" dirty="0">
                <a:solidFill>
                  <a:srgbClr val="FF2600"/>
                </a:solidFill>
                <a:latin typeface="Arial"/>
                <a:cs typeface="Arial"/>
              </a:rPr>
              <a:t>repositorio</a:t>
            </a:r>
            <a:r>
              <a:rPr sz="2267" spc="-32" dirty="0">
                <a:solidFill>
                  <a:srgbClr val="FF2600"/>
                </a:solidFill>
                <a:latin typeface="Arial"/>
                <a:cs typeface="Arial"/>
              </a:rPr>
              <a:t> </a:t>
            </a:r>
            <a:r>
              <a:rPr sz="2267" spc="14" dirty="0">
                <a:solidFill>
                  <a:srgbClr val="FF2600"/>
                </a:solidFill>
                <a:latin typeface="Arial"/>
                <a:cs typeface="Arial"/>
              </a:rPr>
              <a:t>público</a:t>
            </a:r>
            <a:r>
              <a:rPr sz="2267" spc="14" dirty="0">
                <a:solidFill>
                  <a:srgbClr val="021EAA"/>
                </a:solidFill>
                <a:latin typeface="Arial"/>
                <a:cs typeface="Arial"/>
              </a:rPr>
              <a:t>.</a:t>
            </a:r>
            <a:endParaRPr sz="2267">
              <a:latin typeface="Arial"/>
              <a:cs typeface="Arial"/>
            </a:endParaRPr>
          </a:p>
          <a:p>
            <a:pPr marL="865454" lvl="1" indent="-205567">
              <a:lnSpc>
                <a:spcPts val="3124"/>
              </a:lnSpc>
              <a:buClr>
                <a:srgbClr val="829FF9"/>
              </a:buClr>
              <a:buSzPct val="122000"/>
              <a:buFont typeface="Trebuchet MS"/>
              <a:buChar char="•"/>
              <a:tabLst>
                <a:tab pos="866030" algn="l"/>
              </a:tabLst>
            </a:pPr>
            <a:r>
              <a:rPr sz="2267" spc="14" dirty="0">
                <a:solidFill>
                  <a:srgbClr val="021EAA"/>
                </a:solidFill>
                <a:latin typeface="Arial"/>
                <a:cs typeface="Arial"/>
              </a:rPr>
              <a:t>Cambiar commits </a:t>
            </a:r>
            <a:r>
              <a:rPr sz="2267" spc="18" dirty="0">
                <a:solidFill>
                  <a:srgbClr val="021EAA"/>
                </a:solidFill>
                <a:latin typeface="Arial"/>
                <a:cs typeface="Arial"/>
              </a:rPr>
              <a:t>que </a:t>
            </a:r>
            <a:r>
              <a:rPr sz="2267" spc="14" dirty="0">
                <a:solidFill>
                  <a:srgbClr val="021EAA"/>
                </a:solidFill>
                <a:latin typeface="Arial"/>
                <a:cs typeface="Arial"/>
              </a:rPr>
              <a:t>ya </a:t>
            </a:r>
            <a:r>
              <a:rPr sz="2267" spc="18" dirty="0">
                <a:solidFill>
                  <a:srgbClr val="021EAA"/>
                </a:solidFill>
                <a:latin typeface="Arial"/>
                <a:cs typeface="Arial"/>
              </a:rPr>
              <a:t>pueden </a:t>
            </a:r>
            <a:r>
              <a:rPr sz="2267" spc="14" dirty="0">
                <a:solidFill>
                  <a:srgbClr val="021EAA"/>
                </a:solidFill>
                <a:latin typeface="Arial"/>
                <a:cs typeface="Arial"/>
              </a:rPr>
              <a:t>tener</a:t>
            </a:r>
            <a:r>
              <a:rPr sz="2267" spc="-32" dirty="0">
                <a:solidFill>
                  <a:srgbClr val="021EAA"/>
                </a:solidFill>
                <a:latin typeface="Arial"/>
                <a:cs typeface="Arial"/>
              </a:rPr>
              <a:t> </a:t>
            </a:r>
            <a:r>
              <a:rPr sz="2267" spc="14" dirty="0">
                <a:solidFill>
                  <a:srgbClr val="021EAA"/>
                </a:solidFill>
                <a:latin typeface="Arial"/>
                <a:cs typeface="Arial"/>
              </a:rPr>
              <a:t>otros</a:t>
            </a:r>
            <a:endParaRPr sz="2267">
              <a:latin typeface="Arial"/>
              <a:cs typeface="Arial"/>
            </a:endParaRPr>
          </a:p>
          <a:p>
            <a:pPr marL="812479">
              <a:lnSpc>
                <a:spcPts val="2652"/>
              </a:lnSpc>
            </a:pPr>
            <a:r>
              <a:rPr sz="2267" spc="14" dirty="0">
                <a:solidFill>
                  <a:srgbClr val="021EAA"/>
                </a:solidFill>
                <a:latin typeface="Arial"/>
                <a:cs typeface="Arial"/>
              </a:rPr>
              <a:t>desarrolladores causará</a:t>
            </a:r>
            <a:r>
              <a:rPr sz="2267" dirty="0">
                <a:solidFill>
                  <a:srgbClr val="021EAA"/>
                </a:solidFill>
                <a:latin typeface="Arial"/>
                <a:cs typeface="Arial"/>
              </a:rPr>
              <a:t> </a:t>
            </a:r>
            <a:r>
              <a:rPr sz="2267" spc="14" dirty="0">
                <a:solidFill>
                  <a:srgbClr val="021EAA"/>
                </a:solidFill>
                <a:latin typeface="Arial"/>
                <a:cs typeface="Arial"/>
              </a:rPr>
              <a:t>problemas</a:t>
            </a:r>
            <a:endParaRPr sz="2267">
              <a:latin typeface="Arial"/>
              <a:cs typeface="Arial"/>
            </a:endParaRPr>
          </a:p>
          <a:p>
            <a:pPr marL="340308" indent="-317852">
              <a:lnSpc>
                <a:spcPct val="100000"/>
              </a:lnSpc>
              <a:spcBef>
                <a:spcPts val="621"/>
              </a:spcBef>
              <a:buClr>
                <a:srgbClr val="829FF9"/>
              </a:buClr>
              <a:buFont typeface="DejaVu Sans"/>
              <a:buChar char="✦"/>
              <a:tabLst>
                <a:tab pos="340884" algn="l"/>
              </a:tabLst>
            </a:pPr>
            <a:r>
              <a:rPr sz="2267" spc="18" dirty="0">
                <a:solidFill>
                  <a:srgbClr val="021EAA"/>
                </a:solidFill>
                <a:latin typeface="Arial"/>
                <a:cs typeface="Arial"/>
              </a:rPr>
              <a:t>Rebase </a:t>
            </a:r>
            <a:r>
              <a:rPr sz="2267" spc="14" dirty="0">
                <a:solidFill>
                  <a:srgbClr val="021EAA"/>
                </a:solidFill>
                <a:latin typeface="Arial"/>
                <a:cs typeface="Arial"/>
              </a:rPr>
              <a:t>permite </a:t>
            </a:r>
            <a:r>
              <a:rPr sz="2267" spc="18" dirty="0">
                <a:solidFill>
                  <a:srgbClr val="021EAA"/>
                </a:solidFill>
                <a:latin typeface="Arial"/>
                <a:cs typeface="Arial"/>
              </a:rPr>
              <a:t>mover una rama de </a:t>
            </a:r>
            <a:r>
              <a:rPr sz="2267" spc="14" dirty="0">
                <a:solidFill>
                  <a:srgbClr val="021EAA"/>
                </a:solidFill>
                <a:latin typeface="Arial"/>
                <a:cs typeface="Arial"/>
              </a:rPr>
              <a:t>commits </a:t>
            </a:r>
            <a:r>
              <a:rPr sz="2267" spc="18" dirty="0">
                <a:solidFill>
                  <a:srgbClr val="021EAA"/>
                </a:solidFill>
                <a:latin typeface="Arial"/>
                <a:cs typeface="Arial"/>
              </a:rPr>
              <a:t>a </a:t>
            </a:r>
            <a:r>
              <a:rPr sz="2267" spc="9" dirty="0">
                <a:solidFill>
                  <a:srgbClr val="021EAA"/>
                </a:solidFill>
                <a:latin typeface="Arial"/>
                <a:cs typeface="Arial"/>
              </a:rPr>
              <a:t>otro</a:t>
            </a:r>
            <a:r>
              <a:rPr sz="2267" spc="-73" dirty="0">
                <a:solidFill>
                  <a:srgbClr val="021EAA"/>
                </a:solidFill>
                <a:latin typeface="Arial"/>
                <a:cs typeface="Arial"/>
              </a:rPr>
              <a:t> </a:t>
            </a:r>
            <a:r>
              <a:rPr sz="2267" spc="9" dirty="0">
                <a:solidFill>
                  <a:srgbClr val="021EAA"/>
                </a:solidFill>
                <a:latin typeface="Arial"/>
                <a:cs typeface="Arial"/>
              </a:rPr>
              <a:t>sitio.</a:t>
            </a:r>
            <a:endParaRPr sz="2267">
              <a:latin typeface="Arial"/>
              <a:cs typeface="Arial"/>
            </a:endParaRPr>
          </a:p>
          <a:p>
            <a:pPr marL="340308">
              <a:lnSpc>
                <a:spcPct val="100000"/>
              </a:lnSpc>
              <a:spcBef>
                <a:spcPts val="812"/>
              </a:spcBef>
            </a:pPr>
            <a:r>
              <a:rPr sz="2267" b="1" spc="14" dirty="0">
                <a:solidFill>
                  <a:srgbClr val="021EAA"/>
                </a:solidFill>
                <a:latin typeface="Tahoma"/>
                <a:cs typeface="Tahoma"/>
              </a:rPr>
              <a:t>git rebase [basebranch]</a:t>
            </a:r>
            <a:r>
              <a:rPr sz="2267" b="1" spc="-5" dirty="0">
                <a:solidFill>
                  <a:srgbClr val="021EAA"/>
                </a:solidFill>
                <a:latin typeface="Tahoma"/>
                <a:cs typeface="Tahoma"/>
              </a:rPr>
              <a:t> </a:t>
            </a:r>
            <a:r>
              <a:rPr sz="2267" b="1" spc="14" dirty="0">
                <a:solidFill>
                  <a:srgbClr val="021EAA"/>
                </a:solidFill>
                <a:latin typeface="Tahoma"/>
                <a:cs typeface="Tahoma"/>
              </a:rPr>
              <a:t>[topicbranch]</a:t>
            </a:r>
            <a:endParaRPr sz="2267">
              <a:latin typeface="Tahoma"/>
              <a:cs typeface="Tahoma"/>
            </a:endParaRPr>
          </a:p>
          <a:p>
            <a:pPr marL="304608">
              <a:lnSpc>
                <a:spcPts val="2648"/>
              </a:lnSpc>
              <a:spcBef>
                <a:spcPts val="453"/>
              </a:spcBef>
            </a:pPr>
            <a:r>
              <a:rPr sz="2584" spc="-210" baseline="8771" dirty="0">
                <a:solidFill>
                  <a:srgbClr val="829FF9"/>
                </a:solidFill>
                <a:latin typeface="DejaVu Sans"/>
                <a:cs typeface="DejaVu Sans"/>
              </a:rPr>
              <a:t>★ </a:t>
            </a:r>
            <a:r>
              <a:rPr sz="2267" spc="18" dirty="0">
                <a:solidFill>
                  <a:srgbClr val="0433FF"/>
                </a:solidFill>
                <a:latin typeface="Arial"/>
                <a:cs typeface="Arial"/>
              </a:rPr>
              <a:t>Mueve </a:t>
            </a:r>
            <a:r>
              <a:rPr sz="2267" spc="14" dirty="0">
                <a:solidFill>
                  <a:srgbClr val="0433FF"/>
                </a:solidFill>
                <a:latin typeface="Arial"/>
                <a:cs typeface="Arial"/>
              </a:rPr>
              <a:t>los commits </a:t>
            </a:r>
            <a:r>
              <a:rPr sz="2267" spc="18" dirty="0">
                <a:solidFill>
                  <a:srgbClr val="0433FF"/>
                </a:solidFill>
                <a:latin typeface="Arial"/>
                <a:cs typeface="Arial"/>
              </a:rPr>
              <a:t>de </a:t>
            </a:r>
            <a:r>
              <a:rPr sz="2267" spc="9" dirty="0">
                <a:solidFill>
                  <a:srgbClr val="0433FF"/>
                </a:solidFill>
                <a:latin typeface="Arial"/>
                <a:cs typeface="Arial"/>
              </a:rPr>
              <a:t>la </a:t>
            </a:r>
            <a:r>
              <a:rPr sz="2267" spc="18" dirty="0">
                <a:solidFill>
                  <a:srgbClr val="0433FF"/>
                </a:solidFill>
                <a:latin typeface="Arial"/>
                <a:cs typeface="Arial"/>
              </a:rPr>
              <a:t>rama </a:t>
            </a:r>
            <a:r>
              <a:rPr sz="2267" i="1" spc="14" dirty="0">
                <a:solidFill>
                  <a:srgbClr val="0433FF"/>
                </a:solidFill>
                <a:latin typeface="Arial"/>
                <a:cs typeface="Arial"/>
              </a:rPr>
              <a:t>topicbranch </a:t>
            </a:r>
            <a:r>
              <a:rPr sz="2267" spc="18" dirty="0">
                <a:solidFill>
                  <a:srgbClr val="0433FF"/>
                </a:solidFill>
                <a:latin typeface="Arial"/>
                <a:cs typeface="Arial"/>
              </a:rPr>
              <a:t>a</a:t>
            </a:r>
            <a:r>
              <a:rPr sz="2267" spc="-218" dirty="0">
                <a:solidFill>
                  <a:srgbClr val="0433FF"/>
                </a:solidFill>
                <a:latin typeface="Arial"/>
                <a:cs typeface="Arial"/>
              </a:rPr>
              <a:t> </a:t>
            </a:r>
            <a:r>
              <a:rPr sz="2267" i="1" spc="14" dirty="0">
                <a:solidFill>
                  <a:srgbClr val="0433FF"/>
                </a:solidFill>
                <a:latin typeface="Arial"/>
                <a:cs typeface="Arial"/>
              </a:rPr>
              <a:t>basebranch</a:t>
            </a:r>
            <a:r>
              <a:rPr sz="2267" spc="14" dirty="0">
                <a:solidFill>
                  <a:srgbClr val="0433FF"/>
                </a:solidFill>
                <a:latin typeface="Arial"/>
                <a:cs typeface="Arial"/>
              </a:rPr>
              <a:t>.</a:t>
            </a:r>
            <a:endParaRPr sz="2267">
              <a:latin typeface="Arial"/>
              <a:cs typeface="Arial"/>
            </a:endParaRPr>
          </a:p>
          <a:p>
            <a:pPr marL="812479" marR="887910" lvl="1" indent="-152592">
              <a:lnSpc>
                <a:spcPct val="97200"/>
              </a:lnSpc>
              <a:spcBef>
                <a:spcPts val="23"/>
              </a:spcBef>
              <a:buClr>
                <a:srgbClr val="829FF9"/>
              </a:buClr>
              <a:buSzPct val="122000"/>
              <a:buFont typeface="Trebuchet MS"/>
              <a:buChar char="•"/>
              <a:tabLst>
                <a:tab pos="866030" algn="l"/>
              </a:tabLst>
            </a:pPr>
            <a:r>
              <a:rPr sz="2267" spc="18" dirty="0">
                <a:solidFill>
                  <a:srgbClr val="021EAA"/>
                </a:solidFill>
                <a:latin typeface="Arial"/>
                <a:cs typeface="Arial"/>
              </a:rPr>
              <a:t>Busca un </a:t>
            </a:r>
            <a:r>
              <a:rPr sz="2267" spc="14" dirty="0">
                <a:solidFill>
                  <a:srgbClr val="021EAA"/>
                </a:solidFill>
                <a:latin typeface="Arial"/>
                <a:cs typeface="Arial"/>
              </a:rPr>
              <a:t>commit </a:t>
            </a:r>
            <a:r>
              <a:rPr sz="2267" spc="18" dirty="0">
                <a:solidFill>
                  <a:srgbClr val="021EAA"/>
                </a:solidFill>
                <a:latin typeface="Arial"/>
                <a:cs typeface="Arial"/>
              </a:rPr>
              <a:t>común </a:t>
            </a:r>
            <a:r>
              <a:rPr sz="2267" spc="14" dirty="0">
                <a:solidFill>
                  <a:srgbClr val="021EAA"/>
                </a:solidFill>
                <a:latin typeface="Arial"/>
                <a:cs typeface="Arial"/>
              </a:rPr>
              <a:t>entre basebranch y  topicbranch, y partiendo </a:t>
            </a:r>
            <a:r>
              <a:rPr sz="2267" spc="18" dirty="0">
                <a:solidFill>
                  <a:srgbClr val="021EAA"/>
                </a:solidFill>
                <a:latin typeface="Arial"/>
                <a:cs typeface="Arial"/>
              </a:rPr>
              <a:t>de </a:t>
            </a:r>
            <a:r>
              <a:rPr sz="2267" spc="9" dirty="0">
                <a:solidFill>
                  <a:srgbClr val="021EAA"/>
                </a:solidFill>
                <a:latin typeface="Arial"/>
                <a:cs typeface="Arial"/>
              </a:rPr>
              <a:t>él, </a:t>
            </a:r>
            <a:r>
              <a:rPr sz="2267" spc="14" dirty="0">
                <a:solidFill>
                  <a:srgbClr val="021EAA"/>
                </a:solidFill>
                <a:latin typeface="Arial"/>
                <a:cs typeface="Arial"/>
              </a:rPr>
              <a:t>aplica los </a:t>
            </a:r>
            <a:r>
              <a:rPr sz="2267" spc="18" dirty="0">
                <a:solidFill>
                  <a:srgbClr val="021EAA"/>
                </a:solidFill>
                <a:latin typeface="Arial"/>
                <a:cs typeface="Arial"/>
              </a:rPr>
              <a:t>mismos  </a:t>
            </a:r>
            <a:r>
              <a:rPr sz="2267" spc="14" dirty="0">
                <a:solidFill>
                  <a:srgbClr val="021EAA"/>
                </a:solidFill>
                <a:latin typeface="Arial"/>
                <a:cs typeface="Arial"/>
              </a:rPr>
              <a:t>cambios realizados </a:t>
            </a:r>
            <a:r>
              <a:rPr sz="2267" spc="18" dirty="0">
                <a:solidFill>
                  <a:srgbClr val="021EAA"/>
                </a:solidFill>
                <a:latin typeface="Arial"/>
                <a:cs typeface="Arial"/>
              </a:rPr>
              <a:t>en </a:t>
            </a:r>
            <a:r>
              <a:rPr sz="2267" spc="14" dirty="0">
                <a:solidFill>
                  <a:srgbClr val="021EAA"/>
                </a:solidFill>
                <a:latin typeface="Arial"/>
                <a:cs typeface="Arial"/>
              </a:rPr>
              <a:t>los commits topicbranch</a:t>
            </a:r>
            <a:r>
              <a:rPr sz="2267" spc="-27" dirty="0">
                <a:solidFill>
                  <a:srgbClr val="021EAA"/>
                </a:solidFill>
                <a:latin typeface="Arial"/>
                <a:cs typeface="Arial"/>
              </a:rPr>
              <a:t> </a:t>
            </a:r>
            <a:r>
              <a:rPr sz="2267" spc="18" dirty="0">
                <a:solidFill>
                  <a:srgbClr val="021EAA"/>
                </a:solidFill>
                <a:latin typeface="Arial"/>
                <a:cs typeface="Arial"/>
              </a:rPr>
              <a:t>a</a:t>
            </a:r>
            <a:endParaRPr sz="2267">
              <a:latin typeface="Arial"/>
              <a:cs typeface="Arial"/>
            </a:endParaRPr>
          </a:p>
          <a:p>
            <a:pPr marL="812479">
              <a:lnSpc>
                <a:spcPts val="2702"/>
              </a:lnSpc>
            </a:pPr>
            <a:r>
              <a:rPr sz="2267" spc="14" dirty="0">
                <a:solidFill>
                  <a:srgbClr val="021EAA"/>
                </a:solidFill>
                <a:latin typeface="Arial"/>
                <a:cs typeface="Arial"/>
              </a:rPr>
              <a:t>basebranch.</a:t>
            </a:r>
            <a:endParaRPr sz="2267">
              <a:latin typeface="Arial"/>
              <a:cs typeface="Arial"/>
            </a:endParaRPr>
          </a:p>
          <a:p>
            <a:pPr marL="304608">
              <a:lnSpc>
                <a:spcPct val="100000"/>
              </a:lnSpc>
              <a:spcBef>
                <a:spcPts val="540"/>
              </a:spcBef>
            </a:pPr>
            <a:r>
              <a:rPr sz="2584" spc="-210" baseline="8771" dirty="0">
                <a:solidFill>
                  <a:srgbClr val="829FF9"/>
                </a:solidFill>
                <a:latin typeface="DejaVu Sans"/>
                <a:cs typeface="DejaVu Sans"/>
              </a:rPr>
              <a:t>★ </a:t>
            </a:r>
            <a:r>
              <a:rPr sz="2267" spc="14" dirty="0">
                <a:solidFill>
                  <a:srgbClr val="0433FF"/>
                </a:solidFill>
                <a:latin typeface="Arial"/>
                <a:cs typeface="Arial"/>
              </a:rPr>
              <a:t>Si se omite topicbranch, se usa </a:t>
            </a:r>
            <a:r>
              <a:rPr sz="2267" spc="9" dirty="0">
                <a:solidFill>
                  <a:srgbClr val="0433FF"/>
                </a:solidFill>
                <a:latin typeface="Arial"/>
                <a:cs typeface="Arial"/>
              </a:rPr>
              <a:t>la </a:t>
            </a:r>
            <a:r>
              <a:rPr sz="2267" spc="18" dirty="0">
                <a:solidFill>
                  <a:srgbClr val="0433FF"/>
                </a:solidFill>
                <a:latin typeface="Arial"/>
                <a:cs typeface="Arial"/>
              </a:rPr>
              <a:t>rama</a:t>
            </a:r>
            <a:r>
              <a:rPr sz="2267" spc="-199" dirty="0">
                <a:solidFill>
                  <a:srgbClr val="0433FF"/>
                </a:solidFill>
                <a:latin typeface="Arial"/>
                <a:cs typeface="Arial"/>
              </a:rPr>
              <a:t> </a:t>
            </a:r>
            <a:r>
              <a:rPr sz="2267" spc="9" dirty="0">
                <a:solidFill>
                  <a:srgbClr val="0433FF"/>
                </a:solidFill>
                <a:latin typeface="Arial"/>
                <a:cs typeface="Arial"/>
              </a:rPr>
              <a:t>actual.</a:t>
            </a:r>
            <a:endParaRPr sz="2267">
              <a:latin typeface="Arial"/>
              <a:cs typeface="Arial"/>
            </a:endParaRPr>
          </a:p>
          <a:p>
            <a:pPr marL="340308" marR="776203" indent="-317852">
              <a:lnSpc>
                <a:spcPts val="2702"/>
              </a:lnSpc>
              <a:spcBef>
                <a:spcPts val="730"/>
              </a:spcBef>
              <a:buClr>
                <a:srgbClr val="829FF9"/>
              </a:buClr>
              <a:buFont typeface="DejaVu Sans"/>
              <a:buChar char="✦"/>
              <a:tabLst>
                <a:tab pos="340884" algn="l"/>
              </a:tabLst>
            </a:pPr>
            <a:r>
              <a:rPr sz="2267" spc="18" dirty="0">
                <a:solidFill>
                  <a:srgbClr val="021EAA"/>
                </a:solidFill>
                <a:latin typeface="Arial"/>
                <a:cs typeface="Arial"/>
              </a:rPr>
              <a:t>Rebase </a:t>
            </a:r>
            <a:r>
              <a:rPr sz="2267" spc="14" dirty="0">
                <a:solidFill>
                  <a:srgbClr val="021EAA"/>
                </a:solidFill>
                <a:latin typeface="Arial"/>
                <a:cs typeface="Arial"/>
              </a:rPr>
              <a:t>también se usa para </a:t>
            </a:r>
            <a:r>
              <a:rPr sz="2267" spc="9" dirty="0">
                <a:solidFill>
                  <a:srgbClr val="021EAA"/>
                </a:solidFill>
                <a:latin typeface="Arial"/>
                <a:cs typeface="Arial"/>
              </a:rPr>
              <a:t>editar </a:t>
            </a:r>
            <a:r>
              <a:rPr sz="2267" spc="14" dirty="0">
                <a:solidFill>
                  <a:srgbClr val="021EAA"/>
                </a:solidFill>
                <a:latin typeface="Arial"/>
                <a:cs typeface="Arial"/>
              </a:rPr>
              <a:t>commits </a:t>
            </a:r>
            <a:r>
              <a:rPr sz="2267" spc="18" dirty="0">
                <a:solidFill>
                  <a:srgbClr val="021EAA"/>
                </a:solidFill>
                <a:latin typeface="Arial"/>
                <a:cs typeface="Arial"/>
              </a:rPr>
              <a:t>de </a:t>
            </a:r>
            <a:r>
              <a:rPr sz="2267" spc="14" dirty="0">
                <a:solidFill>
                  <a:srgbClr val="021EAA"/>
                </a:solidFill>
                <a:latin typeface="Arial"/>
                <a:cs typeface="Arial"/>
              </a:rPr>
              <a:t>forma  </a:t>
            </a:r>
            <a:r>
              <a:rPr sz="2267" spc="9" dirty="0">
                <a:solidFill>
                  <a:srgbClr val="021EAA"/>
                </a:solidFill>
                <a:latin typeface="Arial"/>
                <a:cs typeface="Arial"/>
              </a:rPr>
              <a:t>interactiva.</a:t>
            </a:r>
            <a:endParaRPr sz="2267">
              <a:latin typeface="Arial"/>
              <a:cs typeface="Arial"/>
            </a:endParaRPr>
          </a:p>
        </p:txBody>
      </p:sp>
    </p:spTree>
    <p:extLst>
      <p:ext uri="{BB962C8B-B14F-4D97-AF65-F5344CB8AC3E}">
        <p14:creationId xmlns:p14="http://schemas.microsoft.com/office/powerpoint/2010/main" val="23300386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981199" y="385703"/>
            <a:ext cx="3898898" cy="3101396"/>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4838694" y="4097208"/>
            <a:ext cx="4914896" cy="2338759"/>
          </a:xfrm>
          <a:prstGeom prst="rect">
            <a:avLst/>
          </a:prstGeom>
          <a:blipFill>
            <a:blip r:embed="rId3" cstate="print"/>
            <a:stretch>
              <a:fillRect/>
            </a:stretch>
          </a:blipFill>
        </p:spPr>
        <p:txBody>
          <a:bodyPr wrap="square" lIns="0" tIns="0" rIns="0" bIns="0" rtlCol="0"/>
          <a:lstStyle/>
          <a:p>
            <a:endParaRPr sz="1632"/>
          </a:p>
        </p:txBody>
      </p:sp>
      <p:sp>
        <p:nvSpPr>
          <p:cNvPr id="4" name="object 4"/>
          <p:cNvSpPr txBox="1"/>
          <p:nvPr/>
        </p:nvSpPr>
        <p:spPr>
          <a:xfrm>
            <a:off x="1944282" y="3636119"/>
            <a:ext cx="5237646" cy="419772"/>
          </a:xfrm>
          <a:prstGeom prst="rect">
            <a:avLst/>
          </a:prstGeom>
        </p:spPr>
        <p:txBody>
          <a:bodyPr vert="horz" wrap="square" lIns="0" tIns="13820" rIns="0" bIns="0" rtlCol="0">
            <a:spAutoFit/>
          </a:bodyPr>
          <a:lstStyle/>
          <a:p>
            <a:pPr marL="11516">
              <a:lnSpc>
                <a:spcPct val="100000"/>
              </a:lnSpc>
              <a:spcBef>
                <a:spcPts val="109"/>
              </a:spcBef>
            </a:pPr>
            <a:r>
              <a:rPr sz="2584" b="1" spc="9" dirty="0">
                <a:solidFill>
                  <a:srgbClr val="942192"/>
                </a:solidFill>
                <a:latin typeface="Tahoma"/>
                <a:cs typeface="Tahoma"/>
              </a:rPr>
              <a:t>$ </a:t>
            </a:r>
            <a:r>
              <a:rPr sz="2584" b="1" spc="5" dirty="0">
                <a:latin typeface="Tahoma"/>
                <a:cs typeface="Tahoma"/>
              </a:rPr>
              <a:t>git rebase master</a:t>
            </a:r>
            <a:r>
              <a:rPr sz="2584" b="1" spc="-41" dirty="0">
                <a:latin typeface="Tahoma"/>
                <a:cs typeface="Tahoma"/>
              </a:rPr>
              <a:t> </a:t>
            </a:r>
            <a:r>
              <a:rPr sz="2584" b="1" spc="5" dirty="0">
                <a:latin typeface="Tahoma"/>
                <a:cs typeface="Tahoma"/>
              </a:rPr>
              <a:t>experiment</a:t>
            </a:r>
            <a:endParaRPr sz="2584">
              <a:latin typeface="Tahoma"/>
              <a:cs typeface="Tahoma"/>
            </a:endParaRPr>
          </a:p>
        </p:txBody>
      </p:sp>
      <p:sp>
        <p:nvSpPr>
          <p:cNvPr id="7" name="Título 6">
            <a:extLst>
              <a:ext uri="{FF2B5EF4-FFF2-40B4-BE49-F238E27FC236}">
                <a16:creationId xmlns:a16="http://schemas.microsoft.com/office/drawing/2014/main" id="{7BE00816-1E07-45FF-9ECD-43D06C6CA2CA}"/>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77099017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1970245" y="233506"/>
            <a:ext cx="8120194" cy="3385814"/>
            <a:chOff x="796909" y="257505"/>
            <a:chExt cx="8954770" cy="3733800"/>
          </a:xfrm>
        </p:grpSpPr>
        <p:sp>
          <p:nvSpPr>
            <p:cNvPr id="3" name="object 3"/>
            <p:cNvSpPr/>
            <p:nvPr/>
          </p:nvSpPr>
          <p:spPr>
            <a:xfrm>
              <a:off x="4912339" y="325046"/>
              <a:ext cx="4838985" cy="3064857"/>
            </a:xfrm>
            <a:prstGeom prst="rect">
              <a:avLst/>
            </a:prstGeom>
            <a:blipFill>
              <a:blip r:embed="rId2" cstate="print"/>
              <a:stretch>
                <a:fillRect/>
              </a:stretch>
            </a:blipFill>
          </p:spPr>
          <p:txBody>
            <a:bodyPr wrap="square" lIns="0" tIns="0" rIns="0" bIns="0" rtlCol="0"/>
            <a:lstStyle/>
            <a:p>
              <a:endParaRPr sz="1632"/>
            </a:p>
          </p:txBody>
        </p:sp>
        <p:sp>
          <p:nvSpPr>
            <p:cNvPr id="4" name="object 4"/>
            <p:cNvSpPr/>
            <p:nvPr/>
          </p:nvSpPr>
          <p:spPr>
            <a:xfrm>
              <a:off x="796909" y="257505"/>
              <a:ext cx="4106367" cy="3733800"/>
            </a:xfrm>
            <a:prstGeom prst="rect">
              <a:avLst/>
            </a:prstGeom>
            <a:blipFill>
              <a:blip r:embed="rId3" cstate="print"/>
              <a:stretch>
                <a:fillRect/>
              </a:stretch>
            </a:blipFill>
          </p:spPr>
          <p:txBody>
            <a:bodyPr wrap="square" lIns="0" tIns="0" rIns="0" bIns="0" rtlCol="0"/>
            <a:lstStyle/>
            <a:p>
              <a:endParaRPr sz="1632"/>
            </a:p>
          </p:txBody>
        </p:sp>
      </p:grpSp>
      <p:sp>
        <p:nvSpPr>
          <p:cNvPr id="5" name="object 5"/>
          <p:cNvSpPr txBox="1"/>
          <p:nvPr/>
        </p:nvSpPr>
        <p:spPr>
          <a:xfrm>
            <a:off x="1944282" y="4030140"/>
            <a:ext cx="8165108" cy="2466807"/>
          </a:xfrm>
          <a:prstGeom prst="rect">
            <a:avLst/>
          </a:prstGeom>
        </p:spPr>
        <p:txBody>
          <a:bodyPr vert="horz" wrap="square" lIns="0" tIns="13820" rIns="0" bIns="0" rtlCol="0">
            <a:spAutoFit/>
          </a:bodyPr>
          <a:lstStyle/>
          <a:p>
            <a:pPr marL="11516">
              <a:lnSpc>
                <a:spcPct val="100000"/>
              </a:lnSpc>
              <a:spcBef>
                <a:spcPts val="109"/>
              </a:spcBef>
            </a:pPr>
            <a:r>
              <a:rPr sz="2584" b="1" spc="9" dirty="0">
                <a:solidFill>
                  <a:srgbClr val="942192"/>
                </a:solidFill>
                <a:latin typeface="Tahoma"/>
                <a:cs typeface="Tahoma"/>
              </a:rPr>
              <a:t>$ </a:t>
            </a:r>
            <a:r>
              <a:rPr sz="2584" b="1" spc="5" dirty="0">
                <a:latin typeface="Tahoma"/>
                <a:cs typeface="Tahoma"/>
              </a:rPr>
              <a:t>git rebase --onto master server</a:t>
            </a:r>
            <a:r>
              <a:rPr sz="2584" b="1" spc="-14" dirty="0">
                <a:latin typeface="Tahoma"/>
                <a:cs typeface="Tahoma"/>
              </a:rPr>
              <a:t> </a:t>
            </a:r>
            <a:r>
              <a:rPr sz="2584" b="1" spc="5" dirty="0">
                <a:latin typeface="Tahoma"/>
                <a:cs typeface="Tahoma"/>
              </a:rPr>
              <a:t>client</a:t>
            </a:r>
            <a:endParaRPr sz="2584">
              <a:latin typeface="Tahoma"/>
              <a:cs typeface="Tahoma"/>
            </a:endParaRPr>
          </a:p>
          <a:p>
            <a:pPr marL="77160" marR="538966">
              <a:lnSpc>
                <a:spcPct val="103499"/>
              </a:lnSpc>
              <a:spcBef>
                <a:spcPts val="2603"/>
              </a:spcBef>
            </a:pPr>
            <a:r>
              <a:rPr sz="2176" spc="9" dirty="0">
                <a:solidFill>
                  <a:srgbClr val="004DD6"/>
                </a:solidFill>
                <a:latin typeface="Tahoma"/>
                <a:cs typeface="Tahoma"/>
              </a:rPr>
              <a:t>Los commits de un rebase también pueden aplicarse </a:t>
            </a:r>
            <a:r>
              <a:rPr sz="2176" spc="5" dirty="0">
                <a:solidFill>
                  <a:srgbClr val="004DD6"/>
                </a:solidFill>
                <a:latin typeface="Tahoma"/>
                <a:cs typeface="Tahoma"/>
              </a:rPr>
              <a:t>sobre la  </a:t>
            </a:r>
            <a:r>
              <a:rPr sz="2176" dirty="0">
                <a:solidFill>
                  <a:srgbClr val="004DD6"/>
                </a:solidFill>
                <a:latin typeface="Tahoma"/>
                <a:cs typeface="Tahoma"/>
              </a:rPr>
              <a:t>rama </a:t>
            </a:r>
            <a:r>
              <a:rPr sz="2176" spc="9" dirty="0">
                <a:solidFill>
                  <a:srgbClr val="004DD6"/>
                </a:solidFill>
                <a:latin typeface="Tahoma"/>
                <a:cs typeface="Tahoma"/>
              </a:rPr>
              <a:t>que se desee usando </a:t>
            </a:r>
            <a:r>
              <a:rPr sz="2176" spc="5" dirty="0">
                <a:solidFill>
                  <a:srgbClr val="004DD6"/>
                </a:solidFill>
                <a:latin typeface="Tahoma"/>
                <a:cs typeface="Tahoma"/>
              </a:rPr>
              <a:t>la </a:t>
            </a:r>
            <a:r>
              <a:rPr sz="2176" spc="9" dirty="0">
                <a:solidFill>
                  <a:srgbClr val="004DD6"/>
                </a:solidFill>
                <a:latin typeface="Tahoma"/>
                <a:cs typeface="Tahoma"/>
              </a:rPr>
              <a:t>opción</a:t>
            </a:r>
            <a:r>
              <a:rPr sz="2176" spc="-14" dirty="0">
                <a:solidFill>
                  <a:srgbClr val="004DD6"/>
                </a:solidFill>
                <a:latin typeface="Tahoma"/>
                <a:cs typeface="Tahoma"/>
              </a:rPr>
              <a:t> </a:t>
            </a:r>
            <a:r>
              <a:rPr sz="2176" b="1" spc="9" dirty="0">
                <a:solidFill>
                  <a:srgbClr val="004DD6"/>
                </a:solidFill>
                <a:latin typeface="Tahoma"/>
                <a:cs typeface="Tahoma"/>
              </a:rPr>
              <a:t>--onto</a:t>
            </a:r>
            <a:r>
              <a:rPr sz="2176" spc="9" dirty="0">
                <a:solidFill>
                  <a:srgbClr val="004DD6"/>
                </a:solidFill>
                <a:latin typeface="Tahoma"/>
                <a:cs typeface="Tahoma"/>
              </a:rPr>
              <a:t>.</a:t>
            </a:r>
            <a:endParaRPr sz="2176">
              <a:latin typeface="Tahoma"/>
              <a:cs typeface="Tahoma"/>
            </a:endParaRPr>
          </a:p>
          <a:p>
            <a:pPr marL="77160" marR="4607">
              <a:lnSpc>
                <a:spcPct val="103499"/>
              </a:lnSpc>
            </a:pPr>
            <a:r>
              <a:rPr sz="2176" b="1" spc="14" dirty="0">
                <a:solidFill>
                  <a:srgbClr val="004DD6"/>
                </a:solidFill>
                <a:latin typeface="Tahoma"/>
                <a:cs typeface="Tahoma"/>
              </a:rPr>
              <a:t>C8 </a:t>
            </a:r>
            <a:r>
              <a:rPr sz="2176" spc="9" dirty="0">
                <a:solidFill>
                  <a:srgbClr val="004DD6"/>
                </a:solidFill>
                <a:latin typeface="Tahoma"/>
                <a:cs typeface="Tahoma"/>
              </a:rPr>
              <a:t>y </a:t>
            </a:r>
            <a:r>
              <a:rPr sz="2176" b="1" spc="14" dirty="0">
                <a:solidFill>
                  <a:srgbClr val="004DD6"/>
                </a:solidFill>
                <a:latin typeface="Tahoma"/>
                <a:cs typeface="Tahoma"/>
              </a:rPr>
              <a:t>C9 </a:t>
            </a:r>
            <a:r>
              <a:rPr sz="2176" spc="9" dirty="0">
                <a:solidFill>
                  <a:srgbClr val="004DD6"/>
                </a:solidFill>
                <a:latin typeface="Tahoma"/>
                <a:cs typeface="Tahoma"/>
              </a:rPr>
              <a:t>son los commit </a:t>
            </a:r>
            <a:r>
              <a:rPr sz="2176" spc="5" dirty="0">
                <a:solidFill>
                  <a:srgbClr val="004DD6"/>
                </a:solidFill>
                <a:latin typeface="Tahoma"/>
                <a:cs typeface="Tahoma"/>
              </a:rPr>
              <a:t>realizados </a:t>
            </a:r>
            <a:r>
              <a:rPr sz="2176" spc="9" dirty="0">
                <a:solidFill>
                  <a:srgbClr val="004DD6"/>
                </a:solidFill>
                <a:latin typeface="Tahoma"/>
                <a:cs typeface="Tahoma"/>
              </a:rPr>
              <a:t>en </a:t>
            </a:r>
            <a:r>
              <a:rPr sz="2176" spc="5" dirty="0">
                <a:solidFill>
                  <a:srgbClr val="004DD6"/>
                </a:solidFill>
                <a:latin typeface="Tahoma"/>
                <a:cs typeface="Tahoma"/>
              </a:rPr>
              <a:t>la </a:t>
            </a:r>
            <a:r>
              <a:rPr sz="2176" dirty="0">
                <a:solidFill>
                  <a:srgbClr val="004DD6"/>
                </a:solidFill>
                <a:latin typeface="Tahoma"/>
                <a:cs typeface="Tahoma"/>
              </a:rPr>
              <a:t>rama </a:t>
            </a:r>
            <a:r>
              <a:rPr sz="2176" b="1" spc="5" dirty="0">
                <a:solidFill>
                  <a:srgbClr val="004DD6"/>
                </a:solidFill>
                <a:latin typeface="Tahoma"/>
                <a:cs typeface="Tahoma"/>
              </a:rPr>
              <a:t>client </a:t>
            </a:r>
            <a:r>
              <a:rPr sz="2176" spc="9" dirty="0">
                <a:solidFill>
                  <a:srgbClr val="004DD6"/>
                </a:solidFill>
                <a:latin typeface="Tahoma"/>
                <a:cs typeface="Tahoma"/>
              </a:rPr>
              <a:t>que se </a:t>
            </a:r>
            <a:r>
              <a:rPr sz="2176" spc="5" dirty="0">
                <a:solidFill>
                  <a:srgbClr val="004DD6"/>
                </a:solidFill>
                <a:latin typeface="Tahoma"/>
                <a:cs typeface="Tahoma"/>
              </a:rPr>
              <a:t>creó  </a:t>
            </a:r>
            <a:r>
              <a:rPr sz="2176" spc="9" dirty="0">
                <a:solidFill>
                  <a:srgbClr val="004DD6"/>
                </a:solidFill>
                <a:latin typeface="Tahoma"/>
                <a:cs typeface="Tahoma"/>
              </a:rPr>
              <a:t>partiendo de </a:t>
            </a:r>
            <a:r>
              <a:rPr sz="2176" spc="5" dirty="0">
                <a:solidFill>
                  <a:srgbClr val="004DD6"/>
                </a:solidFill>
                <a:latin typeface="Tahoma"/>
                <a:cs typeface="Tahoma"/>
              </a:rPr>
              <a:t>la </a:t>
            </a:r>
            <a:r>
              <a:rPr sz="2176" dirty="0">
                <a:solidFill>
                  <a:srgbClr val="004DD6"/>
                </a:solidFill>
                <a:latin typeface="Tahoma"/>
                <a:cs typeface="Tahoma"/>
              </a:rPr>
              <a:t>rama </a:t>
            </a:r>
            <a:r>
              <a:rPr sz="2176" spc="9" dirty="0">
                <a:solidFill>
                  <a:srgbClr val="004DD6"/>
                </a:solidFill>
                <a:latin typeface="Tahoma"/>
                <a:cs typeface="Tahoma"/>
              </a:rPr>
              <a:t>base</a:t>
            </a:r>
            <a:r>
              <a:rPr sz="2176" spc="-5" dirty="0">
                <a:solidFill>
                  <a:srgbClr val="004DD6"/>
                </a:solidFill>
                <a:latin typeface="Tahoma"/>
                <a:cs typeface="Tahoma"/>
              </a:rPr>
              <a:t> </a:t>
            </a:r>
            <a:r>
              <a:rPr sz="2176" b="1" spc="5" dirty="0">
                <a:solidFill>
                  <a:srgbClr val="004DD6"/>
                </a:solidFill>
                <a:latin typeface="Tahoma"/>
                <a:cs typeface="Tahoma"/>
              </a:rPr>
              <a:t>server</a:t>
            </a:r>
            <a:r>
              <a:rPr sz="2176" spc="5" dirty="0">
                <a:solidFill>
                  <a:srgbClr val="004DD6"/>
                </a:solidFill>
                <a:latin typeface="Tahoma"/>
                <a:cs typeface="Tahoma"/>
              </a:rPr>
              <a:t>.</a:t>
            </a:r>
            <a:endParaRPr sz="2176">
              <a:latin typeface="Tahoma"/>
              <a:cs typeface="Tahoma"/>
            </a:endParaRPr>
          </a:p>
          <a:p>
            <a:pPr marL="77160">
              <a:lnSpc>
                <a:spcPct val="100000"/>
              </a:lnSpc>
              <a:spcBef>
                <a:spcPts val="86"/>
              </a:spcBef>
            </a:pPr>
            <a:r>
              <a:rPr sz="2176" spc="5" dirty="0">
                <a:solidFill>
                  <a:srgbClr val="004DD6"/>
                </a:solidFill>
                <a:latin typeface="Tahoma"/>
                <a:cs typeface="Tahoma"/>
              </a:rPr>
              <a:t>El </a:t>
            </a:r>
            <a:r>
              <a:rPr sz="2176" spc="9" dirty="0">
                <a:solidFill>
                  <a:srgbClr val="004DD6"/>
                </a:solidFill>
                <a:latin typeface="Tahoma"/>
                <a:cs typeface="Tahoma"/>
              </a:rPr>
              <a:t>comando anterior mueve esos commits a </a:t>
            </a:r>
            <a:r>
              <a:rPr sz="2176" spc="5" dirty="0">
                <a:solidFill>
                  <a:srgbClr val="004DD6"/>
                </a:solidFill>
                <a:latin typeface="Tahoma"/>
                <a:cs typeface="Tahoma"/>
              </a:rPr>
              <a:t>la </a:t>
            </a:r>
            <a:r>
              <a:rPr sz="2176" dirty="0">
                <a:solidFill>
                  <a:srgbClr val="004DD6"/>
                </a:solidFill>
                <a:latin typeface="Tahoma"/>
                <a:cs typeface="Tahoma"/>
              </a:rPr>
              <a:t>rama</a:t>
            </a:r>
            <a:r>
              <a:rPr sz="2176" spc="-5" dirty="0">
                <a:solidFill>
                  <a:srgbClr val="004DD6"/>
                </a:solidFill>
                <a:latin typeface="Tahoma"/>
                <a:cs typeface="Tahoma"/>
              </a:rPr>
              <a:t> </a:t>
            </a:r>
            <a:r>
              <a:rPr sz="2176" b="1" spc="9" dirty="0">
                <a:solidFill>
                  <a:srgbClr val="004DD6"/>
                </a:solidFill>
                <a:latin typeface="Tahoma"/>
                <a:cs typeface="Tahoma"/>
              </a:rPr>
              <a:t>master</a:t>
            </a:r>
            <a:r>
              <a:rPr sz="2176" spc="9" dirty="0">
                <a:solidFill>
                  <a:srgbClr val="004DD6"/>
                </a:solidFill>
                <a:latin typeface="Tahoma"/>
                <a:cs typeface="Tahoma"/>
              </a:rPr>
              <a:t>.</a:t>
            </a:r>
            <a:endParaRPr sz="2176">
              <a:latin typeface="Tahoma"/>
              <a:cs typeface="Tahoma"/>
            </a:endParaRPr>
          </a:p>
        </p:txBody>
      </p:sp>
      <p:sp>
        <p:nvSpPr>
          <p:cNvPr id="8" name="Título 7">
            <a:extLst>
              <a:ext uri="{FF2B5EF4-FFF2-40B4-BE49-F238E27FC236}">
                <a16:creationId xmlns:a16="http://schemas.microsoft.com/office/drawing/2014/main" id="{BDCE29E1-64B9-4629-A7F8-9AB1EE6F317C}"/>
              </a:ext>
            </a:extLst>
          </p:cNvPr>
          <p:cNvSpPr>
            <a:spLocks noGrp="1"/>
          </p:cNvSpPr>
          <p:nvPr>
            <p:ph type="title"/>
          </p:nvPr>
        </p:nvSpPr>
        <p:spPr/>
        <p:txBody>
          <a:bodyPr/>
          <a:lstStyle/>
          <a:p>
            <a:endParaRPr lang="es-ES"/>
          </a:p>
        </p:txBody>
      </p:sp>
    </p:spTree>
    <p:extLst>
      <p:ext uri="{BB962C8B-B14F-4D97-AF65-F5344CB8AC3E}">
        <p14:creationId xmlns:p14="http://schemas.microsoft.com/office/powerpoint/2010/main" val="68411018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	Solucionar conflictos al hacer un rebase:</a:t>
            </a:r>
            <a:endParaRPr lang="es-ES"/>
          </a:p>
        </p:txBody>
      </p:sp>
      <p:sp>
        <p:nvSpPr>
          <p:cNvPr id="9" name="object 9"/>
          <p:cNvSpPr txBox="1">
            <a:spLocks noGrp="1"/>
          </p:cNvSpPr>
          <p:nvPr>
            <p:ph type="sldNum" sz="quarter" idx="4294967295"/>
          </p:nvPr>
        </p:nvSpPr>
        <p:spPr>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pc="9" dirty="0"/>
              <a:pPr marL="34549">
                <a:lnSpc>
                  <a:spcPct val="100000"/>
                </a:lnSpc>
                <a:spcBef>
                  <a:spcPts val="113"/>
                </a:spcBef>
              </a:pPr>
              <a:t>114</a:t>
            </a:fld>
            <a:endParaRPr spc="9" dirty="0"/>
          </a:p>
        </p:txBody>
      </p:sp>
      <p:sp>
        <p:nvSpPr>
          <p:cNvPr id="3" name="object 3"/>
          <p:cNvSpPr txBox="1"/>
          <p:nvPr/>
        </p:nvSpPr>
        <p:spPr>
          <a:xfrm>
            <a:off x="2226224" y="526969"/>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829FF9"/>
                </a:solidFill>
                <a:latin typeface="DejaVu Sans"/>
                <a:cs typeface="DejaVu Sans"/>
              </a:rPr>
              <a:t>★</a:t>
            </a:r>
            <a:endParaRPr sz="1406">
              <a:latin typeface="DejaVu Sans"/>
              <a:cs typeface="DejaVu Sans"/>
            </a:endParaRPr>
          </a:p>
        </p:txBody>
      </p:sp>
      <p:sp>
        <p:nvSpPr>
          <p:cNvPr id="4" name="object 4"/>
          <p:cNvSpPr txBox="1"/>
          <p:nvPr/>
        </p:nvSpPr>
        <p:spPr>
          <a:xfrm>
            <a:off x="2486573" y="426957"/>
            <a:ext cx="7683148" cy="5880260"/>
          </a:xfrm>
          <a:prstGeom prst="rect">
            <a:avLst/>
          </a:prstGeom>
        </p:spPr>
        <p:txBody>
          <a:bodyPr vert="horz" wrap="square" lIns="0" tIns="71977" rIns="0" bIns="0" rtlCol="0">
            <a:spAutoFit/>
          </a:bodyPr>
          <a:lstStyle/>
          <a:p>
            <a:pPr marL="11516">
              <a:lnSpc>
                <a:spcPct val="100000"/>
              </a:lnSpc>
              <a:spcBef>
                <a:spcPts val="567"/>
              </a:spcBef>
            </a:pPr>
            <a:r>
              <a:rPr sz="1904" spc="-5" dirty="0">
                <a:solidFill>
                  <a:srgbClr val="0433FF"/>
                </a:solidFill>
                <a:latin typeface="Arial"/>
                <a:cs typeface="Arial"/>
              </a:rPr>
              <a:t>Rebase aplica los commmits uno a uno en la nueva</a:t>
            </a:r>
            <a:r>
              <a:rPr sz="1904" spc="9" dirty="0">
                <a:solidFill>
                  <a:srgbClr val="0433FF"/>
                </a:solidFill>
                <a:latin typeface="Arial"/>
                <a:cs typeface="Arial"/>
              </a:rPr>
              <a:t> </a:t>
            </a:r>
            <a:r>
              <a:rPr sz="1904" spc="-5" dirty="0">
                <a:solidFill>
                  <a:srgbClr val="0433FF"/>
                </a:solidFill>
                <a:latin typeface="Arial"/>
                <a:cs typeface="Arial"/>
              </a:rPr>
              <a:t>localizacion.</a:t>
            </a:r>
            <a:endParaRPr sz="1904">
              <a:latin typeface="Arial"/>
              <a:cs typeface="Arial"/>
            </a:endParaRPr>
          </a:p>
          <a:p>
            <a:pPr marL="11516" marR="635127">
              <a:lnSpc>
                <a:spcPts val="2204"/>
              </a:lnSpc>
              <a:spcBef>
                <a:spcPts val="621"/>
              </a:spcBef>
              <a:tabLst>
                <a:tab pos="2130527" algn="l"/>
              </a:tabLst>
            </a:pPr>
            <a:r>
              <a:rPr sz="1904" spc="-5" dirty="0">
                <a:solidFill>
                  <a:srgbClr val="0433FF"/>
                </a:solidFill>
                <a:latin typeface="Arial"/>
                <a:cs typeface="Arial"/>
              </a:rPr>
              <a:t>Si aparece un conflicto al intentar aplicar un commit, se detiene el  rebase</a:t>
            </a:r>
            <a:r>
              <a:rPr sz="1904" dirty="0">
                <a:solidFill>
                  <a:srgbClr val="0433FF"/>
                </a:solidFill>
                <a:latin typeface="Arial"/>
                <a:cs typeface="Arial"/>
              </a:rPr>
              <a:t> </a:t>
            </a:r>
            <a:r>
              <a:rPr sz="1904" spc="-5" dirty="0">
                <a:solidFill>
                  <a:srgbClr val="0433FF"/>
                </a:solidFill>
                <a:latin typeface="Arial"/>
                <a:cs typeface="Arial"/>
              </a:rPr>
              <a:t>y</a:t>
            </a:r>
            <a:r>
              <a:rPr sz="1904" spc="5" dirty="0">
                <a:solidFill>
                  <a:srgbClr val="0433FF"/>
                </a:solidFill>
                <a:latin typeface="Arial"/>
                <a:cs typeface="Arial"/>
              </a:rPr>
              <a:t> </a:t>
            </a:r>
            <a:r>
              <a:rPr sz="1904" spc="-5" dirty="0">
                <a:solidFill>
                  <a:srgbClr val="0433FF"/>
                </a:solidFill>
                <a:latin typeface="Arial"/>
                <a:cs typeface="Arial"/>
              </a:rPr>
              <a:t>debemos	solucionar el conflicto</a:t>
            </a:r>
            <a:r>
              <a:rPr sz="1904" spc="-9" dirty="0">
                <a:solidFill>
                  <a:srgbClr val="0433FF"/>
                </a:solidFill>
                <a:latin typeface="Arial"/>
                <a:cs typeface="Arial"/>
              </a:rPr>
              <a:t> </a:t>
            </a:r>
            <a:r>
              <a:rPr sz="1904" spc="-5" dirty="0">
                <a:solidFill>
                  <a:srgbClr val="0433FF"/>
                </a:solidFill>
                <a:latin typeface="Arial"/>
                <a:cs typeface="Arial"/>
              </a:rPr>
              <a:t>manualmente.</a:t>
            </a:r>
            <a:endParaRPr sz="1904">
              <a:latin typeface="Arial"/>
              <a:cs typeface="Arial"/>
            </a:endParaRPr>
          </a:p>
          <a:p>
            <a:pPr marL="276393" indent="-170442">
              <a:lnSpc>
                <a:spcPts val="2607"/>
              </a:lnSpc>
              <a:buClr>
                <a:srgbClr val="829FF9"/>
              </a:buClr>
              <a:buSzPct val="119047"/>
              <a:buFont typeface="Trebuchet MS"/>
              <a:buChar char="•"/>
              <a:tabLst>
                <a:tab pos="276968" algn="l"/>
              </a:tabLst>
            </a:pPr>
            <a:r>
              <a:rPr sz="1904" spc="-5" dirty="0">
                <a:solidFill>
                  <a:srgbClr val="021EAA"/>
                </a:solidFill>
                <a:latin typeface="Arial"/>
                <a:cs typeface="Arial"/>
              </a:rPr>
              <a:t>Editamos los ficheros conflictivos para eliminar los</a:t>
            </a:r>
            <a:r>
              <a:rPr sz="1904" spc="5" dirty="0">
                <a:solidFill>
                  <a:srgbClr val="021EAA"/>
                </a:solidFill>
                <a:latin typeface="Arial"/>
                <a:cs typeface="Arial"/>
              </a:rPr>
              <a:t> </a:t>
            </a:r>
            <a:r>
              <a:rPr sz="1904" spc="-5" dirty="0">
                <a:solidFill>
                  <a:srgbClr val="021EAA"/>
                </a:solidFill>
                <a:latin typeface="Arial"/>
                <a:cs typeface="Arial"/>
              </a:rPr>
              <a:t>conflictos.</a:t>
            </a:r>
            <a:endParaRPr sz="1904">
              <a:latin typeface="Arial"/>
              <a:cs typeface="Arial"/>
            </a:endParaRPr>
          </a:p>
          <a:p>
            <a:pPr marL="11516" marR="2735136" indent="95010">
              <a:lnSpc>
                <a:spcPts val="2766"/>
              </a:lnSpc>
              <a:spcBef>
                <a:spcPts val="59"/>
              </a:spcBef>
              <a:buClr>
                <a:srgbClr val="829FF9"/>
              </a:buClr>
              <a:buSzPct val="119047"/>
              <a:buFont typeface="Trebuchet MS"/>
              <a:buChar char="•"/>
              <a:tabLst>
                <a:tab pos="276968" algn="l"/>
              </a:tabLst>
            </a:pPr>
            <a:r>
              <a:rPr sz="1904" spc="-5" dirty="0">
                <a:solidFill>
                  <a:srgbClr val="021EAA"/>
                </a:solidFill>
                <a:latin typeface="Arial"/>
                <a:cs typeface="Arial"/>
              </a:rPr>
              <a:t>Ejecutamos "git add </a:t>
            </a:r>
            <a:r>
              <a:rPr sz="1904" i="1" spc="-5" dirty="0">
                <a:solidFill>
                  <a:srgbClr val="021EAA"/>
                </a:solidFill>
                <a:latin typeface="Arial"/>
                <a:cs typeface="Arial"/>
              </a:rPr>
              <a:t>&lt;ficheros conflictivos&gt;</a:t>
            </a:r>
            <a:r>
              <a:rPr sz="1904" spc="-5" dirty="0">
                <a:solidFill>
                  <a:srgbClr val="021EAA"/>
                </a:solidFill>
                <a:latin typeface="Arial"/>
                <a:cs typeface="Arial"/>
              </a:rPr>
              <a:t>" </a:t>
            </a:r>
            <a:r>
              <a:rPr sz="1904" spc="-5" dirty="0">
                <a:solidFill>
                  <a:srgbClr val="0433FF"/>
                </a:solidFill>
                <a:latin typeface="Arial"/>
                <a:cs typeface="Arial"/>
              </a:rPr>
              <a:t> Una vez solucionado el conflicto,</a:t>
            </a:r>
            <a:r>
              <a:rPr sz="1904" spc="-9" dirty="0">
                <a:solidFill>
                  <a:srgbClr val="0433FF"/>
                </a:solidFill>
                <a:latin typeface="Arial"/>
                <a:cs typeface="Arial"/>
              </a:rPr>
              <a:t> </a:t>
            </a:r>
            <a:r>
              <a:rPr sz="1904" spc="-5" dirty="0">
                <a:solidFill>
                  <a:srgbClr val="0433FF"/>
                </a:solidFill>
                <a:latin typeface="Arial"/>
                <a:cs typeface="Arial"/>
              </a:rPr>
              <a:t>ejecuta:</a:t>
            </a:r>
            <a:endParaRPr sz="1904">
              <a:latin typeface="Arial"/>
              <a:cs typeface="Arial"/>
            </a:endParaRPr>
          </a:p>
          <a:p>
            <a:pPr marL="276393" indent="-170442">
              <a:lnSpc>
                <a:spcPts val="2494"/>
              </a:lnSpc>
              <a:buClr>
                <a:srgbClr val="829FF9"/>
              </a:buClr>
              <a:buSzPct val="119047"/>
              <a:buFont typeface="Trebuchet MS"/>
              <a:buChar char="•"/>
              <a:tabLst>
                <a:tab pos="276968" algn="l"/>
              </a:tabLst>
            </a:pPr>
            <a:r>
              <a:rPr sz="1904" spc="-5" dirty="0">
                <a:solidFill>
                  <a:srgbClr val="021EAA"/>
                </a:solidFill>
                <a:latin typeface="Arial"/>
                <a:cs typeface="Arial"/>
              </a:rPr>
              <a:t>git rebase</a:t>
            </a:r>
            <a:r>
              <a:rPr sz="1904" spc="-9" dirty="0">
                <a:solidFill>
                  <a:srgbClr val="021EAA"/>
                </a:solidFill>
                <a:latin typeface="Arial"/>
                <a:cs typeface="Arial"/>
              </a:rPr>
              <a:t> </a:t>
            </a:r>
            <a:r>
              <a:rPr sz="1904" spc="-5" dirty="0">
                <a:solidFill>
                  <a:srgbClr val="021EAA"/>
                </a:solidFill>
                <a:latin typeface="Arial"/>
                <a:cs typeface="Arial"/>
              </a:rPr>
              <a:t>--continue</a:t>
            </a:r>
            <a:endParaRPr sz="1904">
              <a:latin typeface="Arial"/>
              <a:cs typeface="Arial"/>
            </a:endParaRPr>
          </a:p>
          <a:p>
            <a:pPr marL="576394" marR="66795" lvl="1" indent="-152592">
              <a:lnSpc>
                <a:spcPct val="92700"/>
              </a:lnSpc>
              <a:spcBef>
                <a:spcPts val="122"/>
              </a:spcBef>
              <a:buClr>
                <a:srgbClr val="829FF9"/>
              </a:buClr>
              <a:buSzPct val="119047"/>
              <a:buFont typeface="Trebuchet MS"/>
              <a:buChar char="•"/>
              <a:tabLst>
                <a:tab pos="594244" algn="l"/>
                <a:tab pos="5193878" algn="l"/>
              </a:tabLst>
            </a:pPr>
            <a:r>
              <a:rPr sz="1904" spc="-5" dirty="0">
                <a:solidFill>
                  <a:srgbClr val="4353FF"/>
                </a:solidFill>
                <a:latin typeface="Arial"/>
                <a:cs typeface="Arial"/>
              </a:rPr>
              <a:t>Este comando aplica el</a:t>
            </a:r>
            <a:r>
              <a:rPr sz="1904" spc="41" dirty="0">
                <a:solidFill>
                  <a:srgbClr val="4353FF"/>
                </a:solidFill>
                <a:latin typeface="Arial"/>
                <a:cs typeface="Arial"/>
              </a:rPr>
              <a:t> </a:t>
            </a:r>
            <a:r>
              <a:rPr sz="1904" spc="-5" dirty="0">
                <a:solidFill>
                  <a:srgbClr val="4353FF"/>
                </a:solidFill>
                <a:latin typeface="Arial"/>
                <a:cs typeface="Arial"/>
              </a:rPr>
              <a:t>commit</a:t>
            </a:r>
            <a:r>
              <a:rPr sz="1904" spc="5" dirty="0">
                <a:solidFill>
                  <a:srgbClr val="4353FF"/>
                </a:solidFill>
                <a:latin typeface="Arial"/>
                <a:cs typeface="Arial"/>
              </a:rPr>
              <a:t> </a:t>
            </a:r>
            <a:r>
              <a:rPr sz="1904" spc="-5" dirty="0">
                <a:solidFill>
                  <a:srgbClr val="4353FF"/>
                </a:solidFill>
                <a:latin typeface="Arial"/>
                <a:cs typeface="Arial"/>
              </a:rPr>
              <a:t>pendiente	y continua con el</a:t>
            </a:r>
            <a:r>
              <a:rPr sz="1904" spc="-54" dirty="0">
                <a:solidFill>
                  <a:srgbClr val="4353FF"/>
                </a:solidFill>
                <a:latin typeface="Arial"/>
                <a:cs typeface="Arial"/>
              </a:rPr>
              <a:t> </a:t>
            </a:r>
            <a:r>
              <a:rPr sz="1904" spc="-5" dirty="0">
                <a:solidFill>
                  <a:srgbClr val="4353FF"/>
                </a:solidFill>
                <a:latin typeface="Arial"/>
                <a:cs typeface="Arial"/>
              </a:rPr>
              <a:t>resto  commits del</a:t>
            </a:r>
            <a:r>
              <a:rPr sz="1904" spc="-9" dirty="0">
                <a:solidFill>
                  <a:srgbClr val="4353FF"/>
                </a:solidFill>
                <a:latin typeface="Arial"/>
                <a:cs typeface="Arial"/>
              </a:rPr>
              <a:t> </a:t>
            </a:r>
            <a:r>
              <a:rPr sz="1904" spc="-5" dirty="0">
                <a:solidFill>
                  <a:srgbClr val="4353FF"/>
                </a:solidFill>
                <a:latin typeface="Arial"/>
                <a:cs typeface="Arial"/>
              </a:rPr>
              <a:t>rebase.</a:t>
            </a:r>
            <a:endParaRPr sz="1904">
              <a:latin typeface="Arial"/>
              <a:cs typeface="Arial"/>
            </a:endParaRPr>
          </a:p>
          <a:p>
            <a:pPr marL="11516" marR="461229">
              <a:lnSpc>
                <a:spcPts val="2204"/>
              </a:lnSpc>
              <a:spcBef>
                <a:spcPts val="621"/>
              </a:spcBef>
            </a:pPr>
            <a:r>
              <a:rPr sz="1904" spc="-5" dirty="0">
                <a:solidFill>
                  <a:srgbClr val="0433FF"/>
                </a:solidFill>
                <a:latin typeface="Arial"/>
                <a:cs typeface="Arial"/>
              </a:rPr>
              <a:t>Si al examinar el conflicto, decidimos que no queremos aplicar este  commit,</a:t>
            </a:r>
            <a:r>
              <a:rPr sz="1904" spc="-9" dirty="0">
                <a:solidFill>
                  <a:srgbClr val="0433FF"/>
                </a:solidFill>
                <a:latin typeface="Arial"/>
                <a:cs typeface="Arial"/>
              </a:rPr>
              <a:t> </a:t>
            </a:r>
            <a:r>
              <a:rPr sz="1904" spc="-5" dirty="0">
                <a:solidFill>
                  <a:srgbClr val="0433FF"/>
                </a:solidFill>
                <a:latin typeface="Arial"/>
                <a:cs typeface="Arial"/>
              </a:rPr>
              <a:t>ejecutaremos:</a:t>
            </a:r>
            <a:endParaRPr sz="1904">
              <a:latin typeface="Arial"/>
              <a:cs typeface="Arial"/>
            </a:endParaRPr>
          </a:p>
          <a:p>
            <a:pPr marL="276393" indent="-170442">
              <a:lnSpc>
                <a:spcPts val="2607"/>
              </a:lnSpc>
              <a:buClr>
                <a:srgbClr val="829FF9"/>
              </a:buClr>
              <a:buSzPct val="119047"/>
              <a:buFont typeface="Trebuchet MS"/>
              <a:buChar char="•"/>
              <a:tabLst>
                <a:tab pos="276968" algn="l"/>
              </a:tabLst>
            </a:pPr>
            <a:r>
              <a:rPr sz="1904" spc="-5" dirty="0">
                <a:solidFill>
                  <a:srgbClr val="021EAA"/>
                </a:solidFill>
                <a:latin typeface="Arial"/>
                <a:cs typeface="Arial"/>
              </a:rPr>
              <a:t>git rebase</a:t>
            </a:r>
            <a:r>
              <a:rPr sz="1904" spc="-9" dirty="0">
                <a:solidFill>
                  <a:srgbClr val="021EAA"/>
                </a:solidFill>
                <a:latin typeface="Arial"/>
                <a:cs typeface="Arial"/>
              </a:rPr>
              <a:t> </a:t>
            </a:r>
            <a:r>
              <a:rPr sz="1904" spc="-5" dirty="0">
                <a:solidFill>
                  <a:srgbClr val="021EAA"/>
                </a:solidFill>
                <a:latin typeface="Arial"/>
                <a:cs typeface="Arial"/>
              </a:rPr>
              <a:t>--skip</a:t>
            </a:r>
            <a:endParaRPr sz="1904">
              <a:latin typeface="Arial"/>
              <a:cs typeface="Arial"/>
            </a:endParaRPr>
          </a:p>
          <a:p>
            <a:pPr marL="593668" lvl="1" indent="-170442">
              <a:lnSpc>
                <a:spcPts val="2748"/>
              </a:lnSpc>
              <a:buClr>
                <a:srgbClr val="829FF9"/>
              </a:buClr>
              <a:buSzPct val="119047"/>
              <a:buFont typeface="Trebuchet MS"/>
              <a:buChar char="•"/>
              <a:tabLst>
                <a:tab pos="594244" algn="l"/>
              </a:tabLst>
            </a:pPr>
            <a:r>
              <a:rPr sz="1904" spc="-5" dirty="0">
                <a:solidFill>
                  <a:srgbClr val="4353FF"/>
                </a:solidFill>
                <a:latin typeface="Arial"/>
                <a:cs typeface="Arial"/>
              </a:rPr>
              <a:t>se ignora el commit y se salta al siguiente commit del</a:t>
            </a:r>
            <a:r>
              <a:rPr sz="1904" spc="9" dirty="0">
                <a:solidFill>
                  <a:srgbClr val="4353FF"/>
                </a:solidFill>
                <a:latin typeface="Arial"/>
                <a:cs typeface="Arial"/>
              </a:rPr>
              <a:t> </a:t>
            </a:r>
            <a:r>
              <a:rPr sz="1904" spc="-5" dirty="0">
                <a:solidFill>
                  <a:srgbClr val="4353FF"/>
                </a:solidFill>
                <a:latin typeface="Arial"/>
                <a:cs typeface="Arial"/>
              </a:rPr>
              <a:t>rebase.</a:t>
            </a:r>
            <a:endParaRPr sz="1904">
              <a:latin typeface="Arial"/>
              <a:cs typeface="Arial"/>
            </a:endParaRPr>
          </a:p>
          <a:p>
            <a:pPr marL="11516" marR="4607">
              <a:lnSpc>
                <a:spcPts val="2204"/>
              </a:lnSpc>
              <a:spcBef>
                <a:spcPts val="526"/>
              </a:spcBef>
            </a:pPr>
            <a:r>
              <a:rPr sz="1904" spc="-5" dirty="0">
                <a:solidFill>
                  <a:srgbClr val="0433FF"/>
                </a:solidFill>
                <a:latin typeface="Arial"/>
                <a:cs typeface="Arial"/>
              </a:rPr>
              <a:t>Si al final llegamos a un estado catastrófico en el que decidimos que no  queremos hacer nada del rebase, ejecutaremos:</a:t>
            </a:r>
            <a:endParaRPr sz="1904">
              <a:latin typeface="Arial"/>
              <a:cs typeface="Arial"/>
            </a:endParaRPr>
          </a:p>
          <a:p>
            <a:pPr marL="276393" indent="-170442">
              <a:lnSpc>
                <a:spcPts val="2607"/>
              </a:lnSpc>
              <a:buClr>
                <a:srgbClr val="829FF9"/>
              </a:buClr>
              <a:buSzPct val="119047"/>
              <a:buFont typeface="Trebuchet MS"/>
              <a:buChar char="•"/>
              <a:tabLst>
                <a:tab pos="276968" algn="l"/>
              </a:tabLst>
            </a:pPr>
            <a:r>
              <a:rPr sz="1904" spc="-5" dirty="0">
                <a:solidFill>
                  <a:srgbClr val="021EAA"/>
                </a:solidFill>
                <a:latin typeface="Arial"/>
                <a:cs typeface="Arial"/>
              </a:rPr>
              <a:t>git rebase</a:t>
            </a:r>
            <a:r>
              <a:rPr sz="1904" spc="-9" dirty="0">
                <a:solidFill>
                  <a:srgbClr val="021EAA"/>
                </a:solidFill>
                <a:latin typeface="Arial"/>
                <a:cs typeface="Arial"/>
              </a:rPr>
              <a:t> </a:t>
            </a:r>
            <a:r>
              <a:rPr sz="1904" spc="-5" dirty="0">
                <a:solidFill>
                  <a:srgbClr val="021EAA"/>
                </a:solidFill>
                <a:latin typeface="Arial"/>
                <a:cs typeface="Arial"/>
              </a:rPr>
              <a:t>--abort</a:t>
            </a:r>
            <a:endParaRPr sz="1904">
              <a:latin typeface="Arial"/>
              <a:cs typeface="Arial"/>
            </a:endParaRPr>
          </a:p>
          <a:p>
            <a:pPr marL="576394" marR="52399" lvl="1" indent="-152592">
              <a:lnSpc>
                <a:spcPct val="92700"/>
              </a:lnSpc>
              <a:spcBef>
                <a:spcPts val="122"/>
              </a:spcBef>
              <a:buClr>
                <a:srgbClr val="829FF9"/>
              </a:buClr>
              <a:buSzPct val="119047"/>
              <a:buFont typeface="Trebuchet MS"/>
              <a:buChar char="•"/>
              <a:tabLst>
                <a:tab pos="594244" algn="l"/>
              </a:tabLst>
            </a:pPr>
            <a:r>
              <a:rPr sz="1904" spc="-5" dirty="0">
                <a:solidFill>
                  <a:srgbClr val="4353FF"/>
                </a:solidFill>
                <a:latin typeface="Arial"/>
                <a:cs typeface="Arial"/>
              </a:rPr>
              <a:t>deshace todo lo hecho y deja el repositorio como estaba antes de  hacer el “git rebase”</a:t>
            </a:r>
            <a:r>
              <a:rPr sz="1904" spc="-9" dirty="0">
                <a:solidFill>
                  <a:srgbClr val="4353FF"/>
                </a:solidFill>
                <a:latin typeface="Arial"/>
                <a:cs typeface="Arial"/>
              </a:rPr>
              <a:t> </a:t>
            </a:r>
            <a:r>
              <a:rPr sz="1904" spc="-5" dirty="0">
                <a:solidFill>
                  <a:srgbClr val="4353FF"/>
                </a:solidFill>
                <a:latin typeface="Arial"/>
                <a:cs typeface="Arial"/>
              </a:rPr>
              <a:t>original</a:t>
            </a:r>
            <a:endParaRPr sz="1904">
              <a:latin typeface="Arial"/>
              <a:cs typeface="Arial"/>
            </a:endParaRPr>
          </a:p>
        </p:txBody>
      </p:sp>
      <p:sp>
        <p:nvSpPr>
          <p:cNvPr id="5" name="object 5"/>
          <p:cNvSpPr txBox="1"/>
          <p:nvPr/>
        </p:nvSpPr>
        <p:spPr>
          <a:xfrm>
            <a:off x="2226224" y="877781"/>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829FF9"/>
                </a:solidFill>
                <a:latin typeface="DejaVu Sans"/>
                <a:cs typeface="DejaVu Sans"/>
              </a:rPr>
              <a:t>★</a:t>
            </a:r>
            <a:endParaRPr sz="1406">
              <a:latin typeface="DejaVu Sans"/>
              <a:cs typeface="DejaVu Sans"/>
            </a:endParaRPr>
          </a:p>
        </p:txBody>
      </p:sp>
      <p:sp>
        <p:nvSpPr>
          <p:cNvPr id="6" name="object 6"/>
          <p:cNvSpPr txBox="1"/>
          <p:nvPr/>
        </p:nvSpPr>
        <p:spPr>
          <a:xfrm>
            <a:off x="2226224" y="2184440"/>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829FF9"/>
                </a:solidFill>
                <a:latin typeface="DejaVu Sans"/>
                <a:cs typeface="DejaVu Sans"/>
              </a:rPr>
              <a:t>★</a:t>
            </a:r>
            <a:endParaRPr sz="1406">
              <a:latin typeface="DejaVu Sans"/>
              <a:cs typeface="DejaVu Sans"/>
            </a:endParaRPr>
          </a:p>
        </p:txBody>
      </p:sp>
      <p:sp>
        <p:nvSpPr>
          <p:cNvPr id="7" name="object 7"/>
          <p:cNvSpPr txBox="1"/>
          <p:nvPr/>
        </p:nvSpPr>
        <p:spPr>
          <a:xfrm>
            <a:off x="2226224" y="3491088"/>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829FF9"/>
                </a:solidFill>
                <a:latin typeface="DejaVu Sans"/>
                <a:cs typeface="DejaVu Sans"/>
              </a:rPr>
              <a:t>★</a:t>
            </a:r>
            <a:endParaRPr sz="1406">
              <a:latin typeface="DejaVu Sans"/>
              <a:cs typeface="DejaVu Sans"/>
            </a:endParaRPr>
          </a:p>
        </p:txBody>
      </p:sp>
      <p:sp>
        <p:nvSpPr>
          <p:cNvPr id="8" name="object 8"/>
          <p:cNvSpPr txBox="1"/>
          <p:nvPr/>
        </p:nvSpPr>
        <p:spPr>
          <a:xfrm>
            <a:off x="2226224" y="4797746"/>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829FF9"/>
                </a:solidFill>
                <a:latin typeface="DejaVu Sans"/>
                <a:cs typeface="DejaVu Sans"/>
              </a:rPr>
              <a:t>★</a:t>
            </a:r>
            <a:endParaRPr sz="1406">
              <a:latin typeface="DejaVu Sans"/>
              <a:cs typeface="DejaVu Sans"/>
            </a:endParaRPr>
          </a:p>
        </p:txBody>
      </p:sp>
    </p:spTree>
    <p:extLst>
      <p:ext uri="{BB962C8B-B14F-4D97-AF65-F5344CB8AC3E}">
        <p14:creationId xmlns:p14="http://schemas.microsoft.com/office/powerpoint/2010/main" val="837387627"/>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27F6BF11-5DFF-4336-AD98-9B6C27C62B97}"/>
              </a:ext>
            </a:extLst>
          </p:cNvPr>
          <p:cNvSpPr>
            <a:spLocks noGrp="1"/>
          </p:cNvSpPr>
          <p:nvPr>
            <p:ph type="title"/>
          </p:nvPr>
        </p:nvSpPr>
        <p:spPr/>
        <p:txBody>
          <a:bodyPr/>
          <a:lstStyle/>
          <a:p>
            <a:endParaRPr lang="es-ES"/>
          </a:p>
        </p:txBody>
      </p:sp>
      <p:sp>
        <p:nvSpPr>
          <p:cNvPr id="2" name="object 2"/>
          <p:cNvSpPr txBox="1"/>
          <p:nvPr/>
        </p:nvSpPr>
        <p:spPr>
          <a:xfrm>
            <a:off x="1921250" y="315375"/>
            <a:ext cx="7861652" cy="4396375"/>
          </a:xfrm>
          <a:prstGeom prst="rect">
            <a:avLst/>
          </a:prstGeom>
        </p:spPr>
        <p:txBody>
          <a:bodyPr vert="horz" wrap="square" lIns="0" tIns="29366" rIns="0" bIns="0" rtlCol="0">
            <a:spAutoFit/>
          </a:bodyPr>
          <a:lstStyle/>
          <a:p>
            <a:pPr marL="351825" marR="226296" indent="-317852">
              <a:lnSpc>
                <a:spcPts val="2702"/>
              </a:lnSpc>
              <a:spcBef>
                <a:spcPts val="230"/>
              </a:spcBef>
              <a:buClr>
                <a:srgbClr val="829FF9"/>
              </a:buClr>
              <a:buFont typeface="DejaVu Sans"/>
              <a:buChar char="✦"/>
              <a:tabLst>
                <a:tab pos="352401" algn="l"/>
              </a:tabLst>
            </a:pPr>
            <a:r>
              <a:rPr sz="2267" spc="14" dirty="0">
                <a:solidFill>
                  <a:srgbClr val="021EAA"/>
                </a:solidFill>
                <a:latin typeface="Arial"/>
                <a:cs typeface="Arial"/>
              </a:rPr>
              <a:t>Otras operaciones </a:t>
            </a:r>
            <a:r>
              <a:rPr sz="2267" spc="18" dirty="0">
                <a:solidFill>
                  <a:srgbClr val="021EAA"/>
                </a:solidFill>
                <a:latin typeface="Arial"/>
                <a:cs typeface="Arial"/>
              </a:rPr>
              <a:t>que pueden </a:t>
            </a:r>
            <a:r>
              <a:rPr sz="2267" spc="14" dirty="0">
                <a:solidFill>
                  <a:srgbClr val="021EAA"/>
                </a:solidFill>
                <a:latin typeface="Arial"/>
                <a:cs typeface="Arial"/>
              </a:rPr>
              <a:t>hacerse con </a:t>
            </a:r>
            <a:r>
              <a:rPr sz="2267" spc="9" dirty="0">
                <a:solidFill>
                  <a:srgbClr val="021EAA"/>
                </a:solidFill>
                <a:latin typeface="Arial"/>
                <a:cs typeface="Arial"/>
              </a:rPr>
              <a:t>el</a:t>
            </a:r>
            <a:r>
              <a:rPr sz="2267" spc="-32" dirty="0">
                <a:solidFill>
                  <a:srgbClr val="021EAA"/>
                </a:solidFill>
                <a:latin typeface="Arial"/>
                <a:cs typeface="Arial"/>
              </a:rPr>
              <a:t> </a:t>
            </a:r>
            <a:r>
              <a:rPr sz="2267" spc="18" dirty="0">
                <a:solidFill>
                  <a:srgbClr val="021EAA"/>
                </a:solidFill>
                <a:latin typeface="Arial"/>
                <a:cs typeface="Arial"/>
              </a:rPr>
              <a:t>comando  </a:t>
            </a:r>
            <a:r>
              <a:rPr sz="2267" spc="14" dirty="0">
                <a:solidFill>
                  <a:srgbClr val="021EAA"/>
                </a:solidFill>
                <a:latin typeface="Arial"/>
                <a:cs typeface="Arial"/>
              </a:rPr>
              <a:t>rebase:</a:t>
            </a:r>
            <a:endParaRPr sz="2267">
              <a:latin typeface="Arial"/>
              <a:cs typeface="Arial"/>
            </a:endParaRPr>
          </a:p>
          <a:p>
            <a:pPr marL="316124">
              <a:lnSpc>
                <a:spcPts val="2648"/>
              </a:lnSpc>
              <a:spcBef>
                <a:spcPts val="639"/>
              </a:spcBef>
            </a:pPr>
            <a:r>
              <a:rPr sz="2584" spc="-210" baseline="11695" dirty="0">
                <a:solidFill>
                  <a:srgbClr val="829FF9"/>
                </a:solidFill>
                <a:latin typeface="DejaVu Sans"/>
                <a:cs typeface="DejaVu Sans"/>
              </a:rPr>
              <a:t>★ </a:t>
            </a:r>
            <a:r>
              <a:rPr sz="2267" spc="14" dirty="0">
                <a:solidFill>
                  <a:srgbClr val="0433FF"/>
                </a:solidFill>
                <a:latin typeface="Arial"/>
                <a:cs typeface="Arial"/>
              </a:rPr>
              <a:t>rebase </a:t>
            </a:r>
            <a:r>
              <a:rPr sz="2267" spc="9" dirty="0">
                <a:solidFill>
                  <a:srgbClr val="0433FF"/>
                </a:solidFill>
                <a:latin typeface="Arial"/>
                <a:cs typeface="Arial"/>
              </a:rPr>
              <a:t>interactivo: </a:t>
            </a:r>
            <a:r>
              <a:rPr sz="2267" b="1" spc="14" dirty="0">
                <a:solidFill>
                  <a:srgbClr val="0433FF"/>
                </a:solidFill>
                <a:latin typeface="Tahoma"/>
                <a:cs typeface="Tahoma"/>
              </a:rPr>
              <a:t>git rebase</a:t>
            </a:r>
            <a:r>
              <a:rPr sz="2267" b="1" spc="-181" dirty="0">
                <a:solidFill>
                  <a:srgbClr val="0433FF"/>
                </a:solidFill>
                <a:latin typeface="Tahoma"/>
                <a:cs typeface="Tahoma"/>
              </a:rPr>
              <a:t> </a:t>
            </a:r>
            <a:r>
              <a:rPr sz="2267" b="1" spc="9" dirty="0">
                <a:solidFill>
                  <a:srgbClr val="0433FF"/>
                </a:solidFill>
                <a:latin typeface="Tahoma"/>
                <a:cs typeface="Tahoma"/>
              </a:rPr>
              <a:t>-i</a:t>
            </a:r>
            <a:endParaRPr sz="2267">
              <a:latin typeface="Tahoma"/>
              <a:cs typeface="Tahoma"/>
            </a:endParaRPr>
          </a:p>
          <a:p>
            <a:pPr marL="876971" lvl="1" indent="-205567">
              <a:lnSpc>
                <a:spcPts val="3223"/>
              </a:lnSpc>
              <a:buClr>
                <a:srgbClr val="829FF9"/>
              </a:buClr>
              <a:buSzPct val="122000"/>
              <a:buFont typeface="Trebuchet MS"/>
              <a:buChar char="•"/>
              <a:tabLst>
                <a:tab pos="877547" algn="l"/>
              </a:tabLst>
            </a:pPr>
            <a:r>
              <a:rPr sz="2267" spc="14" dirty="0">
                <a:solidFill>
                  <a:srgbClr val="021EAA"/>
                </a:solidFill>
                <a:latin typeface="Arial"/>
                <a:cs typeface="Arial"/>
              </a:rPr>
              <a:t>permite:</a:t>
            </a:r>
            <a:endParaRPr sz="2267">
              <a:latin typeface="Arial"/>
              <a:cs typeface="Arial"/>
            </a:endParaRPr>
          </a:p>
          <a:p>
            <a:pPr marL="876971" lvl="1" indent="-205567">
              <a:lnSpc>
                <a:spcPts val="3165"/>
              </a:lnSpc>
              <a:buClr>
                <a:srgbClr val="829FF9"/>
              </a:buClr>
              <a:buSzPct val="122000"/>
              <a:buFont typeface="Trebuchet MS"/>
              <a:buChar char="•"/>
              <a:tabLst>
                <a:tab pos="877547" algn="l"/>
              </a:tabLst>
            </a:pPr>
            <a:r>
              <a:rPr sz="2267" spc="14" dirty="0">
                <a:solidFill>
                  <a:srgbClr val="021EAA"/>
                </a:solidFill>
                <a:latin typeface="Arial"/>
                <a:cs typeface="Arial"/>
              </a:rPr>
              <a:t>cambiar </a:t>
            </a:r>
            <a:r>
              <a:rPr sz="2267" spc="9" dirty="0">
                <a:solidFill>
                  <a:srgbClr val="021EAA"/>
                </a:solidFill>
                <a:latin typeface="Arial"/>
                <a:cs typeface="Arial"/>
              </a:rPr>
              <a:t>el </a:t>
            </a:r>
            <a:r>
              <a:rPr sz="2267" spc="14" dirty="0">
                <a:solidFill>
                  <a:srgbClr val="021EAA"/>
                </a:solidFill>
                <a:latin typeface="Arial"/>
                <a:cs typeface="Arial"/>
              </a:rPr>
              <a:t>orden </a:t>
            </a:r>
            <a:r>
              <a:rPr sz="2267" spc="18" dirty="0">
                <a:solidFill>
                  <a:srgbClr val="021EAA"/>
                </a:solidFill>
                <a:latin typeface="Arial"/>
                <a:cs typeface="Arial"/>
              </a:rPr>
              <a:t>de </a:t>
            </a:r>
            <a:r>
              <a:rPr sz="2267" spc="14" dirty="0">
                <a:solidFill>
                  <a:srgbClr val="021EAA"/>
                </a:solidFill>
                <a:latin typeface="Arial"/>
                <a:cs typeface="Arial"/>
              </a:rPr>
              <a:t>aplicación </a:t>
            </a:r>
            <a:r>
              <a:rPr sz="2267" spc="18" dirty="0">
                <a:solidFill>
                  <a:srgbClr val="021EAA"/>
                </a:solidFill>
                <a:latin typeface="Arial"/>
                <a:cs typeface="Arial"/>
              </a:rPr>
              <a:t>de </a:t>
            </a:r>
            <a:r>
              <a:rPr sz="2267" spc="14" dirty="0">
                <a:solidFill>
                  <a:srgbClr val="021EAA"/>
                </a:solidFill>
                <a:latin typeface="Arial"/>
                <a:cs typeface="Arial"/>
              </a:rPr>
              <a:t>los</a:t>
            </a:r>
            <a:r>
              <a:rPr sz="2267" spc="-32" dirty="0">
                <a:solidFill>
                  <a:srgbClr val="021EAA"/>
                </a:solidFill>
                <a:latin typeface="Arial"/>
                <a:cs typeface="Arial"/>
              </a:rPr>
              <a:t> </a:t>
            </a:r>
            <a:r>
              <a:rPr sz="2267" spc="14" dirty="0">
                <a:solidFill>
                  <a:srgbClr val="021EAA"/>
                </a:solidFill>
                <a:latin typeface="Arial"/>
                <a:cs typeface="Arial"/>
              </a:rPr>
              <a:t>commits,</a:t>
            </a:r>
            <a:endParaRPr sz="2267">
              <a:latin typeface="Arial"/>
              <a:cs typeface="Arial"/>
            </a:endParaRPr>
          </a:p>
          <a:p>
            <a:pPr marL="876971" lvl="1" indent="-205567">
              <a:lnSpc>
                <a:spcPts val="3165"/>
              </a:lnSpc>
              <a:buClr>
                <a:srgbClr val="829FF9"/>
              </a:buClr>
              <a:buSzPct val="122000"/>
              <a:buFont typeface="Trebuchet MS"/>
              <a:buChar char="•"/>
              <a:tabLst>
                <a:tab pos="877547" algn="l"/>
              </a:tabLst>
            </a:pPr>
            <a:r>
              <a:rPr sz="2267" spc="14" dirty="0">
                <a:solidFill>
                  <a:srgbClr val="021EAA"/>
                </a:solidFill>
                <a:latin typeface="Arial"/>
                <a:cs typeface="Arial"/>
              </a:rPr>
              <a:t>eliminar </a:t>
            </a:r>
            <a:r>
              <a:rPr sz="2267" spc="18" dirty="0">
                <a:solidFill>
                  <a:srgbClr val="021EAA"/>
                </a:solidFill>
                <a:latin typeface="Arial"/>
                <a:cs typeface="Arial"/>
              </a:rPr>
              <a:t>un</a:t>
            </a:r>
            <a:r>
              <a:rPr sz="2267" dirty="0">
                <a:solidFill>
                  <a:srgbClr val="021EAA"/>
                </a:solidFill>
                <a:latin typeface="Arial"/>
                <a:cs typeface="Arial"/>
              </a:rPr>
              <a:t> </a:t>
            </a:r>
            <a:r>
              <a:rPr sz="2267" spc="14" dirty="0">
                <a:solidFill>
                  <a:srgbClr val="021EAA"/>
                </a:solidFill>
                <a:latin typeface="Arial"/>
                <a:cs typeface="Arial"/>
              </a:rPr>
              <a:t>commit,</a:t>
            </a:r>
            <a:endParaRPr sz="2267">
              <a:latin typeface="Arial"/>
              <a:cs typeface="Arial"/>
            </a:endParaRPr>
          </a:p>
          <a:p>
            <a:pPr marL="876971" lvl="1" indent="-205567">
              <a:lnSpc>
                <a:spcPts val="3165"/>
              </a:lnSpc>
              <a:buClr>
                <a:srgbClr val="829FF9"/>
              </a:buClr>
              <a:buSzPct val="122000"/>
              <a:buFont typeface="Trebuchet MS"/>
              <a:buChar char="•"/>
              <a:tabLst>
                <a:tab pos="877547" algn="l"/>
              </a:tabLst>
            </a:pPr>
            <a:r>
              <a:rPr sz="2267" spc="14" dirty="0">
                <a:solidFill>
                  <a:srgbClr val="021EAA"/>
                </a:solidFill>
                <a:latin typeface="Arial"/>
                <a:cs typeface="Arial"/>
              </a:rPr>
              <a:t>unir varios commits </a:t>
            </a:r>
            <a:r>
              <a:rPr sz="2267" spc="18" dirty="0">
                <a:solidFill>
                  <a:srgbClr val="021EAA"/>
                </a:solidFill>
                <a:latin typeface="Arial"/>
                <a:cs typeface="Arial"/>
              </a:rPr>
              <a:t>en uno</a:t>
            </a:r>
            <a:r>
              <a:rPr sz="2267" spc="-23" dirty="0">
                <a:solidFill>
                  <a:srgbClr val="021EAA"/>
                </a:solidFill>
                <a:latin typeface="Arial"/>
                <a:cs typeface="Arial"/>
              </a:rPr>
              <a:t> </a:t>
            </a:r>
            <a:r>
              <a:rPr sz="2267" spc="14" dirty="0">
                <a:solidFill>
                  <a:srgbClr val="021EAA"/>
                </a:solidFill>
                <a:latin typeface="Arial"/>
                <a:cs typeface="Arial"/>
              </a:rPr>
              <a:t>sólo,</a:t>
            </a:r>
            <a:endParaRPr sz="2267">
              <a:latin typeface="Arial"/>
              <a:cs typeface="Arial"/>
            </a:endParaRPr>
          </a:p>
          <a:p>
            <a:pPr marL="876971" lvl="1" indent="-205567">
              <a:lnSpc>
                <a:spcPts val="3296"/>
              </a:lnSpc>
              <a:buClr>
                <a:srgbClr val="829FF9"/>
              </a:buClr>
              <a:buSzPct val="122000"/>
              <a:buFont typeface="Trebuchet MS"/>
              <a:buChar char="•"/>
              <a:tabLst>
                <a:tab pos="877547" algn="l"/>
              </a:tabLst>
            </a:pPr>
            <a:r>
              <a:rPr sz="2267" spc="9" dirty="0">
                <a:solidFill>
                  <a:srgbClr val="021EAA"/>
                </a:solidFill>
                <a:latin typeface="Arial"/>
                <a:cs typeface="Arial"/>
              </a:rPr>
              <a:t>partir </a:t>
            </a:r>
            <a:r>
              <a:rPr sz="2267" spc="18" dirty="0">
                <a:solidFill>
                  <a:srgbClr val="021EAA"/>
                </a:solidFill>
                <a:latin typeface="Arial"/>
                <a:cs typeface="Arial"/>
              </a:rPr>
              <a:t>un </a:t>
            </a:r>
            <a:r>
              <a:rPr sz="2267" spc="14" dirty="0">
                <a:solidFill>
                  <a:srgbClr val="021EAA"/>
                </a:solidFill>
                <a:latin typeface="Arial"/>
                <a:cs typeface="Arial"/>
              </a:rPr>
              <a:t>commit </a:t>
            </a:r>
            <a:r>
              <a:rPr sz="2267" spc="18" dirty="0">
                <a:solidFill>
                  <a:srgbClr val="021EAA"/>
                </a:solidFill>
                <a:latin typeface="Arial"/>
                <a:cs typeface="Arial"/>
              </a:rPr>
              <a:t>en </a:t>
            </a:r>
            <a:r>
              <a:rPr sz="2267" spc="14" dirty="0">
                <a:solidFill>
                  <a:srgbClr val="021EAA"/>
                </a:solidFill>
                <a:latin typeface="Arial"/>
                <a:cs typeface="Arial"/>
              </a:rPr>
              <a:t>varios,</a:t>
            </a:r>
            <a:r>
              <a:rPr sz="2267" spc="-32" dirty="0">
                <a:solidFill>
                  <a:srgbClr val="021EAA"/>
                </a:solidFill>
                <a:latin typeface="Arial"/>
                <a:cs typeface="Arial"/>
              </a:rPr>
              <a:t> </a:t>
            </a:r>
            <a:r>
              <a:rPr sz="2267" spc="9" dirty="0">
                <a:solidFill>
                  <a:srgbClr val="021EAA"/>
                </a:solidFill>
                <a:latin typeface="Arial"/>
                <a:cs typeface="Arial"/>
              </a:rPr>
              <a:t>etc...</a:t>
            </a:r>
            <a:endParaRPr sz="2267">
              <a:latin typeface="Arial"/>
              <a:cs typeface="Arial"/>
            </a:endParaRPr>
          </a:p>
          <a:p>
            <a:pPr marL="316124">
              <a:lnSpc>
                <a:spcPts val="2648"/>
              </a:lnSpc>
              <a:spcBef>
                <a:spcPts val="426"/>
              </a:spcBef>
            </a:pPr>
            <a:r>
              <a:rPr sz="2584" spc="-210" baseline="8771" dirty="0">
                <a:solidFill>
                  <a:srgbClr val="829FF9"/>
                </a:solidFill>
                <a:latin typeface="DejaVu Sans"/>
                <a:cs typeface="DejaVu Sans"/>
              </a:rPr>
              <a:t>★ </a:t>
            </a:r>
            <a:r>
              <a:rPr sz="2267" spc="14" dirty="0">
                <a:solidFill>
                  <a:srgbClr val="0433FF"/>
                </a:solidFill>
                <a:latin typeface="Arial"/>
                <a:cs typeface="Arial"/>
              </a:rPr>
              <a:t>reposicionamientos </a:t>
            </a:r>
            <a:r>
              <a:rPr sz="2267" spc="18" dirty="0">
                <a:solidFill>
                  <a:srgbClr val="0433FF"/>
                </a:solidFill>
                <a:latin typeface="Arial"/>
                <a:cs typeface="Arial"/>
              </a:rPr>
              <a:t>de ramas más</a:t>
            </a:r>
            <a:r>
              <a:rPr sz="2267" spc="-195" dirty="0">
                <a:solidFill>
                  <a:srgbClr val="0433FF"/>
                </a:solidFill>
                <a:latin typeface="Arial"/>
                <a:cs typeface="Arial"/>
              </a:rPr>
              <a:t> </a:t>
            </a:r>
            <a:r>
              <a:rPr sz="2267" spc="14" dirty="0">
                <a:solidFill>
                  <a:srgbClr val="0433FF"/>
                </a:solidFill>
                <a:latin typeface="Arial"/>
                <a:cs typeface="Arial"/>
              </a:rPr>
              <a:t>complicados.</a:t>
            </a:r>
            <a:endParaRPr sz="2267">
              <a:latin typeface="Arial"/>
              <a:cs typeface="Arial"/>
            </a:endParaRPr>
          </a:p>
          <a:p>
            <a:pPr marL="876971" lvl="1" indent="-205567">
              <a:lnSpc>
                <a:spcPts val="3223"/>
              </a:lnSpc>
              <a:buClr>
                <a:srgbClr val="829FF9"/>
              </a:buClr>
              <a:buSzPct val="122000"/>
              <a:buFont typeface="Trebuchet MS"/>
              <a:buChar char="•"/>
              <a:tabLst>
                <a:tab pos="877547" algn="l"/>
              </a:tabLst>
            </a:pPr>
            <a:r>
              <a:rPr sz="2267" spc="18" dirty="0">
                <a:solidFill>
                  <a:srgbClr val="021EAA"/>
                </a:solidFill>
                <a:latin typeface="Arial"/>
                <a:cs typeface="Arial"/>
              </a:rPr>
              <a:t>Mover una subrama de una rama a una </a:t>
            </a:r>
            <a:r>
              <a:rPr sz="2267" spc="14" dirty="0">
                <a:solidFill>
                  <a:srgbClr val="021EAA"/>
                </a:solidFill>
                <a:latin typeface="Arial"/>
                <a:cs typeface="Arial"/>
              </a:rPr>
              <a:t>tercera</a:t>
            </a:r>
            <a:r>
              <a:rPr sz="2267" spc="-127" dirty="0">
                <a:solidFill>
                  <a:srgbClr val="021EAA"/>
                </a:solidFill>
                <a:latin typeface="Arial"/>
                <a:cs typeface="Arial"/>
              </a:rPr>
              <a:t> </a:t>
            </a:r>
            <a:r>
              <a:rPr sz="2267" spc="14" dirty="0">
                <a:solidFill>
                  <a:srgbClr val="021EAA"/>
                </a:solidFill>
                <a:latin typeface="Arial"/>
                <a:cs typeface="Arial"/>
              </a:rPr>
              <a:t>rama.</a:t>
            </a:r>
            <a:endParaRPr sz="2267">
              <a:latin typeface="Arial"/>
              <a:cs typeface="Arial"/>
            </a:endParaRPr>
          </a:p>
          <a:p>
            <a:pPr marL="1194822" lvl="2" indent="-206142">
              <a:lnSpc>
                <a:spcPts val="3296"/>
              </a:lnSpc>
              <a:buClr>
                <a:srgbClr val="829FF9"/>
              </a:buClr>
              <a:buSzPct val="122000"/>
              <a:buFont typeface="Trebuchet MS"/>
              <a:buChar char="•"/>
              <a:tabLst>
                <a:tab pos="1195398" algn="l"/>
              </a:tabLst>
            </a:pPr>
            <a:r>
              <a:rPr sz="2267" spc="14" dirty="0">
                <a:solidFill>
                  <a:srgbClr val="4353FF"/>
                </a:solidFill>
                <a:latin typeface="Arial"/>
                <a:cs typeface="Arial"/>
              </a:rPr>
              <a:t>ver opción</a:t>
            </a:r>
            <a:r>
              <a:rPr sz="2267" dirty="0">
                <a:solidFill>
                  <a:srgbClr val="4353FF"/>
                </a:solidFill>
                <a:latin typeface="Arial"/>
                <a:cs typeface="Arial"/>
              </a:rPr>
              <a:t> </a:t>
            </a:r>
            <a:r>
              <a:rPr sz="2267" spc="14" dirty="0">
                <a:solidFill>
                  <a:srgbClr val="4353FF"/>
                </a:solidFill>
                <a:latin typeface="Arial"/>
                <a:cs typeface="Arial"/>
              </a:rPr>
              <a:t>--onto</a:t>
            </a:r>
            <a:endParaRPr sz="2267">
              <a:latin typeface="Arial"/>
              <a:cs typeface="Arial"/>
            </a:endParaRPr>
          </a:p>
        </p:txBody>
      </p:sp>
    </p:spTree>
    <p:extLst>
      <p:ext uri="{BB962C8B-B14F-4D97-AF65-F5344CB8AC3E}">
        <p14:creationId xmlns:p14="http://schemas.microsoft.com/office/powerpoint/2010/main" val="308423601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git reset</a:t>
            </a:r>
            <a:endParaRPr lang="es-ES"/>
          </a:p>
        </p:txBody>
      </p:sp>
      <p:sp>
        <p:nvSpPr>
          <p:cNvPr id="3" name="object 3"/>
          <p:cNvSpPr txBox="1"/>
          <p:nvPr/>
        </p:nvSpPr>
        <p:spPr>
          <a:xfrm>
            <a:off x="1944282" y="546705"/>
            <a:ext cx="7182762" cy="920158"/>
          </a:xfrm>
          <a:prstGeom prst="rect">
            <a:avLst/>
          </a:prstGeom>
        </p:spPr>
        <p:txBody>
          <a:bodyPr vert="horz" wrap="square" lIns="0" tIns="113436" rIns="0" bIns="0" rtlCol="0">
            <a:spAutoFit/>
          </a:bodyPr>
          <a:lstStyle/>
          <a:p>
            <a:pPr marL="328792" indent="-317852">
              <a:lnSpc>
                <a:spcPct val="100000"/>
              </a:lnSpc>
              <a:spcBef>
                <a:spcPts val="893"/>
              </a:spcBef>
              <a:buClr>
                <a:srgbClr val="829FF9"/>
              </a:buClr>
              <a:buFont typeface="DejaVu Sans"/>
              <a:buChar char="✦"/>
              <a:tabLst>
                <a:tab pos="329368" algn="l"/>
              </a:tabLst>
            </a:pPr>
            <a:r>
              <a:rPr sz="2267" b="1" spc="14" dirty="0">
                <a:solidFill>
                  <a:srgbClr val="021EAA"/>
                </a:solidFill>
                <a:latin typeface="Tahoma"/>
                <a:cs typeface="Tahoma"/>
              </a:rPr>
              <a:t>git reset </a:t>
            </a:r>
            <a:r>
              <a:rPr sz="2267" spc="14" dirty="0">
                <a:solidFill>
                  <a:srgbClr val="021EAA"/>
                </a:solidFill>
                <a:latin typeface="Arial"/>
                <a:cs typeface="Arial"/>
              </a:rPr>
              <a:t>se usa para restaurar </a:t>
            </a:r>
            <a:r>
              <a:rPr sz="2267" spc="23" dirty="0">
                <a:solidFill>
                  <a:srgbClr val="021EAA"/>
                </a:solidFill>
                <a:latin typeface="Arial"/>
                <a:cs typeface="Arial"/>
              </a:rPr>
              <a:t>HEAD </a:t>
            </a:r>
            <a:r>
              <a:rPr sz="2267" spc="18" dirty="0">
                <a:solidFill>
                  <a:srgbClr val="021EAA"/>
                </a:solidFill>
                <a:latin typeface="Arial"/>
                <a:cs typeface="Arial"/>
              </a:rPr>
              <a:t>a </a:t>
            </a:r>
            <a:r>
              <a:rPr sz="2267" spc="9" dirty="0">
                <a:solidFill>
                  <a:srgbClr val="021EAA"/>
                </a:solidFill>
                <a:latin typeface="Arial"/>
                <a:cs typeface="Arial"/>
              </a:rPr>
              <a:t>otro</a:t>
            </a:r>
            <a:r>
              <a:rPr sz="2267" spc="-100" dirty="0">
                <a:solidFill>
                  <a:srgbClr val="021EAA"/>
                </a:solidFill>
                <a:latin typeface="Arial"/>
                <a:cs typeface="Arial"/>
              </a:rPr>
              <a:t> </a:t>
            </a:r>
            <a:r>
              <a:rPr sz="2267" spc="14" dirty="0">
                <a:solidFill>
                  <a:srgbClr val="021EAA"/>
                </a:solidFill>
                <a:latin typeface="Arial"/>
                <a:cs typeface="Arial"/>
              </a:rPr>
              <a:t>estado.</a:t>
            </a:r>
            <a:endParaRPr sz="2267">
              <a:latin typeface="Arial"/>
              <a:cs typeface="Arial"/>
            </a:endParaRPr>
          </a:p>
          <a:p>
            <a:pPr marL="328792" indent="-317852">
              <a:lnSpc>
                <a:spcPct val="100000"/>
              </a:lnSpc>
              <a:spcBef>
                <a:spcPts val="812"/>
              </a:spcBef>
              <a:buClr>
                <a:srgbClr val="829FF9"/>
              </a:buClr>
              <a:buFont typeface="DejaVu Sans"/>
              <a:buChar char="✦"/>
              <a:tabLst>
                <a:tab pos="329368" algn="l"/>
              </a:tabLst>
            </a:pPr>
            <a:r>
              <a:rPr sz="2267" b="1" spc="14" dirty="0">
                <a:solidFill>
                  <a:srgbClr val="021EAA"/>
                </a:solidFill>
                <a:latin typeface="Tahoma"/>
                <a:cs typeface="Tahoma"/>
              </a:rPr>
              <a:t>git reset</a:t>
            </a:r>
            <a:r>
              <a:rPr sz="2267" b="1" dirty="0">
                <a:solidFill>
                  <a:srgbClr val="021EAA"/>
                </a:solidFill>
                <a:latin typeface="Tahoma"/>
                <a:cs typeface="Tahoma"/>
              </a:rPr>
              <a:t> </a:t>
            </a:r>
            <a:r>
              <a:rPr sz="2267" b="1" spc="18" dirty="0">
                <a:solidFill>
                  <a:srgbClr val="021EAA"/>
                </a:solidFill>
                <a:latin typeface="Tahoma"/>
                <a:cs typeface="Tahoma"/>
              </a:rPr>
              <a:t>&lt;commit&gt;</a:t>
            </a:r>
            <a:endParaRPr sz="2267">
              <a:latin typeface="Tahoma"/>
              <a:cs typeface="Tahoma"/>
            </a:endParaRPr>
          </a:p>
        </p:txBody>
      </p:sp>
      <p:sp>
        <p:nvSpPr>
          <p:cNvPr id="4" name="object 4"/>
          <p:cNvSpPr txBox="1"/>
          <p:nvPr/>
        </p:nvSpPr>
        <p:spPr>
          <a:xfrm>
            <a:off x="2226224" y="1534618"/>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5" name="object 5"/>
          <p:cNvSpPr txBox="1"/>
          <p:nvPr/>
        </p:nvSpPr>
        <p:spPr>
          <a:xfrm>
            <a:off x="2486573" y="1434606"/>
            <a:ext cx="5737457" cy="1636477"/>
          </a:xfrm>
          <a:prstGeom prst="rect">
            <a:avLst/>
          </a:prstGeom>
        </p:spPr>
        <p:txBody>
          <a:bodyPr vert="horz" wrap="square" lIns="0" tIns="11516" rIns="0" bIns="0" rtlCol="0">
            <a:spAutoFit/>
          </a:bodyPr>
          <a:lstStyle/>
          <a:p>
            <a:pPr marL="11516" marR="554513">
              <a:lnSpc>
                <a:spcPct val="120900"/>
              </a:lnSpc>
              <a:spcBef>
                <a:spcPts val="91"/>
              </a:spcBef>
            </a:pPr>
            <a:r>
              <a:rPr sz="1904" spc="-5" dirty="0">
                <a:solidFill>
                  <a:srgbClr val="0433FF"/>
                </a:solidFill>
                <a:latin typeface="Arial"/>
                <a:cs typeface="Arial"/>
              </a:rPr>
              <a:t>Cambia HEAD para que apunte al commit dado.  Se restaura el staging area al nuevo</a:t>
            </a:r>
            <a:r>
              <a:rPr sz="1904" spc="-14" dirty="0">
                <a:solidFill>
                  <a:srgbClr val="0433FF"/>
                </a:solidFill>
                <a:latin typeface="Arial"/>
                <a:cs typeface="Arial"/>
              </a:rPr>
              <a:t> </a:t>
            </a:r>
            <a:r>
              <a:rPr sz="1904" spc="-5" dirty="0">
                <a:solidFill>
                  <a:srgbClr val="0433FF"/>
                </a:solidFill>
                <a:latin typeface="Arial"/>
                <a:cs typeface="Arial"/>
              </a:rPr>
              <a:t>estado.</a:t>
            </a:r>
            <a:endParaRPr sz="1904">
              <a:latin typeface="Arial"/>
              <a:cs typeface="Arial"/>
            </a:endParaRPr>
          </a:p>
          <a:p>
            <a:pPr marL="259118" indent="-153168">
              <a:lnSpc>
                <a:spcPct val="100000"/>
              </a:lnSpc>
              <a:spcBef>
                <a:spcPts val="381"/>
              </a:spcBef>
              <a:buClr>
                <a:srgbClr val="000000"/>
              </a:buClr>
              <a:buSzPct val="124242"/>
              <a:buChar char="•"/>
              <a:tabLst>
                <a:tab pos="259694" algn="l"/>
              </a:tabLst>
            </a:pPr>
            <a:r>
              <a:rPr sz="1496" dirty="0">
                <a:solidFill>
                  <a:srgbClr val="021EAA"/>
                </a:solidFill>
                <a:latin typeface="Arial"/>
                <a:cs typeface="Arial"/>
              </a:rPr>
              <a:t>Se pierden los cambios del staging</a:t>
            </a:r>
            <a:r>
              <a:rPr sz="1496" spc="-5" dirty="0">
                <a:solidFill>
                  <a:srgbClr val="021EAA"/>
                </a:solidFill>
                <a:latin typeface="Arial"/>
                <a:cs typeface="Arial"/>
              </a:rPr>
              <a:t> </a:t>
            </a:r>
            <a:r>
              <a:rPr sz="1496" dirty="0">
                <a:solidFill>
                  <a:srgbClr val="021EAA"/>
                </a:solidFill>
                <a:latin typeface="Arial"/>
                <a:cs typeface="Arial"/>
              </a:rPr>
              <a:t>area.</a:t>
            </a:r>
            <a:endParaRPr sz="1496">
              <a:latin typeface="Arial"/>
              <a:cs typeface="Arial"/>
            </a:endParaRPr>
          </a:p>
          <a:p>
            <a:pPr marL="11516">
              <a:lnSpc>
                <a:spcPct val="100000"/>
              </a:lnSpc>
              <a:spcBef>
                <a:spcPts val="462"/>
              </a:spcBef>
            </a:pPr>
            <a:r>
              <a:rPr sz="1904" spc="-5" dirty="0">
                <a:solidFill>
                  <a:srgbClr val="0433FF"/>
                </a:solidFill>
                <a:latin typeface="Arial"/>
                <a:cs typeface="Arial"/>
              </a:rPr>
              <a:t>Los ficheros del directorio de trabajo no se</a:t>
            </a:r>
            <a:r>
              <a:rPr sz="1904" spc="5" dirty="0">
                <a:solidFill>
                  <a:srgbClr val="0433FF"/>
                </a:solidFill>
                <a:latin typeface="Arial"/>
                <a:cs typeface="Arial"/>
              </a:rPr>
              <a:t> </a:t>
            </a:r>
            <a:r>
              <a:rPr sz="1904" spc="-5" dirty="0">
                <a:solidFill>
                  <a:srgbClr val="0433FF"/>
                </a:solidFill>
                <a:latin typeface="Arial"/>
                <a:cs typeface="Arial"/>
              </a:rPr>
              <a:t>modifican.</a:t>
            </a:r>
            <a:endParaRPr sz="1904">
              <a:latin typeface="Arial"/>
              <a:cs typeface="Arial"/>
            </a:endParaRPr>
          </a:p>
          <a:p>
            <a:pPr marL="259118" indent="-153168">
              <a:lnSpc>
                <a:spcPct val="100000"/>
              </a:lnSpc>
              <a:spcBef>
                <a:spcPts val="381"/>
              </a:spcBef>
              <a:buClr>
                <a:srgbClr val="000000"/>
              </a:buClr>
              <a:buSzPct val="124242"/>
              <a:buChar char="•"/>
              <a:tabLst>
                <a:tab pos="259694" algn="l"/>
              </a:tabLst>
            </a:pPr>
            <a:r>
              <a:rPr sz="1496" dirty="0">
                <a:solidFill>
                  <a:srgbClr val="021EAA"/>
                </a:solidFill>
                <a:latin typeface="Arial"/>
                <a:cs typeface="Arial"/>
              </a:rPr>
              <a:t>No se pierden las modificaciones existentes en</a:t>
            </a:r>
            <a:r>
              <a:rPr sz="1496" spc="-9" dirty="0">
                <a:solidFill>
                  <a:srgbClr val="021EAA"/>
                </a:solidFill>
                <a:latin typeface="Arial"/>
                <a:cs typeface="Arial"/>
              </a:rPr>
              <a:t> </a:t>
            </a:r>
            <a:r>
              <a:rPr sz="1496" dirty="0">
                <a:solidFill>
                  <a:srgbClr val="021EAA"/>
                </a:solidFill>
                <a:latin typeface="Arial"/>
                <a:cs typeface="Arial"/>
              </a:rPr>
              <a:t>ellos.</a:t>
            </a:r>
            <a:endParaRPr sz="1496">
              <a:latin typeface="Arial"/>
              <a:cs typeface="Arial"/>
            </a:endParaRPr>
          </a:p>
        </p:txBody>
      </p:sp>
      <p:sp>
        <p:nvSpPr>
          <p:cNvPr id="6" name="object 6"/>
          <p:cNvSpPr txBox="1"/>
          <p:nvPr/>
        </p:nvSpPr>
        <p:spPr>
          <a:xfrm>
            <a:off x="2226224" y="1885429"/>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7" name="object 7"/>
          <p:cNvSpPr txBox="1"/>
          <p:nvPr/>
        </p:nvSpPr>
        <p:spPr>
          <a:xfrm>
            <a:off x="2226224" y="2510791"/>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8" name="object 8"/>
          <p:cNvSpPr txBox="1"/>
          <p:nvPr/>
        </p:nvSpPr>
        <p:spPr>
          <a:xfrm>
            <a:off x="1944282" y="3131450"/>
            <a:ext cx="4130923" cy="374282"/>
          </a:xfrm>
          <a:prstGeom prst="rect">
            <a:avLst/>
          </a:prstGeom>
        </p:spPr>
        <p:txBody>
          <a:bodyPr vert="horz" wrap="square" lIns="0" tIns="15547" rIns="0" bIns="0" rtlCol="0">
            <a:spAutoFit/>
          </a:bodyPr>
          <a:lstStyle/>
          <a:p>
            <a:pPr marL="11516">
              <a:lnSpc>
                <a:spcPct val="100000"/>
              </a:lnSpc>
              <a:spcBef>
                <a:spcPts val="122"/>
              </a:spcBef>
            </a:pPr>
            <a:r>
              <a:rPr sz="3401" spc="-115" baseline="4444" dirty="0">
                <a:solidFill>
                  <a:srgbClr val="829FF9"/>
                </a:solidFill>
                <a:latin typeface="DejaVu Sans"/>
                <a:cs typeface="DejaVu Sans"/>
              </a:rPr>
              <a:t>✦ </a:t>
            </a:r>
            <a:r>
              <a:rPr sz="2267" b="1" spc="14" dirty="0">
                <a:solidFill>
                  <a:srgbClr val="021EAA"/>
                </a:solidFill>
                <a:latin typeface="Tahoma"/>
                <a:cs typeface="Tahoma"/>
              </a:rPr>
              <a:t>git reset --soft</a:t>
            </a:r>
            <a:r>
              <a:rPr sz="2267" b="1" spc="-27" dirty="0">
                <a:solidFill>
                  <a:srgbClr val="021EAA"/>
                </a:solidFill>
                <a:latin typeface="Tahoma"/>
                <a:cs typeface="Tahoma"/>
              </a:rPr>
              <a:t> </a:t>
            </a:r>
            <a:r>
              <a:rPr sz="2267" b="1" spc="18" dirty="0">
                <a:solidFill>
                  <a:srgbClr val="021EAA"/>
                </a:solidFill>
                <a:latin typeface="Tahoma"/>
                <a:cs typeface="Tahoma"/>
              </a:rPr>
              <a:t>&lt;commit&gt;</a:t>
            </a:r>
            <a:endParaRPr sz="2267">
              <a:latin typeface="Tahoma"/>
              <a:cs typeface="Tahoma"/>
            </a:endParaRPr>
          </a:p>
        </p:txBody>
      </p:sp>
      <p:sp>
        <p:nvSpPr>
          <p:cNvPr id="9" name="object 9"/>
          <p:cNvSpPr txBox="1"/>
          <p:nvPr/>
        </p:nvSpPr>
        <p:spPr>
          <a:xfrm>
            <a:off x="2226224" y="3573406"/>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10" name="object 10"/>
          <p:cNvSpPr txBox="1"/>
          <p:nvPr/>
        </p:nvSpPr>
        <p:spPr>
          <a:xfrm>
            <a:off x="2486573" y="3473395"/>
            <a:ext cx="7248981" cy="1693483"/>
          </a:xfrm>
          <a:prstGeom prst="rect">
            <a:avLst/>
          </a:prstGeom>
        </p:spPr>
        <p:txBody>
          <a:bodyPr vert="horz" wrap="square" lIns="0" tIns="11516" rIns="0" bIns="0" rtlCol="0">
            <a:spAutoFit/>
          </a:bodyPr>
          <a:lstStyle/>
          <a:p>
            <a:pPr marL="11516" marR="1516129">
              <a:lnSpc>
                <a:spcPct val="120900"/>
              </a:lnSpc>
              <a:spcBef>
                <a:spcPts val="91"/>
              </a:spcBef>
            </a:pPr>
            <a:r>
              <a:rPr sz="1904" spc="-5" dirty="0">
                <a:solidFill>
                  <a:srgbClr val="0433FF"/>
                </a:solidFill>
                <a:latin typeface="Arial"/>
                <a:cs typeface="Arial"/>
              </a:rPr>
              <a:t>Se cambia HEAD para que apunte al commit dado.  No se borran los cambios creados en el staging</a:t>
            </a:r>
            <a:r>
              <a:rPr sz="1904" dirty="0">
                <a:solidFill>
                  <a:srgbClr val="0433FF"/>
                </a:solidFill>
                <a:latin typeface="Arial"/>
                <a:cs typeface="Arial"/>
              </a:rPr>
              <a:t> </a:t>
            </a:r>
            <a:r>
              <a:rPr sz="1904" spc="-5" dirty="0">
                <a:solidFill>
                  <a:srgbClr val="0433FF"/>
                </a:solidFill>
                <a:latin typeface="Arial"/>
                <a:cs typeface="Arial"/>
              </a:rPr>
              <a:t>area.</a:t>
            </a:r>
            <a:endParaRPr sz="1904">
              <a:latin typeface="Arial"/>
              <a:cs typeface="Arial"/>
            </a:endParaRPr>
          </a:p>
          <a:p>
            <a:pPr marL="259118" marR="4607" indent="-152592">
              <a:lnSpc>
                <a:spcPct val="92700"/>
              </a:lnSpc>
              <a:spcBef>
                <a:spcPts val="127"/>
              </a:spcBef>
              <a:buClr>
                <a:srgbClr val="FF2600"/>
              </a:buClr>
              <a:buSzPct val="119047"/>
              <a:buFont typeface="Trebuchet MS"/>
              <a:buChar char="•"/>
              <a:tabLst>
                <a:tab pos="276968" algn="l"/>
              </a:tabLst>
            </a:pPr>
            <a:r>
              <a:rPr sz="1904" spc="-5" dirty="0">
                <a:solidFill>
                  <a:srgbClr val="021EAA"/>
                </a:solidFill>
                <a:latin typeface="Arial"/>
                <a:cs typeface="Arial"/>
              </a:rPr>
              <a:t>El staging area tambien reflejara los cambios existentes entre las  versiones apuntadas por el HEAD anterior y el nuevo</a:t>
            </a:r>
            <a:r>
              <a:rPr sz="1904" dirty="0">
                <a:solidFill>
                  <a:srgbClr val="021EAA"/>
                </a:solidFill>
                <a:latin typeface="Arial"/>
                <a:cs typeface="Arial"/>
              </a:rPr>
              <a:t> </a:t>
            </a:r>
            <a:r>
              <a:rPr sz="1904" spc="-5" dirty="0">
                <a:solidFill>
                  <a:srgbClr val="021EAA"/>
                </a:solidFill>
                <a:latin typeface="Arial"/>
                <a:cs typeface="Arial"/>
              </a:rPr>
              <a:t>HEAD.</a:t>
            </a:r>
            <a:endParaRPr sz="1904">
              <a:latin typeface="Arial"/>
              <a:cs typeface="Arial"/>
            </a:endParaRPr>
          </a:p>
          <a:p>
            <a:pPr marL="11516">
              <a:lnSpc>
                <a:spcPct val="100000"/>
              </a:lnSpc>
              <a:spcBef>
                <a:spcPts val="481"/>
              </a:spcBef>
            </a:pPr>
            <a:r>
              <a:rPr sz="1904" spc="-5" dirty="0">
                <a:solidFill>
                  <a:srgbClr val="0433FF"/>
                </a:solidFill>
                <a:latin typeface="Arial"/>
                <a:cs typeface="Arial"/>
              </a:rPr>
              <a:t>No se modifican el directorio de</a:t>
            </a:r>
            <a:r>
              <a:rPr sz="1904" spc="-9" dirty="0">
                <a:solidFill>
                  <a:srgbClr val="0433FF"/>
                </a:solidFill>
                <a:latin typeface="Arial"/>
                <a:cs typeface="Arial"/>
              </a:rPr>
              <a:t> </a:t>
            </a:r>
            <a:r>
              <a:rPr sz="1904" spc="-5" dirty="0">
                <a:solidFill>
                  <a:srgbClr val="0433FF"/>
                </a:solidFill>
                <a:latin typeface="Arial"/>
                <a:cs typeface="Arial"/>
              </a:rPr>
              <a:t>trabajo.</a:t>
            </a:r>
            <a:endParaRPr sz="1904">
              <a:latin typeface="Arial"/>
              <a:cs typeface="Arial"/>
            </a:endParaRPr>
          </a:p>
        </p:txBody>
      </p:sp>
      <p:sp>
        <p:nvSpPr>
          <p:cNvPr id="11" name="object 11"/>
          <p:cNvSpPr txBox="1"/>
          <p:nvPr/>
        </p:nvSpPr>
        <p:spPr>
          <a:xfrm>
            <a:off x="2226224" y="3924219"/>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12" name="object 12"/>
          <p:cNvSpPr txBox="1"/>
          <p:nvPr/>
        </p:nvSpPr>
        <p:spPr>
          <a:xfrm>
            <a:off x="2226224" y="4892768"/>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13" name="object 13"/>
          <p:cNvSpPr txBox="1"/>
          <p:nvPr/>
        </p:nvSpPr>
        <p:spPr>
          <a:xfrm>
            <a:off x="1944282" y="5238866"/>
            <a:ext cx="4239177" cy="374282"/>
          </a:xfrm>
          <a:prstGeom prst="rect">
            <a:avLst/>
          </a:prstGeom>
        </p:spPr>
        <p:txBody>
          <a:bodyPr vert="horz" wrap="square" lIns="0" tIns="15547" rIns="0" bIns="0" rtlCol="0">
            <a:spAutoFit/>
          </a:bodyPr>
          <a:lstStyle/>
          <a:p>
            <a:pPr marL="11516">
              <a:lnSpc>
                <a:spcPct val="100000"/>
              </a:lnSpc>
              <a:spcBef>
                <a:spcPts val="122"/>
              </a:spcBef>
            </a:pPr>
            <a:r>
              <a:rPr sz="3401" spc="-115" baseline="4444" dirty="0">
                <a:solidFill>
                  <a:srgbClr val="829FF9"/>
                </a:solidFill>
                <a:latin typeface="DejaVu Sans"/>
                <a:cs typeface="DejaVu Sans"/>
              </a:rPr>
              <a:t>✦ </a:t>
            </a:r>
            <a:r>
              <a:rPr sz="2267" b="1" spc="14" dirty="0">
                <a:solidFill>
                  <a:srgbClr val="021EAA"/>
                </a:solidFill>
                <a:latin typeface="Tahoma"/>
                <a:cs typeface="Tahoma"/>
              </a:rPr>
              <a:t>git reset --hard</a:t>
            </a:r>
            <a:r>
              <a:rPr sz="2267" b="1" spc="-14" dirty="0">
                <a:solidFill>
                  <a:srgbClr val="021EAA"/>
                </a:solidFill>
                <a:latin typeface="Tahoma"/>
                <a:cs typeface="Tahoma"/>
              </a:rPr>
              <a:t> </a:t>
            </a:r>
            <a:r>
              <a:rPr sz="2267" b="1" spc="18" dirty="0">
                <a:solidFill>
                  <a:srgbClr val="021EAA"/>
                </a:solidFill>
                <a:latin typeface="Tahoma"/>
                <a:cs typeface="Tahoma"/>
              </a:rPr>
              <a:t>&lt;commit&gt;</a:t>
            </a:r>
            <a:endParaRPr sz="2267">
              <a:latin typeface="Tahoma"/>
              <a:cs typeface="Tahoma"/>
            </a:endParaRPr>
          </a:p>
        </p:txBody>
      </p:sp>
      <p:sp>
        <p:nvSpPr>
          <p:cNvPr id="14" name="object 14"/>
          <p:cNvSpPr txBox="1"/>
          <p:nvPr/>
        </p:nvSpPr>
        <p:spPr>
          <a:xfrm>
            <a:off x="2226224" y="5680833"/>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15" name="object 15"/>
          <p:cNvSpPr txBox="1"/>
          <p:nvPr/>
        </p:nvSpPr>
        <p:spPr>
          <a:xfrm>
            <a:off x="2486573" y="5641832"/>
            <a:ext cx="7333625" cy="872365"/>
          </a:xfrm>
          <a:prstGeom prst="rect">
            <a:avLst/>
          </a:prstGeom>
        </p:spPr>
        <p:txBody>
          <a:bodyPr vert="horz" wrap="square" lIns="0" tIns="28791" rIns="0" bIns="0" rtlCol="0">
            <a:spAutoFit/>
          </a:bodyPr>
          <a:lstStyle/>
          <a:p>
            <a:pPr marL="11516" marR="4607">
              <a:lnSpc>
                <a:spcPts val="2204"/>
              </a:lnSpc>
              <a:spcBef>
                <a:spcPts val="227"/>
              </a:spcBef>
            </a:pPr>
            <a:r>
              <a:rPr sz="1904" spc="-5" dirty="0">
                <a:solidFill>
                  <a:srgbClr val="0433FF"/>
                </a:solidFill>
                <a:latin typeface="Arial"/>
                <a:cs typeface="Arial"/>
              </a:rPr>
              <a:t>Cambia HEAD para que apunte al commit dado, restaura el staging  area y restaura el directorio de trabajo eliminando todos los cambios  existentes.</a:t>
            </a:r>
            <a:endParaRPr sz="1904">
              <a:latin typeface="Arial"/>
              <a:cs typeface="Arial"/>
            </a:endParaRPr>
          </a:p>
        </p:txBody>
      </p:sp>
    </p:spTree>
    <p:extLst>
      <p:ext uri="{BB962C8B-B14F-4D97-AF65-F5344CB8AC3E}">
        <p14:creationId xmlns:p14="http://schemas.microsoft.com/office/powerpoint/2010/main" val="270056879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 Ejemplos:</a:t>
            </a:r>
            <a:endParaRPr lang="es-ES"/>
          </a:p>
        </p:txBody>
      </p:sp>
      <p:sp>
        <p:nvSpPr>
          <p:cNvPr id="3" name="object 3"/>
          <p:cNvSpPr txBox="1"/>
          <p:nvPr/>
        </p:nvSpPr>
        <p:spPr>
          <a:xfrm>
            <a:off x="2215718" y="745565"/>
            <a:ext cx="8022881" cy="5056263"/>
          </a:xfrm>
          <a:prstGeom prst="rect">
            <a:avLst/>
          </a:prstGeom>
        </p:spPr>
        <p:txBody>
          <a:bodyPr vert="horz" wrap="square" lIns="0" tIns="26487" rIns="0" bIns="0" rtlCol="0">
            <a:spAutoFit/>
          </a:bodyPr>
          <a:lstStyle/>
          <a:p>
            <a:pPr marL="317852" marR="103647" indent="-260846">
              <a:lnSpc>
                <a:spcPts val="2603"/>
              </a:lnSpc>
              <a:spcBef>
                <a:spcPts val="208"/>
              </a:spcBef>
            </a:pPr>
            <a:r>
              <a:rPr sz="2448" spc="-177" baseline="9259" dirty="0">
                <a:solidFill>
                  <a:srgbClr val="FF2600"/>
                </a:solidFill>
                <a:latin typeface="DejaVu Sans"/>
                <a:cs typeface="DejaVu Sans"/>
              </a:rPr>
              <a:t>★ </a:t>
            </a:r>
            <a:r>
              <a:rPr sz="2176" spc="-14" dirty="0">
                <a:solidFill>
                  <a:srgbClr val="0433FF"/>
                </a:solidFill>
                <a:latin typeface="Arial"/>
                <a:cs typeface="Arial"/>
              </a:rPr>
              <a:t>Volver </a:t>
            </a:r>
            <a:r>
              <a:rPr sz="2176" spc="9" dirty="0">
                <a:solidFill>
                  <a:srgbClr val="0433FF"/>
                </a:solidFill>
                <a:latin typeface="Arial"/>
                <a:cs typeface="Arial"/>
              </a:rPr>
              <a:t>al commit anterior (que </a:t>
            </a:r>
            <a:r>
              <a:rPr sz="2176" spc="14" dirty="0">
                <a:solidFill>
                  <a:srgbClr val="0433FF"/>
                </a:solidFill>
                <a:latin typeface="Arial"/>
                <a:cs typeface="Arial"/>
              </a:rPr>
              <a:t>HEAD </a:t>
            </a:r>
            <a:r>
              <a:rPr sz="2176" spc="9" dirty="0">
                <a:solidFill>
                  <a:srgbClr val="0433FF"/>
                </a:solidFill>
                <a:latin typeface="Arial"/>
                <a:cs typeface="Arial"/>
              </a:rPr>
              <a:t>apunte al ultimo commit  realizado) pero sin perder ninguno de los cambios</a:t>
            </a:r>
            <a:r>
              <a:rPr sz="2176" spc="-5" dirty="0">
                <a:solidFill>
                  <a:srgbClr val="0433FF"/>
                </a:solidFill>
                <a:latin typeface="Arial"/>
                <a:cs typeface="Arial"/>
              </a:rPr>
              <a:t> </a:t>
            </a:r>
            <a:r>
              <a:rPr sz="2176" spc="9" dirty="0">
                <a:solidFill>
                  <a:srgbClr val="0433FF"/>
                </a:solidFill>
                <a:latin typeface="Arial"/>
                <a:cs typeface="Arial"/>
              </a:rPr>
              <a:t>realizados</a:t>
            </a:r>
            <a:endParaRPr sz="2176">
              <a:latin typeface="Arial"/>
              <a:cs typeface="Arial"/>
            </a:endParaRPr>
          </a:p>
          <a:p>
            <a:pPr marL="317852">
              <a:lnSpc>
                <a:spcPct val="100000"/>
              </a:lnSpc>
              <a:spcBef>
                <a:spcPts val="648"/>
              </a:spcBef>
            </a:pPr>
            <a:r>
              <a:rPr sz="2176" b="1" spc="14" dirty="0">
                <a:solidFill>
                  <a:srgbClr val="942192"/>
                </a:solidFill>
                <a:latin typeface="Tahoma"/>
                <a:cs typeface="Tahoma"/>
              </a:rPr>
              <a:t>$ </a:t>
            </a:r>
            <a:r>
              <a:rPr sz="2176" b="1" spc="9" dirty="0">
                <a:latin typeface="Tahoma"/>
                <a:cs typeface="Tahoma"/>
              </a:rPr>
              <a:t>git reset --soft</a:t>
            </a:r>
            <a:r>
              <a:rPr sz="2176" b="1" spc="-23" dirty="0">
                <a:latin typeface="Tahoma"/>
                <a:cs typeface="Tahoma"/>
              </a:rPr>
              <a:t> </a:t>
            </a:r>
            <a:r>
              <a:rPr sz="2176" b="1" spc="14" dirty="0">
                <a:latin typeface="Tahoma"/>
                <a:cs typeface="Tahoma"/>
              </a:rPr>
              <a:t>HEAD^</a:t>
            </a:r>
            <a:endParaRPr sz="2176">
              <a:latin typeface="Tahoma"/>
              <a:cs typeface="Tahoma"/>
            </a:endParaRPr>
          </a:p>
          <a:p>
            <a:pPr>
              <a:lnSpc>
                <a:spcPct val="100000"/>
              </a:lnSpc>
              <a:spcBef>
                <a:spcPts val="5"/>
              </a:spcBef>
            </a:pPr>
            <a:endParaRPr sz="3083">
              <a:latin typeface="Tahoma"/>
              <a:cs typeface="Tahoma"/>
            </a:endParaRPr>
          </a:p>
          <a:p>
            <a:pPr marL="317852" marR="864303" indent="-260846">
              <a:lnSpc>
                <a:spcPts val="2603"/>
              </a:lnSpc>
            </a:pPr>
            <a:r>
              <a:rPr sz="2448" spc="-177" baseline="9259" dirty="0">
                <a:solidFill>
                  <a:srgbClr val="FF2600"/>
                </a:solidFill>
                <a:latin typeface="DejaVu Sans"/>
                <a:cs typeface="DejaVu Sans"/>
              </a:rPr>
              <a:t>★ </a:t>
            </a:r>
            <a:r>
              <a:rPr sz="2176" spc="9" dirty="0">
                <a:solidFill>
                  <a:srgbClr val="0433FF"/>
                </a:solidFill>
                <a:latin typeface="Arial"/>
                <a:cs typeface="Arial"/>
              </a:rPr>
              <a:t>Descartar todos los cambios realizados desde el último  commit.</a:t>
            </a:r>
            <a:endParaRPr sz="2176">
              <a:latin typeface="Arial"/>
              <a:cs typeface="Arial"/>
            </a:endParaRPr>
          </a:p>
          <a:p>
            <a:pPr marL="317852">
              <a:lnSpc>
                <a:spcPct val="100000"/>
              </a:lnSpc>
              <a:spcBef>
                <a:spcPts val="648"/>
              </a:spcBef>
            </a:pPr>
            <a:r>
              <a:rPr sz="2176" b="1" spc="14" dirty="0">
                <a:solidFill>
                  <a:srgbClr val="942192"/>
                </a:solidFill>
                <a:latin typeface="Tahoma"/>
                <a:cs typeface="Tahoma"/>
              </a:rPr>
              <a:t>$ </a:t>
            </a:r>
            <a:r>
              <a:rPr sz="2176" b="1" spc="9" dirty="0">
                <a:latin typeface="Tahoma"/>
                <a:cs typeface="Tahoma"/>
              </a:rPr>
              <a:t>git reset --hard</a:t>
            </a:r>
            <a:r>
              <a:rPr sz="2176" b="1" spc="-18" dirty="0">
                <a:latin typeface="Tahoma"/>
                <a:cs typeface="Tahoma"/>
              </a:rPr>
              <a:t> </a:t>
            </a:r>
            <a:r>
              <a:rPr sz="2176" b="1" spc="14" dirty="0">
                <a:latin typeface="Tahoma"/>
                <a:cs typeface="Tahoma"/>
              </a:rPr>
              <a:t>HEAD</a:t>
            </a:r>
            <a:endParaRPr sz="2176">
              <a:latin typeface="Tahoma"/>
              <a:cs typeface="Tahoma"/>
            </a:endParaRPr>
          </a:p>
          <a:p>
            <a:pPr marL="529753" marR="636279" indent="-152592">
              <a:lnSpc>
                <a:spcPts val="2104"/>
              </a:lnSpc>
              <a:spcBef>
                <a:spcPts val="458"/>
              </a:spcBef>
              <a:buClr>
                <a:srgbClr val="000000"/>
              </a:buClr>
              <a:buSzPct val="125641"/>
              <a:buChar char="•"/>
              <a:tabLst>
                <a:tab pos="530328" algn="l"/>
              </a:tabLst>
            </a:pPr>
            <a:r>
              <a:rPr sz="1768" spc="18" dirty="0">
                <a:solidFill>
                  <a:srgbClr val="021EAA"/>
                </a:solidFill>
                <a:latin typeface="Arial"/>
                <a:cs typeface="Arial"/>
              </a:rPr>
              <a:t>HEAD </a:t>
            </a:r>
            <a:r>
              <a:rPr sz="1768" spc="14" dirty="0">
                <a:solidFill>
                  <a:srgbClr val="021EAA"/>
                </a:solidFill>
                <a:latin typeface="Arial"/>
                <a:cs typeface="Arial"/>
              </a:rPr>
              <a:t>no cambia, pero se restaura </a:t>
            </a:r>
            <a:r>
              <a:rPr sz="1768" spc="9" dirty="0">
                <a:solidFill>
                  <a:srgbClr val="021EAA"/>
                </a:solidFill>
                <a:latin typeface="Arial"/>
                <a:cs typeface="Arial"/>
              </a:rPr>
              <a:t>el </a:t>
            </a:r>
            <a:r>
              <a:rPr sz="1768" spc="14" dirty="0">
                <a:solidFill>
                  <a:srgbClr val="021EAA"/>
                </a:solidFill>
                <a:latin typeface="Arial"/>
                <a:cs typeface="Arial"/>
              </a:rPr>
              <a:t>staging area y </a:t>
            </a:r>
            <a:r>
              <a:rPr sz="1768" spc="9" dirty="0">
                <a:solidFill>
                  <a:srgbClr val="021EAA"/>
                </a:solidFill>
                <a:latin typeface="Arial"/>
                <a:cs typeface="Arial"/>
              </a:rPr>
              <a:t>el directorio </a:t>
            </a:r>
            <a:r>
              <a:rPr sz="1768" spc="14" dirty="0">
                <a:solidFill>
                  <a:srgbClr val="021EAA"/>
                </a:solidFill>
                <a:latin typeface="Arial"/>
                <a:cs typeface="Arial"/>
              </a:rPr>
              <a:t>de  </a:t>
            </a:r>
            <a:r>
              <a:rPr sz="1768" spc="9" dirty="0">
                <a:solidFill>
                  <a:srgbClr val="021EAA"/>
                </a:solidFill>
                <a:latin typeface="Arial"/>
                <a:cs typeface="Arial"/>
              </a:rPr>
              <a:t>trabajo.</a:t>
            </a:r>
            <a:endParaRPr sz="1768">
              <a:latin typeface="Arial"/>
              <a:cs typeface="Arial"/>
            </a:endParaRPr>
          </a:p>
          <a:p>
            <a:pPr>
              <a:lnSpc>
                <a:spcPct val="100000"/>
              </a:lnSpc>
              <a:buFont typeface="Arial"/>
              <a:buChar char="•"/>
            </a:pPr>
            <a:endParaRPr sz="1995">
              <a:latin typeface="Arial"/>
              <a:cs typeface="Arial"/>
            </a:endParaRPr>
          </a:p>
          <a:p>
            <a:pPr marL="57582">
              <a:lnSpc>
                <a:spcPct val="100000"/>
              </a:lnSpc>
              <a:spcBef>
                <a:spcPts val="1333"/>
              </a:spcBef>
            </a:pPr>
            <a:r>
              <a:rPr sz="2448" spc="-177" baseline="9259" dirty="0">
                <a:solidFill>
                  <a:srgbClr val="FF2600"/>
                </a:solidFill>
                <a:latin typeface="DejaVu Sans"/>
                <a:cs typeface="DejaVu Sans"/>
              </a:rPr>
              <a:t>★ </a:t>
            </a:r>
            <a:r>
              <a:rPr sz="2176" spc="9" dirty="0">
                <a:solidFill>
                  <a:srgbClr val="0433FF"/>
                </a:solidFill>
                <a:latin typeface="Arial"/>
                <a:cs typeface="Arial"/>
              </a:rPr>
              <a:t>Descartar todo los cambios metidos en el staging</a:t>
            </a:r>
            <a:r>
              <a:rPr sz="2176" spc="-131" dirty="0">
                <a:solidFill>
                  <a:srgbClr val="0433FF"/>
                </a:solidFill>
                <a:latin typeface="Arial"/>
                <a:cs typeface="Arial"/>
              </a:rPr>
              <a:t> </a:t>
            </a:r>
            <a:r>
              <a:rPr sz="2176" spc="9" dirty="0">
                <a:solidFill>
                  <a:srgbClr val="0433FF"/>
                </a:solidFill>
                <a:latin typeface="Arial"/>
                <a:cs typeface="Arial"/>
              </a:rPr>
              <a:t>area.</a:t>
            </a:r>
            <a:endParaRPr sz="2176">
              <a:latin typeface="Arial"/>
              <a:cs typeface="Arial"/>
            </a:endParaRPr>
          </a:p>
          <a:p>
            <a:pPr marL="317852">
              <a:lnSpc>
                <a:spcPct val="100000"/>
              </a:lnSpc>
              <a:spcBef>
                <a:spcPts val="739"/>
              </a:spcBef>
            </a:pPr>
            <a:r>
              <a:rPr sz="2176" b="1" spc="14" dirty="0">
                <a:solidFill>
                  <a:srgbClr val="942192"/>
                </a:solidFill>
                <a:latin typeface="Tahoma"/>
                <a:cs typeface="Tahoma"/>
              </a:rPr>
              <a:t>$ </a:t>
            </a:r>
            <a:r>
              <a:rPr sz="2176" b="1" spc="9" dirty="0">
                <a:latin typeface="Tahoma"/>
                <a:cs typeface="Tahoma"/>
              </a:rPr>
              <a:t>git reset</a:t>
            </a:r>
            <a:r>
              <a:rPr sz="2176" b="1" spc="-86" dirty="0">
                <a:latin typeface="Tahoma"/>
                <a:cs typeface="Tahoma"/>
              </a:rPr>
              <a:t> </a:t>
            </a:r>
            <a:r>
              <a:rPr sz="2176" b="1" spc="14" dirty="0">
                <a:latin typeface="Tahoma"/>
                <a:cs typeface="Tahoma"/>
              </a:rPr>
              <a:t>HEAD</a:t>
            </a:r>
            <a:endParaRPr sz="2176">
              <a:latin typeface="Tahoma"/>
              <a:cs typeface="Tahoma"/>
            </a:endParaRPr>
          </a:p>
          <a:p>
            <a:pPr marL="529753" marR="39156" indent="-152592">
              <a:lnSpc>
                <a:spcPts val="2104"/>
              </a:lnSpc>
              <a:spcBef>
                <a:spcPts val="458"/>
              </a:spcBef>
              <a:buClr>
                <a:srgbClr val="000000"/>
              </a:buClr>
              <a:buSzPct val="125641"/>
              <a:buChar char="•"/>
              <a:tabLst>
                <a:tab pos="530328" algn="l"/>
              </a:tabLst>
            </a:pPr>
            <a:r>
              <a:rPr sz="1768" spc="18" dirty="0">
                <a:solidFill>
                  <a:srgbClr val="021EAA"/>
                </a:solidFill>
                <a:latin typeface="Arial"/>
                <a:cs typeface="Arial"/>
              </a:rPr>
              <a:t>HEAD </a:t>
            </a:r>
            <a:r>
              <a:rPr sz="1768" spc="14" dirty="0">
                <a:solidFill>
                  <a:srgbClr val="021EAA"/>
                </a:solidFill>
                <a:latin typeface="Arial"/>
                <a:cs typeface="Arial"/>
              </a:rPr>
              <a:t>no cambia, se restaura </a:t>
            </a:r>
            <a:r>
              <a:rPr sz="1768" spc="9" dirty="0">
                <a:solidFill>
                  <a:srgbClr val="021EAA"/>
                </a:solidFill>
                <a:latin typeface="Arial"/>
                <a:cs typeface="Arial"/>
              </a:rPr>
              <a:t>el </a:t>
            </a:r>
            <a:r>
              <a:rPr sz="1768" spc="14" dirty="0">
                <a:solidFill>
                  <a:srgbClr val="021EAA"/>
                </a:solidFill>
                <a:latin typeface="Arial"/>
                <a:cs typeface="Arial"/>
              </a:rPr>
              <a:t>staging area y no se toca </a:t>
            </a:r>
            <a:r>
              <a:rPr sz="1768" spc="9" dirty="0">
                <a:solidFill>
                  <a:srgbClr val="021EAA"/>
                </a:solidFill>
                <a:latin typeface="Arial"/>
                <a:cs typeface="Arial"/>
              </a:rPr>
              <a:t>el directorio </a:t>
            </a:r>
            <a:r>
              <a:rPr sz="1768" spc="14" dirty="0">
                <a:solidFill>
                  <a:srgbClr val="021EAA"/>
                </a:solidFill>
                <a:latin typeface="Arial"/>
                <a:cs typeface="Arial"/>
              </a:rPr>
              <a:t>de  </a:t>
            </a:r>
            <a:r>
              <a:rPr sz="1768" spc="9" dirty="0">
                <a:solidFill>
                  <a:srgbClr val="021EAA"/>
                </a:solidFill>
                <a:latin typeface="Arial"/>
                <a:cs typeface="Arial"/>
              </a:rPr>
              <a:t>trabajo.</a:t>
            </a:r>
            <a:endParaRPr sz="1768">
              <a:latin typeface="Arial"/>
              <a:cs typeface="Arial"/>
            </a:endParaRPr>
          </a:p>
        </p:txBody>
      </p:sp>
    </p:spTree>
    <p:extLst>
      <p:ext uri="{BB962C8B-B14F-4D97-AF65-F5344CB8AC3E}">
        <p14:creationId xmlns:p14="http://schemas.microsoft.com/office/powerpoint/2010/main" val="15116633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es-ES" dirty="0"/>
              <a:t>✦ git reset también se usa restaurar en el staging area  la versión de un fichero(s) según estaba en un  determinado commit:</a:t>
            </a:r>
            <a:endParaRPr lang="es-ES"/>
          </a:p>
        </p:txBody>
      </p:sp>
      <p:sp>
        <p:nvSpPr>
          <p:cNvPr id="3" name="object 3"/>
          <p:cNvSpPr txBox="1"/>
          <p:nvPr/>
        </p:nvSpPr>
        <p:spPr>
          <a:xfrm>
            <a:off x="1909734" y="1811527"/>
            <a:ext cx="7546678" cy="2983106"/>
          </a:xfrm>
          <a:prstGeom prst="rect">
            <a:avLst/>
          </a:prstGeom>
        </p:spPr>
        <p:txBody>
          <a:bodyPr vert="horz" wrap="square" lIns="0" tIns="73705" rIns="0" bIns="0" rtlCol="0">
            <a:spAutoFit/>
          </a:bodyPr>
          <a:lstStyle/>
          <a:p>
            <a:pPr marR="1930718" algn="ctr">
              <a:lnSpc>
                <a:spcPct val="100000"/>
              </a:lnSpc>
              <a:spcBef>
                <a:spcPts val="580"/>
              </a:spcBef>
            </a:pPr>
            <a:r>
              <a:rPr sz="2267" b="1" spc="14" dirty="0">
                <a:solidFill>
                  <a:srgbClr val="021EAA"/>
                </a:solidFill>
                <a:latin typeface="Tahoma"/>
                <a:cs typeface="Tahoma"/>
              </a:rPr>
              <a:t>git reset </a:t>
            </a:r>
            <a:r>
              <a:rPr sz="2267" b="1" spc="18" dirty="0">
                <a:solidFill>
                  <a:srgbClr val="021EAA"/>
                </a:solidFill>
                <a:latin typeface="Tahoma"/>
                <a:cs typeface="Tahoma"/>
              </a:rPr>
              <a:t>&lt;commit&gt; </a:t>
            </a:r>
            <a:r>
              <a:rPr sz="2267" b="1" spc="14" dirty="0">
                <a:solidFill>
                  <a:srgbClr val="021EAA"/>
                </a:solidFill>
                <a:latin typeface="Tahoma"/>
                <a:cs typeface="Tahoma"/>
              </a:rPr>
              <a:t>--</a:t>
            </a:r>
            <a:r>
              <a:rPr sz="2267" b="1" spc="-27" dirty="0">
                <a:solidFill>
                  <a:srgbClr val="021EAA"/>
                </a:solidFill>
                <a:latin typeface="Tahoma"/>
                <a:cs typeface="Tahoma"/>
              </a:rPr>
              <a:t> </a:t>
            </a:r>
            <a:r>
              <a:rPr sz="2267" b="1" spc="14" dirty="0">
                <a:solidFill>
                  <a:srgbClr val="021EAA"/>
                </a:solidFill>
                <a:latin typeface="Tahoma"/>
                <a:cs typeface="Tahoma"/>
              </a:rPr>
              <a:t>&lt;paths&gt;...</a:t>
            </a:r>
            <a:endParaRPr sz="2267">
              <a:latin typeface="Tahoma"/>
              <a:cs typeface="Tahoma"/>
            </a:endParaRPr>
          </a:p>
          <a:p>
            <a:pPr marL="401345">
              <a:lnSpc>
                <a:spcPct val="100000"/>
              </a:lnSpc>
              <a:spcBef>
                <a:spcPts val="472"/>
              </a:spcBef>
            </a:pPr>
            <a:r>
              <a:rPr sz="2448" spc="-177" baseline="9259" dirty="0">
                <a:solidFill>
                  <a:srgbClr val="FF2600"/>
                </a:solidFill>
                <a:latin typeface="DejaVu Sans"/>
                <a:cs typeface="DejaVu Sans"/>
              </a:rPr>
              <a:t>★ </a:t>
            </a:r>
            <a:r>
              <a:rPr sz="2176" spc="9" dirty="0">
                <a:solidFill>
                  <a:srgbClr val="0433FF"/>
                </a:solidFill>
                <a:latin typeface="Arial"/>
                <a:cs typeface="Arial"/>
              </a:rPr>
              <a:t>Copia los paths del commit indicado en el staging</a:t>
            </a:r>
            <a:r>
              <a:rPr sz="2176" spc="-131" dirty="0">
                <a:solidFill>
                  <a:srgbClr val="0433FF"/>
                </a:solidFill>
                <a:latin typeface="Arial"/>
                <a:cs typeface="Arial"/>
              </a:rPr>
              <a:t> </a:t>
            </a:r>
            <a:r>
              <a:rPr sz="2176" spc="9" dirty="0">
                <a:solidFill>
                  <a:srgbClr val="0433FF"/>
                </a:solidFill>
                <a:latin typeface="Arial"/>
                <a:cs typeface="Arial"/>
              </a:rPr>
              <a:t>area.</a:t>
            </a:r>
            <a:endParaRPr sz="2176">
              <a:latin typeface="Arial"/>
              <a:cs typeface="Arial"/>
            </a:endParaRPr>
          </a:p>
          <a:p>
            <a:pPr>
              <a:lnSpc>
                <a:spcPct val="100000"/>
              </a:lnSpc>
            </a:pPr>
            <a:endParaRPr sz="2448">
              <a:latin typeface="Arial"/>
              <a:cs typeface="Arial"/>
            </a:endParaRPr>
          </a:p>
          <a:p>
            <a:pPr marL="46065">
              <a:lnSpc>
                <a:spcPct val="100000"/>
              </a:lnSpc>
              <a:spcBef>
                <a:spcPts val="1551"/>
              </a:spcBef>
            </a:pPr>
            <a:r>
              <a:rPr sz="3877" spc="-156" baseline="2923" dirty="0">
                <a:solidFill>
                  <a:srgbClr val="829FF9"/>
                </a:solidFill>
                <a:latin typeface="DejaVu Sans"/>
                <a:cs typeface="DejaVu Sans"/>
              </a:rPr>
              <a:t>✦</a:t>
            </a:r>
            <a:r>
              <a:rPr sz="3877" spc="-584" baseline="2923" dirty="0">
                <a:solidFill>
                  <a:srgbClr val="829FF9"/>
                </a:solidFill>
                <a:latin typeface="DejaVu Sans"/>
                <a:cs typeface="DejaVu Sans"/>
              </a:rPr>
              <a:t> </a:t>
            </a:r>
            <a:r>
              <a:rPr sz="2584" spc="5" dirty="0">
                <a:solidFill>
                  <a:srgbClr val="021EAA"/>
                </a:solidFill>
                <a:latin typeface="Arial"/>
                <a:cs typeface="Arial"/>
              </a:rPr>
              <a:t>Ejemplo:</a:t>
            </a:r>
            <a:endParaRPr sz="2584">
              <a:latin typeface="Arial"/>
              <a:cs typeface="Arial"/>
            </a:endParaRPr>
          </a:p>
          <a:p>
            <a:pPr marL="661615" marR="43186" indent="-260846">
              <a:lnSpc>
                <a:spcPts val="2603"/>
              </a:lnSpc>
              <a:spcBef>
                <a:spcPts val="662"/>
              </a:spcBef>
            </a:pPr>
            <a:r>
              <a:rPr sz="2448" spc="-177" baseline="9259" dirty="0">
                <a:solidFill>
                  <a:srgbClr val="FF2600"/>
                </a:solidFill>
                <a:latin typeface="DejaVu Sans"/>
                <a:cs typeface="DejaVu Sans"/>
              </a:rPr>
              <a:t>★ </a:t>
            </a:r>
            <a:r>
              <a:rPr sz="2176" spc="9" dirty="0">
                <a:solidFill>
                  <a:srgbClr val="0433FF"/>
                </a:solidFill>
                <a:latin typeface="Arial"/>
                <a:cs typeface="Arial"/>
              </a:rPr>
              <a:t>Eliminar los cambios del fichero readme.txt añadidos al  staging</a:t>
            </a:r>
            <a:r>
              <a:rPr sz="2176" dirty="0">
                <a:solidFill>
                  <a:srgbClr val="0433FF"/>
                </a:solidFill>
                <a:latin typeface="Arial"/>
                <a:cs typeface="Arial"/>
              </a:rPr>
              <a:t> </a:t>
            </a:r>
            <a:r>
              <a:rPr sz="2176" spc="9" dirty="0">
                <a:solidFill>
                  <a:srgbClr val="0433FF"/>
                </a:solidFill>
                <a:latin typeface="Arial"/>
                <a:cs typeface="Arial"/>
              </a:rPr>
              <a:t>area:</a:t>
            </a:r>
            <a:endParaRPr sz="2176">
              <a:latin typeface="Arial"/>
              <a:cs typeface="Arial"/>
            </a:endParaRPr>
          </a:p>
          <a:p>
            <a:pPr marR="1958933" algn="ctr">
              <a:lnSpc>
                <a:spcPct val="100000"/>
              </a:lnSpc>
              <a:spcBef>
                <a:spcPts val="653"/>
              </a:spcBef>
            </a:pPr>
            <a:r>
              <a:rPr sz="2176" b="1" spc="14" dirty="0">
                <a:solidFill>
                  <a:srgbClr val="942192"/>
                </a:solidFill>
                <a:latin typeface="Tahoma"/>
                <a:cs typeface="Tahoma"/>
              </a:rPr>
              <a:t>$ </a:t>
            </a:r>
            <a:r>
              <a:rPr sz="2176" b="1" spc="9" dirty="0">
                <a:latin typeface="Tahoma"/>
                <a:cs typeface="Tahoma"/>
              </a:rPr>
              <a:t>git reset </a:t>
            </a:r>
            <a:r>
              <a:rPr sz="2176" b="1" spc="14" dirty="0">
                <a:latin typeface="Tahoma"/>
                <a:cs typeface="Tahoma"/>
              </a:rPr>
              <a:t>HEAD </a:t>
            </a:r>
            <a:r>
              <a:rPr sz="2176" b="1" spc="9" dirty="0">
                <a:latin typeface="Tahoma"/>
                <a:cs typeface="Tahoma"/>
              </a:rPr>
              <a:t>--</a:t>
            </a:r>
            <a:r>
              <a:rPr sz="2176" b="1" spc="-45" dirty="0">
                <a:latin typeface="Tahoma"/>
                <a:cs typeface="Tahoma"/>
              </a:rPr>
              <a:t> </a:t>
            </a:r>
            <a:r>
              <a:rPr sz="2176" b="1" spc="9" dirty="0">
                <a:latin typeface="Tahoma"/>
                <a:cs typeface="Tahoma"/>
              </a:rPr>
              <a:t>readme.txt</a:t>
            </a:r>
            <a:endParaRPr sz="2176">
              <a:latin typeface="Tahoma"/>
              <a:cs typeface="Tahoma"/>
            </a:endParaRPr>
          </a:p>
        </p:txBody>
      </p:sp>
    </p:spTree>
    <p:extLst>
      <p:ext uri="{BB962C8B-B14F-4D97-AF65-F5344CB8AC3E}">
        <p14:creationId xmlns:p14="http://schemas.microsoft.com/office/powerpoint/2010/main" val="126862345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git cherry-pick</a:t>
            </a:r>
            <a:endParaRPr lang="es-ES"/>
          </a:p>
        </p:txBody>
      </p:sp>
      <p:sp>
        <p:nvSpPr>
          <p:cNvPr id="3" name="object 3"/>
          <p:cNvSpPr txBox="1"/>
          <p:nvPr/>
        </p:nvSpPr>
        <p:spPr>
          <a:xfrm>
            <a:off x="1898217" y="989036"/>
            <a:ext cx="8229024" cy="5214662"/>
          </a:xfrm>
          <a:prstGeom prst="rect">
            <a:avLst/>
          </a:prstGeom>
        </p:spPr>
        <p:txBody>
          <a:bodyPr vert="horz" wrap="square" lIns="0" tIns="29366" rIns="0" bIns="0" rtlCol="0">
            <a:spAutoFit/>
          </a:bodyPr>
          <a:lstStyle/>
          <a:p>
            <a:pPr marL="374857" marR="215356" indent="-317852">
              <a:lnSpc>
                <a:spcPts val="2702"/>
              </a:lnSpc>
              <a:spcBef>
                <a:spcPts val="230"/>
              </a:spcBef>
              <a:buClr>
                <a:srgbClr val="829FF9"/>
              </a:buClr>
              <a:buFont typeface="DejaVu Sans"/>
              <a:buChar char="✦"/>
              <a:tabLst>
                <a:tab pos="375433" algn="l"/>
              </a:tabLst>
            </a:pPr>
            <a:r>
              <a:rPr sz="2267" spc="14" dirty="0">
                <a:solidFill>
                  <a:srgbClr val="021EAA"/>
                </a:solidFill>
                <a:latin typeface="Arial"/>
                <a:cs typeface="Arial"/>
              </a:rPr>
              <a:t>Aplicar los cambios realizados </a:t>
            </a:r>
            <a:r>
              <a:rPr sz="2267" spc="18" dirty="0">
                <a:solidFill>
                  <a:srgbClr val="021EAA"/>
                </a:solidFill>
                <a:latin typeface="Arial"/>
                <a:cs typeface="Arial"/>
              </a:rPr>
              <a:t>en </a:t>
            </a:r>
            <a:r>
              <a:rPr sz="2267" spc="9" dirty="0">
                <a:solidFill>
                  <a:srgbClr val="021EAA"/>
                </a:solidFill>
                <a:latin typeface="Arial"/>
                <a:cs typeface="Arial"/>
              </a:rPr>
              <a:t>el </a:t>
            </a:r>
            <a:r>
              <a:rPr sz="2267" spc="14" dirty="0">
                <a:solidFill>
                  <a:srgbClr val="021EAA"/>
                </a:solidFill>
                <a:latin typeface="Arial"/>
                <a:cs typeface="Arial"/>
              </a:rPr>
              <a:t>commit indicado </a:t>
            </a:r>
            <a:r>
              <a:rPr sz="2267" spc="18" dirty="0">
                <a:solidFill>
                  <a:srgbClr val="021EAA"/>
                </a:solidFill>
                <a:latin typeface="Arial"/>
                <a:cs typeface="Arial"/>
              </a:rPr>
              <a:t>en</a:t>
            </a:r>
            <a:r>
              <a:rPr sz="2267" spc="-23" dirty="0">
                <a:solidFill>
                  <a:srgbClr val="021EAA"/>
                </a:solidFill>
                <a:latin typeface="Arial"/>
                <a:cs typeface="Arial"/>
              </a:rPr>
              <a:t> </a:t>
            </a:r>
            <a:r>
              <a:rPr sz="2267" spc="14" dirty="0">
                <a:solidFill>
                  <a:srgbClr val="021EAA"/>
                </a:solidFill>
                <a:latin typeface="Arial"/>
                <a:cs typeface="Arial"/>
              </a:rPr>
              <a:t>mi  rama, y crear </a:t>
            </a:r>
            <a:r>
              <a:rPr sz="2267" spc="18" dirty="0">
                <a:solidFill>
                  <a:srgbClr val="021EAA"/>
                </a:solidFill>
                <a:latin typeface="Arial"/>
                <a:cs typeface="Arial"/>
              </a:rPr>
              <a:t>un </a:t>
            </a:r>
            <a:r>
              <a:rPr sz="2267" spc="14" dirty="0">
                <a:solidFill>
                  <a:srgbClr val="021EAA"/>
                </a:solidFill>
                <a:latin typeface="Arial"/>
                <a:cs typeface="Arial"/>
              </a:rPr>
              <a:t>nuevo</a:t>
            </a:r>
            <a:r>
              <a:rPr sz="2267" spc="-23" dirty="0">
                <a:solidFill>
                  <a:srgbClr val="021EAA"/>
                </a:solidFill>
                <a:latin typeface="Arial"/>
                <a:cs typeface="Arial"/>
              </a:rPr>
              <a:t> </a:t>
            </a:r>
            <a:r>
              <a:rPr sz="2267" spc="14" dirty="0">
                <a:solidFill>
                  <a:srgbClr val="021EAA"/>
                </a:solidFill>
                <a:latin typeface="Arial"/>
                <a:cs typeface="Arial"/>
              </a:rPr>
              <a:t>commit:</a:t>
            </a:r>
            <a:endParaRPr sz="2267">
              <a:latin typeface="Arial"/>
              <a:cs typeface="Arial"/>
            </a:endParaRPr>
          </a:p>
          <a:p>
            <a:pPr marL="374857">
              <a:lnSpc>
                <a:spcPct val="100000"/>
              </a:lnSpc>
              <a:spcBef>
                <a:spcPts val="721"/>
              </a:spcBef>
            </a:pPr>
            <a:r>
              <a:rPr sz="2267" b="1" spc="9" dirty="0">
                <a:solidFill>
                  <a:srgbClr val="021EAA"/>
                </a:solidFill>
                <a:latin typeface="Tahoma"/>
                <a:cs typeface="Tahoma"/>
              </a:rPr>
              <a:t>git </a:t>
            </a:r>
            <a:r>
              <a:rPr sz="2267" b="1" spc="14" dirty="0">
                <a:solidFill>
                  <a:srgbClr val="FF2600"/>
                </a:solidFill>
                <a:latin typeface="Tahoma"/>
                <a:cs typeface="Tahoma"/>
              </a:rPr>
              <a:t>cherry-pick</a:t>
            </a:r>
            <a:r>
              <a:rPr sz="2267" b="1" spc="9" dirty="0">
                <a:solidFill>
                  <a:srgbClr val="FF2600"/>
                </a:solidFill>
                <a:latin typeface="Tahoma"/>
                <a:cs typeface="Tahoma"/>
              </a:rPr>
              <a:t> </a:t>
            </a:r>
            <a:r>
              <a:rPr sz="2267" b="1" spc="18" dirty="0">
                <a:solidFill>
                  <a:srgbClr val="021EAA"/>
                </a:solidFill>
                <a:latin typeface="Tahoma"/>
                <a:cs typeface="Tahoma"/>
              </a:rPr>
              <a:t>&lt;commit&gt;</a:t>
            </a:r>
            <a:endParaRPr sz="2267">
              <a:latin typeface="Tahoma"/>
              <a:cs typeface="Tahoma"/>
            </a:endParaRPr>
          </a:p>
          <a:p>
            <a:pPr marL="599427" marR="39156" indent="-260846">
              <a:lnSpc>
                <a:spcPts val="2702"/>
              </a:lnSpc>
              <a:spcBef>
                <a:spcPts val="562"/>
              </a:spcBef>
            </a:pPr>
            <a:r>
              <a:rPr sz="2584" spc="-210" baseline="8771" dirty="0">
                <a:solidFill>
                  <a:srgbClr val="829FF9"/>
                </a:solidFill>
                <a:latin typeface="DejaVu Sans"/>
                <a:cs typeface="DejaVu Sans"/>
              </a:rPr>
              <a:t>★ </a:t>
            </a:r>
            <a:r>
              <a:rPr sz="2267" spc="14" dirty="0">
                <a:solidFill>
                  <a:srgbClr val="0433FF"/>
                </a:solidFill>
                <a:latin typeface="Arial"/>
                <a:cs typeface="Arial"/>
              </a:rPr>
              <a:t>El commit especificado pertenecerá </a:t>
            </a:r>
            <a:r>
              <a:rPr sz="2267" spc="18" dirty="0">
                <a:solidFill>
                  <a:srgbClr val="0433FF"/>
                </a:solidFill>
                <a:latin typeface="Arial"/>
                <a:cs typeface="Arial"/>
              </a:rPr>
              <a:t>a </a:t>
            </a:r>
            <a:r>
              <a:rPr sz="2267" spc="14" dirty="0">
                <a:solidFill>
                  <a:srgbClr val="0433FF"/>
                </a:solidFill>
                <a:latin typeface="Arial"/>
                <a:cs typeface="Arial"/>
              </a:rPr>
              <a:t>alguna </a:t>
            </a:r>
            <a:r>
              <a:rPr sz="2267" spc="18" dirty="0">
                <a:solidFill>
                  <a:srgbClr val="0433FF"/>
                </a:solidFill>
                <a:latin typeface="Arial"/>
                <a:cs typeface="Arial"/>
              </a:rPr>
              <a:t>rama </a:t>
            </a:r>
            <a:r>
              <a:rPr sz="2267" spc="9" dirty="0">
                <a:solidFill>
                  <a:srgbClr val="0433FF"/>
                </a:solidFill>
                <a:latin typeface="Arial"/>
                <a:cs typeface="Arial"/>
              </a:rPr>
              <a:t>distinta  </a:t>
            </a:r>
            <a:r>
              <a:rPr sz="2267" spc="18" dirty="0">
                <a:solidFill>
                  <a:srgbClr val="0433FF"/>
                </a:solidFill>
                <a:latin typeface="Arial"/>
                <a:cs typeface="Arial"/>
              </a:rPr>
              <a:t>de </a:t>
            </a:r>
            <a:r>
              <a:rPr sz="2267" spc="9" dirty="0">
                <a:solidFill>
                  <a:srgbClr val="0433FF"/>
                </a:solidFill>
                <a:latin typeface="Arial"/>
                <a:cs typeface="Arial"/>
              </a:rPr>
              <a:t>la</a:t>
            </a:r>
            <a:r>
              <a:rPr sz="2267" spc="-5" dirty="0">
                <a:solidFill>
                  <a:srgbClr val="0433FF"/>
                </a:solidFill>
                <a:latin typeface="Arial"/>
                <a:cs typeface="Arial"/>
              </a:rPr>
              <a:t> </a:t>
            </a:r>
            <a:r>
              <a:rPr sz="2267" spc="14" dirty="0">
                <a:solidFill>
                  <a:srgbClr val="0433FF"/>
                </a:solidFill>
                <a:latin typeface="Arial"/>
                <a:cs typeface="Arial"/>
              </a:rPr>
              <a:t>mía.</a:t>
            </a:r>
            <a:endParaRPr sz="2267">
              <a:latin typeface="Arial"/>
              <a:cs typeface="Arial"/>
            </a:endParaRPr>
          </a:p>
          <a:p>
            <a:pPr>
              <a:lnSpc>
                <a:spcPct val="100000"/>
              </a:lnSpc>
              <a:spcBef>
                <a:spcPts val="18"/>
              </a:spcBef>
            </a:pPr>
            <a:endParaRPr sz="3355">
              <a:latin typeface="Arial"/>
              <a:cs typeface="Arial"/>
            </a:endParaRPr>
          </a:p>
          <a:p>
            <a:pPr marL="374857" indent="-317852">
              <a:lnSpc>
                <a:spcPct val="100000"/>
              </a:lnSpc>
              <a:buClr>
                <a:srgbClr val="829FF9"/>
              </a:buClr>
              <a:buFont typeface="DejaVu Sans"/>
              <a:buChar char="✦"/>
              <a:tabLst>
                <a:tab pos="375433" algn="l"/>
              </a:tabLst>
            </a:pPr>
            <a:r>
              <a:rPr sz="2267" spc="14" dirty="0">
                <a:solidFill>
                  <a:srgbClr val="021EAA"/>
                </a:solidFill>
                <a:latin typeface="Arial"/>
                <a:cs typeface="Arial"/>
              </a:rPr>
              <a:t>Si aparecen </a:t>
            </a:r>
            <a:r>
              <a:rPr sz="2267" spc="9" dirty="0">
                <a:solidFill>
                  <a:srgbClr val="021EAA"/>
                </a:solidFill>
                <a:latin typeface="Arial"/>
                <a:cs typeface="Arial"/>
              </a:rPr>
              <a:t>conflictos, </a:t>
            </a:r>
            <a:r>
              <a:rPr sz="2267" spc="18" dirty="0">
                <a:solidFill>
                  <a:srgbClr val="021EAA"/>
                </a:solidFill>
                <a:latin typeface="Arial"/>
                <a:cs typeface="Arial"/>
              </a:rPr>
              <a:t>no </a:t>
            </a:r>
            <a:r>
              <a:rPr sz="2267" spc="14" dirty="0">
                <a:solidFill>
                  <a:srgbClr val="021EAA"/>
                </a:solidFill>
                <a:latin typeface="Arial"/>
                <a:cs typeface="Arial"/>
              </a:rPr>
              <a:t>se realiza </a:t>
            </a:r>
            <a:r>
              <a:rPr sz="2267" spc="9" dirty="0">
                <a:solidFill>
                  <a:srgbClr val="021EAA"/>
                </a:solidFill>
                <a:latin typeface="Arial"/>
                <a:cs typeface="Arial"/>
              </a:rPr>
              <a:t>el</a:t>
            </a:r>
            <a:r>
              <a:rPr sz="2267" spc="-23" dirty="0">
                <a:solidFill>
                  <a:srgbClr val="021EAA"/>
                </a:solidFill>
                <a:latin typeface="Arial"/>
                <a:cs typeface="Arial"/>
              </a:rPr>
              <a:t> </a:t>
            </a:r>
            <a:r>
              <a:rPr sz="2267" spc="14" dirty="0">
                <a:solidFill>
                  <a:srgbClr val="021EAA"/>
                </a:solidFill>
                <a:latin typeface="Arial"/>
                <a:cs typeface="Arial"/>
              </a:rPr>
              <a:t>commit.</a:t>
            </a:r>
            <a:endParaRPr sz="2267">
              <a:latin typeface="Arial"/>
              <a:cs typeface="Arial"/>
            </a:endParaRPr>
          </a:p>
          <a:p>
            <a:pPr marL="339157">
              <a:lnSpc>
                <a:spcPct val="100000"/>
              </a:lnSpc>
              <a:spcBef>
                <a:spcPts val="544"/>
              </a:spcBef>
            </a:pPr>
            <a:r>
              <a:rPr sz="2584" spc="-210" baseline="8771" dirty="0">
                <a:solidFill>
                  <a:srgbClr val="829FF9"/>
                </a:solidFill>
                <a:latin typeface="DejaVu Sans"/>
                <a:cs typeface="DejaVu Sans"/>
              </a:rPr>
              <a:t>★ </a:t>
            </a:r>
            <a:r>
              <a:rPr sz="2267" spc="18" dirty="0">
                <a:solidFill>
                  <a:srgbClr val="0433FF"/>
                </a:solidFill>
                <a:latin typeface="Arial"/>
                <a:cs typeface="Arial"/>
              </a:rPr>
              <a:t>Hay que </a:t>
            </a:r>
            <a:r>
              <a:rPr sz="2267" spc="14" dirty="0">
                <a:solidFill>
                  <a:srgbClr val="0433FF"/>
                </a:solidFill>
                <a:latin typeface="Arial"/>
                <a:cs typeface="Arial"/>
              </a:rPr>
              <a:t>resolver los </a:t>
            </a:r>
            <a:r>
              <a:rPr sz="2267" spc="9" dirty="0">
                <a:solidFill>
                  <a:srgbClr val="0433FF"/>
                </a:solidFill>
                <a:latin typeface="Arial"/>
                <a:cs typeface="Arial"/>
              </a:rPr>
              <a:t>conflictos </a:t>
            </a:r>
            <a:r>
              <a:rPr sz="2267" spc="14" dirty="0">
                <a:solidFill>
                  <a:srgbClr val="0433FF"/>
                </a:solidFill>
                <a:latin typeface="Arial"/>
                <a:cs typeface="Arial"/>
              </a:rPr>
              <a:t>y hacer </a:t>
            </a:r>
            <a:r>
              <a:rPr sz="2267" spc="9" dirty="0">
                <a:solidFill>
                  <a:srgbClr val="0433FF"/>
                </a:solidFill>
                <a:latin typeface="Arial"/>
                <a:cs typeface="Arial"/>
              </a:rPr>
              <a:t>el </a:t>
            </a:r>
            <a:r>
              <a:rPr sz="2267" spc="14" dirty="0">
                <a:solidFill>
                  <a:srgbClr val="0433FF"/>
                </a:solidFill>
                <a:latin typeface="Arial"/>
                <a:cs typeface="Arial"/>
              </a:rPr>
              <a:t>commit </a:t>
            </a:r>
            <a:r>
              <a:rPr sz="2267" spc="18" dirty="0">
                <a:solidFill>
                  <a:srgbClr val="0433FF"/>
                </a:solidFill>
                <a:latin typeface="Arial"/>
                <a:cs typeface="Arial"/>
              </a:rPr>
              <a:t>a</a:t>
            </a:r>
            <a:r>
              <a:rPr sz="2267" spc="-199" dirty="0">
                <a:solidFill>
                  <a:srgbClr val="0433FF"/>
                </a:solidFill>
                <a:latin typeface="Arial"/>
                <a:cs typeface="Arial"/>
              </a:rPr>
              <a:t> </a:t>
            </a:r>
            <a:r>
              <a:rPr sz="2267" spc="18" dirty="0">
                <a:solidFill>
                  <a:srgbClr val="0433FF"/>
                </a:solidFill>
                <a:latin typeface="Arial"/>
                <a:cs typeface="Arial"/>
              </a:rPr>
              <a:t>mano.</a:t>
            </a:r>
            <a:endParaRPr sz="2267">
              <a:latin typeface="Arial"/>
              <a:cs typeface="Arial"/>
            </a:endParaRPr>
          </a:p>
          <a:p>
            <a:pPr>
              <a:lnSpc>
                <a:spcPct val="100000"/>
              </a:lnSpc>
            </a:pPr>
            <a:endParaRPr sz="3537">
              <a:latin typeface="Arial"/>
              <a:cs typeface="Arial"/>
            </a:endParaRPr>
          </a:p>
          <a:p>
            <a:pPr marL="374857" marR="198657" indent="-317852">
              <a:lnSpc>
                <a:spcPts val="2702"/>
              </a:lnSpc>
              <a:buClr>
                <a:srgbClr val="829FF9"/>
              </a:buClr>
              <a:buFont typeface="DejaVu Sans"/>
              <a:buChar char="✦"/>
              <a:tabLst>
                <a:tab pos="375433" algn="l"/>
              </a:tabLst>
            </a:pPr>
            <a:r>
              <a:rPr sz="2267" spc="14" dirty="0">
                <a:solidFill>
                  <a:srgbClr val="021EAA"/>
                </a:solidFill>
                <a:latin typeface="Arial"/>
                <a:cs typeface="Arial"/>
              </a:rPr>
              <a:t>Para aplicar este </a:t>
            </a:r>
            <a:r>
              <a:rPr sz="2267" spc="18" dirty="0">
                <a:solidFill>
                  <a:srgbClr val="021EAA"/>
                </a:solidFill>
                <a:latin typeface="Arial"/>
                <a:cs typeface="Arial"/>
              </a:rPr>
              <a:t>comando no deben </a:t>
            </a:r>
            <a:r>
              <a:rPr sz="2267" spc="9" dirty="0">
                <a:solidFill>
                  <a:srgbClr val="021EAA"/>
                </a:solidFill>
                <a:latin typeface="Arial"/>
                <a:cs typeface="Arial"/>
              </a:rPr>
              <a:t>existir </a:t>
            </a:r>
            <a:r>
              <a:rPr sz="2267" spc="14" dirty="0">
                <a:solidFill>
                  <a:srgbClr val="021EAA"/>
                </a:solidFill>
                <a:latin typeface="Arial"/>
                <a:cs typeface="Arial"/>
              </a:rPr>
              <a:t>cambios </a:t>
            </a:r>
            <a:r>
              <a:rPr sz="2267" spc="18" dirty="0">
                <a:solidFill>
                  <a:srgbClr val="021EAA"/>
                </a:solidFill>
                <a:latin typeface="Arial"/>
                <a:cs typeface="Arial"/>
              </a:rPr>
              <a:t>en</a:t>
            </a:r>
            <a:r>
              <a:rPr sz="2267" spc="-50" dirty="0">
                <a:solidFill>
                  <a:srgbClr val="021EAA"/>
                </a:solidFill>
                <a:latin typeface="Arial"/>
                <a:cs typeface="Arial"/>
              </a:rPr>
              <a:t> </a:t>
            </a:r>
            <a:r>
              <a:rPr sz="2267" spc="14" dirty="0">
                <a:solidFill>
                  <a:srgbClr val="021EAA"/>
                </a:solidFill>
                <a:latin typeface="Arial"/>
                <a:cs typeface="Arial"/>
              </a:rPr>
              <a:t>los  ficheros del </a:t>
            </a:r>
            <a:r>
              <a:rPr sz="2267" spc="9" dirty="0">
                <a:solidFill>
                  <a:srgbClr val="021EAA"/>
                </a:solidFill>
                <a:latin typeface="Arial"/>
                <a:cs typeface="Arial"/>
              </a:rPr>
              <a:t>directorio </a:t>
            </a:r>
            <a:r>
              <a:rPr sz="2267" spc="18" dirty="0">
                <a:solidFill>
                  <a:srgbClr val="021EAA"/>
                </a:solidFill>
                <a:latin typeface="Arial"/>
                <a:cs typeface="Arial"/>
              </a:rPr>
              <a:t>de </a:t>
            </a:r>
            <a:r>
              <a:rPr sz="2267" spc="14" dirty="0">
                <a:solidFill>
                  <a:srgbClr val="021EAA"/>
                </a:solidFill>
                <a:latin typeface="Arial"/>
                <a:cs typeface="Arial"/>
              </a:rPr>
              <a:t>trabajo </a:t>
            </a:r>
            <a:r>
              <a:rPr sz="2267" spc="18" dirty="0">
                <a:solidFill>
                  <a:srgbClr val="021EAA"/>
                </a:solidFill>
                <a:latin typeface="Arial"/>
                <a:cs typeface="Arial"/>
              </a:rPr>
              <a:t>o en </a:t>
            </a:r>
            <a:r>
              <a:rPr sz="2267" spc="14" dirty="0">
                <a:solidFill>
                  <a:srgbClr val="021EAA"/>
                </a:solidFill>
                <a:latin typeface="Arial"/>
                <a:cs typeface="Arial"/>
              </a:rPr>
              <a:t>los del</a:t>
            </a:r>
            <a:r>
              <a:rPr sz="2267" spc="-54" dirty="0">
                <a:solidFill>
                  <a:srgbClr val="021EAA"/>
                </a:solidFill>
                <a:latin typeface="Arial"/>
                <a:cs typeface="Arial"/>
              </a:rPr>
              <a:t> </a:t>
            </a:r>
            <a:r>
              <a:rPr sz="2267" spc="14" dirty="0">
                <a:solidFill>
                  <a:srgbClr val="021EAA"/>
                </a:solidFill>
                <a:latin typeface="Arial"/>
                <a:cs typeface="Arial"/>
              </a:rPr>
              <a:t>stage.</a:t>
            </a:r>
            <a:endParaRPr sz="2267">
              <a:latin typeface="Arial"/>
              <a:cs typeface="Arial"/>
            </a:endParaRPr>
          </a:p>
          <a:p>
            <a:pPr marL="599427" marR="200960" indent="-260846">
              <a:lnSpc>
                <a:spcPts val="2702"/>
              </a:lnSpc>
              <a:spcBef>
                <a:spcPts val="562"/>
              </a:spcBef>
            </a:pPr>
            <a:r>
              <a:rPr sz="2584" spc="-210" baseline="8771" dirty="0">
                <a:solidFill>
                  <a:srgbClr val="829FF9"/>
                </a:solidFill>
                <a:latin typeface="DejaVu Sans"/>
                <a:cs typeface="DejaVu Sans"/>
              </a:rPr>
              <a:t>★ </a:t>
            </a:r>
            <a:r>
              <a:rPr sz="2267" spc="14" dirty="0">
                <a:solidFill>
                  <a:srgbClr val="0433FF"/>
                </a:solidFill>
                <a:latin typeface="Arial"/>
                <a:cs typeface="Arial"/>
              </a:rPr>
              <a:t>Si exiten cambios sin </a:t>
            </a:r>
            <a:r>
              <a:rPr sz="2267" dirty="0">
                <a:solidFill>
                  <a:srgbClr val="0433FF"/>
                </a:solidFill>
                <a:latin typeface="Arial"/>
                <a:cs typeface="Arial"/>
              </a:rPr>
              <a:t>congelar, </a:t>
            </a:r>
            <a:r>
              <a:rPr sz="2267" spc="9" dirty="0">
                <a:solidFill>
                  <a:srgbClr val="0433FF"/>
                </a:solidFill>
                <a:latin typeface="Arial"/>
                <a:cs typeface="Arial"/>
              </a:rPr>
              <a:t>el </a:t>
            </a:r>
            <a:r>
              <a:rPr sz="2267" spc="18" dirty="0">
                <a:solidFill>
                  <a:srgbClr val="0433FF"/>
                </a:solidFill>
                <a:latin typeface="Arial"/>
                <a:cs typeface="Arial"/>
              </a:rPr>
              <a:t>comando </a:t>
            </a:r>
            <a:r>
              <a:rPr sz="2267" spc="14" dirty="0">
                <a:solidFill>
                  <a:srgbClr val="0433FF"/>
                </a:solidFill>
                <a:latin typeface="Arial"/>
                <a:cs typeface="Arial"/>
              </a:rPr>
              <a:t>se queja y </a:t>
            </a:r>
            <a:r>
              <a:rPr sz="2267" spc="18" dirty="0">
                <a:solidFill>
                  <a:srgbClr val="0433FF"/>
                </a:solidFill>
                <a:latin typeface="Arial"/>
                <a:cs typeface="Arial"/>
              </a:rPr>
              <a:t>no  </a:t>
            </a:r>
            <a:r>
              <a:rPr sz="2267" spc="14" dirty="0">
                <a:solidFill>
                  <a:srgbClr val="0433FF"/>
                </a:solidFill>
                <a:latin typeface="Arial"/>
                <a:cs typeface="Arial"/>
              </a:rPr>
              <a:t>hace</a:t>
            </a:r>
            <a:r>
              <a:rPr sz="2267" spc="5" dirty="0">
                <a:solidFill>
                  <a:srgbClr val="0433FF"/>
                </a:solidFill>
                <a:latin typeface="Arial"/>
                <a:cs typeface="Arial"/>
              </a:rPr>
              <a:t> </a:t>
            </a:r>
            <a:r>
              <a:rPr sz="2267" spc="14" dirty="0">
                <a:solidFill>
                  <a:srgbClr val="0433FF"/>
                </a:solidFill>
                <a:latin typeface="Arial"/>
                <a:cs typeface="Arial"/>
              </a:rPr>
              <a:t>nada.</a:t>
            </a:r>
            <a:endParaRPr sz="2267">
              <a:latin typeface="Arial"/>
              <a:cs typeface="Arial"/>
            </a:endParaRPr>
          </a:p>
        </p:txBody>
      </p:sp>
    </p:spTree>
    <p:extLst>
      <p:ext uri="{BB962C8B-B14F-4D97-AF65-F5344CB8AC3E}">
        <p14:creationId xmlns:p14="http://schemas.microsoft.com/office/powerpoint/2010/main" val="26512622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34475-9F45-4C7C-A0E8-987944197BBB}"/>
              </a:ext>
            </a:extLst>
          </p:cNvPr>
          <p:cNvSpPr>
            <a:spLocks noGrp="1"/>
          </p:cNvSpPr>
          <p:nvPr>
            <p:ph type="title"/>
          </p:nvPr>
        </p:nvSpPr>
        <p:spPr/>
        <p:txBody>
          <a:bodyPr>
            <a:normAutofit fontScale="90000"/>
          </a:bodyPr>
          <a:lstStyle/>
          <a:p>
            <a:r>
              <a:rPr lang="es-ES" dirty="0"/>
              <a:t>Estudiantes: GitHub como herramienta de trabajo en equipo</a:t>
            </a:r>
          </a:p>
        </p:txBody>
      </p:sp>
      <p:sp>
        <p:nvSpPr>
          <p:cNvPr id="3" name="Marcador de contenido 2">
            <a:extLst>
              <a:ext uri="{FF2B5EF4-FFF2-40B4-BE49-F238E27FC236}">
                <a16:creationId xmlns:a16="http://schemas.microsoft.com/office/drawing/2014/main" id="{CF9691CD-707D-4F7C-96C7-4CE093981457}"/>
              </a:ext>
            </a:extLst>
          </p:cNvPr>
          <p:cNvSpPr>
            <a:spLocks noGrp="1"/>
          </p:cNvSpPr>
          <p:nvPr>
            <p:ph idx="1"/>
          </p:nvPr>
        </p:nvSpPr>
        <p:spPr/>
        <p:txBody>
          <a:bodyPr>
            <a:normAutofit/>
          </a:bodyPr>
          <a:lstStyle/>
          <a:p>
            <a:pPr lvl="1">
              <a:lnSpc>
                <a:spcPct val="150000"/>
              </a:lnSpc>
            </a:pPr>
            <a:r>
              <a:rPr lang="es-ES" b="1" dirty="0"/>
              <a:t>Entrega mediante Issues: </a:t>
            </a:r>
          </a:p>
          <a:p>
            <a:pPr lvl="2">
              <a:lnSpc>
                <a:spcPct val="150000"/>
              </a:lnSpc>
            </a:pPr>
            <a:r>
              <a:rPr lang="es-ES" dirty="0"/>
              <a:t>Los </a:t>
            </a:r>
            <a:r>
              <a:rPr lang="es-ES" dirty="0" err="1"/>
              <a:t>issues</a:t>
            </a:r>
            <a:r>
              <a:rPr lang="es-ES" dirty="0"/>
              <a:t> o peticiones en GitHub representan la forma de realizar el seguimiento de tareas, mejoras o errores que suceden en un proyecto. A cada </a:t>
            </a:r>
            <a:r>
              <a:rPr lang="es-ES" dirty="0" err="1"/>
              <a:t>issue</a:t>
            </a:r>
            <a:r>
              <a:rPr lang="es-ES" dirty="0"/>
              <a:t> se le pueden asociar etiquetas, para categorizarlos y filtrarlos; hitos, para relacionarlos con funcionalidades específicas o fases importantes del proyecto; y comentarios, para que todo aquel con acceso al repositorio pueda proporcionar retroalimentación. El uso principal de los </a:t>
            </a:r>
            <a:r>
              <a:rPr lang="es-ES" dirty="0" err="1"/>
              <a:t>issues</a:t>
            </a:r>
            <a:r>
              <a:rPr lang="es-ES" dirty="0"/>
              <a:t> ha estado relacionado con las entregas: para cada hito establecido los equipos de trabajo realizaban la entrega mediante un </a:t>
            </a:r>
            <a:r>
              <a:rPr lang="es-ES" dirty="0" err="1"/>
              <a:t>issue</a:t>
            </a:r>
            <a:r>
              <a:rPr lang="es-ES" dirty="0"/>
              <a:t>, de forma que los entregables fueran fácilmente accesibles por el profesorado. </a:t>
            </a:r>
          </a:p>
        </p:txBody>
      </p:sp>
    </p:spTree>
    <p:extLst>
      <p:ext uri="{BB962C8B-B14F-4D97-AF65-F5344CB8AC3E}">
        <p14:creationId xmlns:p14="http://schemas.microsoft.com/office/powerpoint/2010/main" val="367124039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git revert</a:t>
            </a:r>
            <a:endParaRPr lang="es-ES"/>
          </a:p>
        </p:txBody>
      </p:sp>
      <p:sp>
        <p:nvSpPr>
          <p:cNvPr id="3" name="object 3"/>
          <p:cNvSpPr txBox="1"/>
          <p:nvPr/>
        </p:nvSpPr>
        <p:spPr>
          <a:xfrm>
            <a:off x="1898217" y="989037"/>
            <a:ext cx="8125953" cy="4087559"/>
          </a:xfrm>
          <a:prstGeom prst="rect">
            <a:avLst/>
          </a:prstGeom>
        </p:spPr>
        <p:txBody>
          <a:bodyPr vert="horz" wrap="square" lIns="0" tIns="29366" rIns="0" bIns="0" rtlCol="0">
            <a:spAutoFit/>
          </a:bodyPr>
          <a:lstStyle/>
          <a:p>
            <a:pPr marL="374857" marR="242419" indent="-317852">
              <a:lnSpc>
                <a:spcPts val="2702"/>
              </a:lnSpc>
              <a:spcBef>
                <a:spcPts val="230"/>
              </a:spcBef>
              <a:buClr>
                <a:srgbClr val="829FF9"/>
              </a:buClr>
              <a:buFont typeface="DejaVu Sans"/>
              <a:buChar char="✦"/>
              <a:tabLst>
                <a:tab pos="375433" algn="l"/>
              </a:tabLst>
            </a:pPr>
            <a:r>
              <a:rPr sz="2267" spc="14" dirty="0">
                <a:solidFill>
                  <a:srgbClr val="021EAA"/>
                </a:solidFill>
                <a:latin typeface="Arial"/>
                <a:cs typeface="Arial"/>
              </a:rPr>
              <a:t>Deshacer los cambios realizados </a:t>
            </a:r>
            <a:r>
              <a:rPr sz="2267" spc="18" dirty="0">
                <a:solidFill>
                  <a:srgbClr val="021EAA"/>
                </a:solidFill>
                <a:latin typeface="Arial"/>
                <a:cs typeface="Arial"/>
              </a:rPr>
              <a:t>en </a:t>
            </a:r>
            <a:r>
              <a:rPr sz="2267" spc="9" dirty="0">
                <a:solidFill>
                  <a:srgbClr val="021EAA"/>
                </a:solidFill>
                <a:latin typeface="Arial"/>
                <a:cs typeface="Arial"/>
              </a:rPr>
              <a:t>el </a:t>
            </a:r>
            <a:r>
              <a:rPr sz="2267" spc="14" dirty="0">
                <a:solidFill>
                  <a:srgbClr val="021EAA"/>
                </a:solidFill>
                <a:latin typeface="Arial"/>
                <a:cs typeface="Arial"/>
              </a:rPr>
              <a:t>commit indicado, y  crear </a:t>
            </a:r>
            <a:r>
              <a:rPr sz="2267" spc="18" dirty="0">
                <a:solidFill>
                  <a:srgbClr val="021EAA"/>
                </a:solidFill>
                <a:latin typeface="Arial"/>
                <a:cs typeface="Arial"/>
              </a:rPr>
              <a:t>un </a:t>
            </a:r>
            <a:r>
              <a:rPr sz="2267" spc="14" dirty="0">
                <a:solidFill>
                  <a:srgbClr val="021EAA"/>
                </a:solidFill>
                <a:latin typeface="Arial"/>
                <a:cs typeface="Arial"/>
              </a:rPr>
              <a:t>nuevo</a:t>
            </a:r>
            <a:r>
              <a:rPr sz="2267" spc="-9" dirty="0">
                <a:solidFill>
                  <a:srgbClr val="021EAA"/>
                </a:solidFill>
                <a:latin typeface="Arial"/>
                <a:cs typeface="Arial"/>
              </a:rPr>
              <a:t> </a:t>
            </a:r>
            <a:r>
              <a:rPr sz="2267" spc="14" dirty="0">
                <a:solidFill>
                  <a:srgbClr val="021EAA"/>
                </a:solidFill>
                <a:latin typeface="Arial"/>
                <a:cs typeface="Arial"/>
              </a:rPr>
              <a:t>commit:</a:t>
            </a:r>
            <a:endParaRPr sz="2267">
              <a:latin typeface="Arial"/>
              <a:cs typeface="Arial"/>
            </a:endParaRPr>
          </a:p>
          <a:p>
            <a:pPr marL="374857">
              <a:lnSpc>
                <a:spcPct val="100000"/>
              </a:lnSpc>
              <a:spcBef>
                <a:spcPts val="721"/>
              </a:spcBef>
            </a:pPr>
            <a:r>
              <a:rPr sz="2267" b="1" spc="9" dirty="0">
                <a:solidFill>
                  <a:srgbClr val="021EAA"/>
                </a:solidFill>
                <a:latin typeface="Tahoma"/>
                <a:cs typeface="Tahoma"/>
              </a:rPr>
              <a:t>git </a:t>
            </a:r>
            <a:r>
              <a:rPr sz="2267" b="1" spc="14" dirty="0">
                <a:solidFill>
                  <a:srgbClr val="FF2600"/>
                </a:solidFill>
                <a:latin typeface="Tahoma"/>
                <a:cs typeface="Tahoma"/>
              </a:rPr>
              <a:t>revert</a:t>
            </a:r>
            <a:r>
              <a:rPr sz="2267" b="1" spc="5" dirty="0">
                <a:solidFill>
                  <a:srgbClr val="FF2600"/>
                </a:solidFill>
                <a:latin typeface="Tahoma"/>
                <a:cs typeface="Tahoma"/>
              </a:rPr>
              <a:t> </a:t>
            </a:r>
            <a:r>
              <a:rPr sz="2267" b="1" spc="18" dirty="0">
                <a:solidFill>
                  <a:srgbClr val="021EAA"/>
                </a:solidFill>
                <a:latin typeface="Tahoma"/>
                <a:cs typeface="Tahoma"/>
              </a:rPr>
              <a:t>&lt;commit&gt;</a:t>
            </a:r>
            <a:endParaRPr sz="2267">
              <a:latin typeface="Tahoma"/>
              <a:cs typeface="Tahoma"/>
            </a:endParaRPr>
          </a:p>
          <a:p>
            <a:pPr marL="599427" marR="178504" indent="-260846">
              <a:lnSpc>
                <a:spcPts val="2702"/>
              </a:lnSpc>
              <a:spcBef>
                <a:spcPts val="562"/>
              </a:spcBef>
            </a:pPr>
            <a:r>
              <a:rPr sz="2584" spc="-210" baseline="8771" dirty="0">
                <a:solidFill>
                  <a:srgbClr val="829FF9"/>
                </a:solidFill>
                <a:latin typeface="DejaVu Sans"/>
                <a:cs typeface="DejaVu Sans"/>
              </a:rPr>
              <a:t>★ </a:t>
            </a:r>
            <a:r>
              <a:rPr sz="2267" spc="14" dirty="0">
                <a:solidFill>
                  <a:srgbClr val="0433FF"/>
                </a:solidFill>
                <a:latin typeface="Arial"/>
                <a:cs typeface="Arial"/>
              </a:rPr>
              <a:t>Permite deshacer alguna modificación </a:t>
            </a:r>
            <a:r>
              <a:rPr sz="2267" spc="18" dirty="0">
                <a:solidFill>
                  <a:srgbClr val="0433FF"/>
                </a:solidFill>
                <a:latin typeface="Arial"/>
                <a:cs typeface="Arial"/>
              </a:rPr>
              <a:t>que </a:t>
            </a:r>
            <a:r>
              <a:rPr sz="2267" spc="14" dirty="0">
                <a:solidFill>
                  <a:srgbClr val="0433FF"/>
                </a:solidFill>
                <a:latin typeface="Arial"/>
                <a:cs typeface="Arial"/>
              </a:rPr>
              <a:t>se hizo </a:t>
            </a:r>
            <a:r>
              <a:rPr sz="2267" spc="18" dirty="0">
                <a:solidFill>
                  <a:srgbClr val="0433FF"/>
                </a:solidFill>
                <a:latin typeface="Arial"/>
                <a:cs typeface="Arial"/>
              </a:rPr>
              <a:t>en un  </a:t>
            </a:r>
            <a:r>
              <a:rPr sz="2267" spc="14" dirty="0">
                <a:solidFill>
                  <a:srgbClr val="0433FF"/>
                </a:solidFill>
                <a:latin typeface="Arial"/>
                <a:cs typeface="Arial"/>
              </a:rPr>
              <a:t>commit</a:t>
            </a:r>
            <a:r>
              <a:rPr sz="2267" dirty="0">
                <a:solidFill>
                  <a:srgbClr val="0433FF"/>
                </a:solidFill>
                <a:latin typeface="Arial"/>
                <a:cs typeface="Arial"/>
              </a:rPr>
              <a:t> </a:t>
            </a:r>
            <a:r>
              <a:rPr sz="2267" spc="14" dirty="0">
                <a:solidFill>
                  <a:srgbClr val="0433FF"/>
                </a:solidFill>
                <a:latin typeface="Arial"/>
                <a:cs typeface="Arial"/>
              </a:rPr>
              <a:t>antiguo.</a:t>
            </a:r>
            <a:endParaRPr sz="2267">
              <a:latin typeface="Arial"/>
              <a:cs typeface="Arial"/>
            </a:endParaRPr>
          </a:p>
          <a:p>
            <a:pPr>
              <a:lnSpc>
                <a:spcPct val="100000"/>
              </a:lnSpc>
              <a:spcBef>
                <a:spcPts val="18"/>
              </a:spcBef>
            </a:pPr>
            <a:endParaRPr sz="3355">
              <a:latin typeface="Arial"/>
              <a:cs typeface="Arial"/>
            </a:endParaRPr>
          </a:p>
          <a:p>
            <a:pPr marL="374857" indent="-317852">
              <a:lnSpc>
                <a:spcPct val="100000"/>
              </a:lnSpc>
              <a:buClr>
                <a:srgbClr val="829FF9"/>
              </a:buClr>
              <a:buFont typeface="DejaVu Sans"/>
              <a:buChar char="✦"/>
              <a:tabLst>
                <a:tab pos="375433" algn="l"/>
              </a:tabLst>
            </a:pPr>
            <a:r>
              <a:rPr sz="2267" spc="14" dirty="0">
                <a:solidFill>
                  <a:srgbClr val="021EAA"/>
                </a:solidFill>
                <a:latin typeface="Arial"/>
                <a:cs typeface="Arial"/>
              </a:rPr>
              <a:t>Si aparecen </a:t>
            </a:r>
            <a:r>
              <a:rPr sz="2267" spc="9" dirty="0">
                <a:solidFill>
                  <a:srgbClr val="021EAA"/>
                </a:solidFill>
                <a:latin typeface="Arial"/>
                <a:cs typeface="Arial"/>
              </a:rPr>
              <a:t>conflictos, </a:t>
            </a:r>
            <a:r>
              <a:rPr sz="2267" spc="18" dirty="0">
                <a:solidFill>
                  <a:srgbClr val="021EAA"/>
                </a:solidFill>
                <a:latin typeface="Arial"/>
                <a:cs typeface="Arial"/>
              </a:rPr>
              <a:t>no </a:t>
            </a:r>
            <a:r>
              <a:rPr sz="2267" spc="14" dirty="0">
                <a:solidFill>
                  <a:srgbClr val="021EAA"/>
                </a:solidFill>
                <a:latin typeface="Arial"/>
                <a:cs typeface="Arial"/>
              </a:rPr>
              <a:t>se realiza </a:t>
            </a:r>
            <a:r>
              <a:rPr sz="2267" spc="9" dirty="0">
                <a:solidFill>
                  <a:srgbClr val="021EAA"/>
                </a:solidFill>
                <a:latin typeface="Arial"/>
                <a:cs typeface="Arial"/>
              </a:rPr>
              <a:t>el</a:t>
            </a:r>
            <a:r>
              <a:rPr sz="2267" spc="-23" dirty="0">
                <a:solidFill>
                  <a:srgbClr val="021EAA"/>
                </a:solidFill>
                <a:latin typeface="Arial"/>
                <a:cs typeface="Arial"/>
              </a:rPr>
              <a:t> </a:t>
            </a:r>
            <a:r>
              <a:rPr sz="2267" spc="14" dirty="0">
                <a:solidFill>
                  <a:srgbClr val="021EAA"/>
                </a:solidFill>
                <a:latin typeface="Arial"/>
                <a:cs typeface="Arial"/>
              </a:rPr>
              <a:t>commit.</a:t>
            </a:r>
            <a:endParaRPr sz="2267">
              <a:latin typeface="Arial"/>
              <a:cs typeface="Arial"/>
            </a:endParaRPr>
          </a:p>
          <a:p>
            <a:pPr marL="339157">
              <a:lnSpc>
                <a:spcPct val="100000"/>
              </a:lnSpc>
              <a:spcBef>
                <a:spcPts val="544"/>
              </a:spcBef>
            </a:pPr>
            <a:r>
              <a:rPr sz="2584" spc="-210" baseline="8771" dirty="0">
                <a:solidFill>
                  <a:srgbClr val="829FF9"/>
                </a:solidFill>
                <a:latin typeface="DejaVu Sans"/>
                <a:cs typeface="DejaVu Sans"/>
              </a:rPr>
              <a:t>★ </a:t>
            </a:r>
            <a:r>
              <a:rPr sz="2267" spc="18" dirty="0">
                <a:solidFill>
                  <a:srgbClr val="0433FF"/>
                </a:solidFill>
                <a:latin typeface="Arial"/>
                <a:cs typeface="Arial"/>
              </a:rPr>
              <a:t>Hay que </a:t>
            </a:r>
            <a:r>
              <a:rPr sz="2267" spc="14" dirty="0">
                <a:solidFill>
                  <a:srgbClr val="0433FF"/>
                </a:solidFill>
                <a:latin typeface="Arial"/>
                <a:cs typeface="Arial"/>
              </a:rPr>
              <a:t>resolver los </a:t>
            </a:r>
            <a:r>
              <a:rPr sz="2267" spc="9" dirty="0">
                <a:solidFill>
                  <a:srgbClr val="0433FF"/>
                </a:solidFill>
                <a:latin typeface="Arial"/>
                <a:cs typeface="Arial"/>
              </a:rPr>
              <a:t>conflictos </a:t>
            </a:r>
            <a:r>
              <a:rPr sz="2267" spc="14" dirty="0">
                <a:solidFill>
                  <a:srgbClr val="0433FF"/>
                </a:solidFill>
                <a:latin typeface="Arial"/>
                <a:cs typeface="Arial"/>
              </a:rPr>
              <a:t>y hacer </a:t>
            </a:r>
            <a:r>
              <a:rPr sz="2267" spc="9" dirty="0">
                <a:solidFill>
                  <a:srgbClr val="0433FF"/>
                </a:solidFill>
                <a:latin typeface="Arial"/>
                <a:cs typeface="Arial"/>
              </a:rPr>
              <a:t>el </a:t>
            </a:r>
            <a:r>
              <a:rPr sz="2267" spc="14" dirty="0">
                <a:solidFill>
                  <a:srgbClr val="0433FF"/>
                </a:solidFill>
                <a:latin typeface="Arial"/>
                <a:cs typeface="Arial"/>
              </a:rPr>
              <a:t>commit </a:t>
            </a:r>
            <a:r>
              <a:rPr sz="2267" spc="18" dirty="0">
                <a:solidFill>
                  <a:srgbClr val="0433FF"/>
                </a:solidFill>
                <a:latin typeface="Arial"/>
                <a:cs typeface="Arial"/>
              </a:rPr>
              <a:t>a</a:t>
            </a:r>
            <a:r>
              <a:rPr sz="2267" spc="-199" dirty="0">
                <a:solidFill>
                  <a:srgbClr val="0433FF"/>
                </a:solidFill>
                <a:latin typeface="Arial"/>
                <a:cs typeface="Arial"/>
              </a:rPr>
              <a:t> </a:t>
            </a:r>
            <a:r>
              <a:rPr sz="2267" spc="18" dirty="0">
                <a:solidFill>
                  <a:srgbClr val="0433FF"/>
                </a:solidFill>
                <a:latin typeface="Arial"/>
                <a:cs typeface="Arial"/>
              </a:rPr>
              <a:t>mano.</a:t>
            </a:r>
            <a:endParaRPr sz="2267">
              <a:latin typeface="Arial"/>
              <a:cs typeface="Arial"/>
            </a:endParaRPr>
          </a:p>
          <a:p>
            <a:pPr>
              <a:lnSpc>
                <a:spcPct val="100000"/>
              </a:lnSpc>
            </a:pPr>
            <a:endParaRPr sz="3446">
              <a:latin typeface="Arial"/>
              <a:cs typeface="Arial"/>
            </a:endParaRPr>
          </a:p>
          <a:p>
            <a:pPr marL="374857" indent="-317852">
              <a:lnSpc>
                <a:spcPct val="100000"/>
              </a:lnSpc>
              <a:buClr>
                <a:srgbClr val="829FF9"/>
              </a:buClr>
              <a:buFont typeface="DejaVu Sans"/>
              <a:buChar char="✦"/>
              <a:tabLst>
                <a:tab pos="375433" algn="l"/>
              </a:tabLst>
            </a:pPr>
            <a:r>
              <a:rPr sz="2267" spc="14" dirty="0">
                <a:solidFill>
                  <a:srgbClr val="021EAA"/>
                </a:solidFill>
                <a:latin typeface="Arial"/>
                <a:cs typeface="Arial"/>
              </a:rPr>
              <a:t>Este </a:t>
            </a:r>
            <a:r>
              <a:rPr sz="2267" spc="18" dirty="0">
                <a:solidFill>
                  <a:srgbClr val="021EAA"/>
                </a:solidFill>
                <a:latin typeface="Arial"/>
                <a:cs typeface="Arial"/>
              </a:rPr>
              <a:t>comando </a:t>
            </a:r>
            <a:r>
              <a:rPr sz="2267" spc="14" dirty="0">
                <a:solidFill>
                  <a:srgbClr val="021EAA"/>
                </a:solidFill>
                <a:latin typeface="Arial"/>
                <a:cs typeface="Arial"/>
              </a:rPr>
              <a:t>es </a:t>
            </a:r>
            <a:r>
              <a:rPr sz="2267" spc="9" dirty="0">
                <a:solidFill>
                  <a:srgbClr val="021EAA"/>
                </a:solidFill>
                <a:latin typeface="Arial"/>
                <a:cs typeface="Arial"/>
              </a:rPr>
              <a:t>el </a:t>
            </a:r>
            <a:r>
              <a:rPr sz="2267" spc="14" dirty="0">
                <a:solidFill>
                  <a:srgbClr val="021EAA"/>
                </a:solidFill>
                <a:latin typeface="Arial"/>
                <a:cs typeface="Arial"/>
              </a:rPr>
              <a:t>inverso </a:t>
            </a:r>
            <a:r>
              <a:rPr sz="2267" spc="18" dirty="0">
                <a:solidFill>
                  <a:srgbClr val="021EAA"/>
                </a:solidFill>
                <a:latin typeface="Arial"/>
                <a:cs typeface="Arial"/>
              </a:rPr>
              <a:t>de</a:t>
            </a:r>
            <a:r>
              <a:rPr sz="2267" spc="-23" dirty="0">
                <a:solidFill>
                  <a:srgbClr val="021EAA"/>
                </a:solidFill>
                <a:latin typeface="Arial"/>
                <a:cs typeface="Arial"/>
              </a:rPr>
              <a:t> </a:t>
            </a:r>
            <a:r>
              <a:rPr sz="2267" spc="14" dirty="0">
                <a:solidFill>
                  <a:srgbClr val="021EAA"/>
                </a:solidFill>
                <a:latin typeface="Arial"/>
                <a:cs typeface="Arial"/>
              </a:rPr>
              <a:t>cherry-pick.</a:t>
            </a:r>
            <a:endParaRPr sz="2267">
              <a:latin typeface="Arial"/>
              <a:cs typeface="Arial"/>
            </a:endParaRPr>
          </a:p>
        </p:txBody>
      </p:sp>
    </p:spTree>
    <p:extLst>
      <p:ext uri="{BB962C8B-B14F-4D97-AF65-F5344CB8AC3E}">
        <p14:creationId xmlns:p14="http://schemas.microsoft.com/office/powerpoint/2010/main" val="42597657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Enviar contribuciones usando Parches</a:t>
            </a:r>
            <a:endParaRPr lang="es-ES"/>
          </a:p>
        </p:txBody>
      </p:sp>
      <p:sp>
        <p:nvSpPr>
          <p:cNvPr id="3" name="object 3"/>
          <p:cNvSpPr txBox="1"/>
          <p:nvPr/>
        </p:nvSpPr>
        <p:spPr>
          <a:xfrm>
            <a:off x="1932766" y="1103428"/>
            <a:ext cx="8155895" cy="4845514"/>
          </a:xfrm>
          <a:prstGeom prst="rect">
            <a:avLst/>
          </a:prstGeom>
        </p:spPr>
        <p:txBody>
          <a:bodyPr vert="horz" wrap="square" lIns="0" tIns="29366" rIns="0" bIns="0" rtlCol="0">
            <a:spAutoFit/>
          </a:bodyPr>
          <a:lstStyle/>
          <a:p>
            <a:pPr marL="340308" marR="743956" indent="-317852">
              <a:lnSpc>
                <a:spcPts val="2702"/>
              </a:lnSpc>
              <a:spcBef>
                <a:spcPts val="230"/>
              </a:spcBef>
              <a:buClr>
                <a:srgbClr val="829FF9"/>
              </a:buClr>
              <a:buFont typeface="DejaVu Sans"/>
              <a:buChar char="✦"/>
              <a:tabLst>
                <a:tab pos="340884" algn="l"/>
              </a:tabLst>
            </a:pPr>
            <a:r>
              <a:rPr sz="2267" spc="18" dirty="0">
                <a:solidFill>
                  <a:srgbClr val="021EAA"/>
                </a:solidFill>
                <a:latin typeface="Arial"/>
                <a:cs typeface="Arial"/>
              </a:rPr>
              <a:t>En </a:t>
            </a:r>
            <a:r>
              <a:rPr sz="2267" spc="14" dirty="0">
                <a:solidFill>
                  <a:srgbClr val="021EAA"/>
                </a:solidFill>
                <a:latin typeface="Arial"/>
                <a:cs typeface="Arial"/>
              </a:rPr>
              <a:t>algunos modelos </a:t>
            </a:r>
            <a:r>
              <a:rPr sz="2267" spc="18" dirty="0">
                <a:solidFill>
                  <a:srgbClr val="021EAA"/>
                </a:solidFill>
                <a:latin typeface="Arial"/>
                <a:cs typeface="Arial"/>
              </a:rPr>
              <a:t>de </a:t>
            </a:r>
            <a:r>
              <a:rPr sz="2267" spc="9" dirty="0">
                <a:solidFill>
                  <a:srgbClr val="021EAA"/>
                </a:solidFill>
                <a:latin typeface="Arial"/>
                <a:cs typeface="Arial"/>
              </a:rPr>
              <a:t>trabajo, </a:t>
            </a:r>
            <a:r>
              <a:rPr sz="2267" spc="14" dirty="0">
                <a:solidFill>
                  <a:srgbClr val="021EAA"/>
                </a:solidFill>
                <a:latin typeface="Arial"/>
                <a:cs typeface="Arial"/>
              </a:rPr>
              <a:t>los desarrolladores </a:t>
            </a:r>
            <a:r>
              <a:rPr sz="2267" spc="18" dirty="0">
                <a:solidFill>
                  <a:srgbClr val="021EAA"/>
                </a:solidFill>
                <a:latin typeface="Arial"/>
                <a:cs typeface="Arial"/>
              </a:rPr>
              <a:t>no  </a:t>
            </a:r>
            <a:r>
              <a:rPr sz="2267" spc="14" dirty="0">
                <a:solidFill>
                  <a:srgbClr val="021EAA"/>
                </a:solidFill>
                <a:latin typeface="Arial"/>
                <a:cs typeface="Arial"/>
              </a:rPr>
              <a:t>tienen permiso para </a:t>
            </a:r>
            <a:r>
              <a:rPr sz="2267" spc="9" dirty="0">
                <a:solidFill>
                  <a:srgbClr val="021EAA"/>
                </a:solidFill>
                <a:latin typeface="Arial"/>
                <a:cs typeface="Arial"/>
              </a:rPr>
              <a:t>integrar </a:t>
            </a:r>
            <a:r>
              <a:rPr sz="2267" spc="14" dirty="0">
                <a:solidFill>
                  <a:srgbClr val="021EAA"/>
                </a:solidFill>
                <a:latin typeface="Arial"/>
                <a:cs typeface="Arial"/>
              </a:rPr>
              <a:t>sus contribuciones </a:t>
            </a:r>
            <a:r>
              <a:rPr sz="2267" spc="18" dirty="0">
                <a:solidFill>
                  <a:srgbClr val="021EAA"/>
                </a:solidFill>
                <a:latin typeface="Arial"/>
                <a:cs typeface="Arial"/>
              </a:rPr>
              <a:t>en </a:t>
            </a:r>
            <a:r>
              <a:rPr sz="2267" spc="9" dirty="0">
                <a:solidFill>
                  <a:srgbClr val="021EAA"/>
                </a:solidFill>
                <a:latin typeface="Arial"/>
                <a:cs typeface="Arial"/>
              </a:rPr>
              <a:t>el  </a:t>
            </a:r>
            <a:r>
              <a:rPr sz="2267" spc="14" dirty="0">
                <a:solidFill>
                  <a:srgbClr val="021EAA"/>
                </a:solidFill>
                <a:latin typeface="Arial"/>
                <a:cs typeface="Arial"/>
              </a:rPr>
              <a:t>repositorio remoto</a:t>
            </a:r>
            <a:r>
              <a:rPr sz="2267" dirty="0">
                <a:solidFill>
                  <a:srgbClr val="021EAA"/>
                </a:solidFill>
                <a:latin typeface="Arial"/>
                <a:cs typeface="Arial"/>
              </a:rPr>
              <a:t> </a:t>
            </a:r>
            <a:r>
              <a:rPr sz="2267" spc="9" dirty="0">
                <a:solidFill>
                  <a:srgbClr val="021EAA"/>
                </a:solidFill>
                <a:latin typeface="Arial"/>
                <a:cs typeface="Arial"/>
              </a:rPr>
              <a:t>principal.</a:t>
            </a:r>
            <a:endParaRPr sz="2267">
              <a:latin typeface="Arial"/>
              <a:cs typeface="Arial"/>
            </a:endParaRPr>
          </a:p>
          <a:p>
            <a:pPr marL="340308" indent="-317852">
              <a:lnSpc>
                <a:spcPct val="100000"/>
              </a:lnSpc>
              <a:spcBef>
                <a:spcPts val="535"/>
              </a:spcBef>
              <a:buClr>
                <a:srgbClr val="829FF9"/>
              </a:buClr>
              <a:buFont typeface="DejaVu Sans"/>
              <a:buChar char="✦"/>
              <a:tabLst>
                <a:tab pos="340884" algn="l"/>
              </a:tabLst>
            </a:pPr>
            <a:r>
              <a:rPr sz="2267" spc="18" dirty="0">
                <a:solidFill>
                  <a:srgbClr val="021EAA"/>
                </a:solidFill>
                <a:latin typeface="Arial"/>
                <a:cs typeface="Arial"/>
              </a:rPr>
              <a:t>En </a:t>
            </a:r>
            <a:r>
              <a:rPr sz="2267" spc="14" dirty="0">
                <a:solidFill>
                  <a:srgbClr val="021EAA"/>
                </a:solidFill>
                <a:latin typeface="Arial"/>
                <a:cs typeface="Arial"/>
              </a:rPr>
              <a:t>estos casos, </a:t>
            </a:r>
            <a:r>
              <a:rPr sz="2267" spc="18" dirty="0">
                <a:solidFill>
                  <a:srgbClr val="021EAA"/>
                </a:solidFill>
                <a:latin typeface="Arial"/>
                <a:cs typeface="Arial"/>
              </a:rPr>
              <a:t>un </a:t>
            </a:r>
            <a:r>
              <a:rPr sz="2267" spc="14" dirty="0">
                <a:solidFill>
                  <a:srgbClr val="021EAA"/>
                </a:solidFill>
                <a:latin typeface="Arial"/>
                <a:cs typeface="Arial"/>
              </a:rPr>
              <a:t>escenario </a:t>
            </a:r>
            <a:r>
              <a:rPr sz="2267" spc="18" dirty="0">
                <a:solidFill>
                  <a:srgbClr val="021EAA"/>
                </a:solidFill>
                <a:latin typeface="Arial"/>
                <a:cs typeface="Arial"/>
              </a:rPr>
              <a:t>de </a:t>
            </a:r>
            <a:r>
              <a:rPr sz="2267" spc="14" dirty="0">
                <a:solidFill>
                  <a:srgbClr val="021EAA"/>
                </a:solidFill>
                <a:latin typeface="Arial"/>
                <a:cs typeface="Arial"/>
              </a:rPr>
              <a:t>trabajo podría ser</a:t>
            </a:r>
            <a:r>
              <a:rPr sz="2267" spc="-59" dirty="0">
                <a:solidFill>
                  <a:srgbClr val="021EAA"/>
                </a:solidFill>
                <a:latin typeface="Arial"/>
                <a:cs typeface="Arial"/>
              </a:rPr>
              <a:t> </a:t>
            </a:r>
            <a:r>
              <a:rPr sz="2267" spc="9" dirty="0">
                <a:solidFill>
                  <a:srgbClr val="021EAA"/>
                </a:solidFill>
                <a:latin typeface="Arial"/>
                <a:cs typeface="Arial"/>
              </a:rPr>
              <a:t>así:</a:t>
            </a:r>
            <a:endParaRPr sz="2267">
              <a:latin typeface="Arial"/>
              <a:cs typeface="Arial"/>
            </a:endParaRPr>
          </a:p>
          <a:p>
            <a:pPr marL="564877" marR="16123" indent="-260846">
              <a:lnSpc>
                <a:spcPts val="2702"/>
              </a:lnSpc>
              <a:spcBef>
                <a:spcPts val="648"/>
              </a:spcBef>
            </a:pPr>
            <a:r>
              <a:rPr sz="2584" spc="-210" baseline="8771" dirty="0">
                <a:solidFill>
                  <a:srgbClr val="829FF9"/>
                </a:solidFill>
                <a:latin typeface="DejaVu Sans"/>
                <a:cs typeface="DejaVu Sans"/>
              </a:rPr>
              <a:t>★ </a:t>
            </a:r>
            <a:r>
              <a:rPr sz="2267" spc="14" dirty="0">
                <a:solidFill>
                  <a:srgbClr val="0433FF"/>
                </a:solidFill>
                <a:latin typeface="Arial"/>
                <a:cs typeface="Arial"/>
              </a:rPr>
              <a:t>Los desarrolladores envian su contribuciones </a:t>
            </a:r>
            <a:r>
              <a:rPr sz="2267" spc="9" dirty="0">
                <a:solidFill>
                  <a:srgbClr val="0433FF"/>
                </a:solidFill>
                <a:latin typeface="Arial"/>
                <a:cs typeface="Arial"/>
              </a:rPr>
              <a:t>al </a:t>
            </a:r>
            <a:r>
              <a:rPr sz="2267" spc="14" dirty="0">
                <a:solidFill>
                  <a:srgbClr val="0433FF"/>
                </a:solidFill>
                <a:latin typeface="Arial"/>
                <a:cs typeface="Arial"/>
              </a:rPr>
              <a:t>integrador  </a:t>
            </a:r>
            <a:r>
              <a:rPr sz="2267" spc="18" dirty="0">
                <a:solidFill>
                  <a:srgbClr val="0433FF"/>
                </a:solidFill>
                <a:latin typeface="Arial"/>
                <a:cs typeface="Arial"/>
              </a:rPr>
              <a:t>en </a:t>
            </a:r>
            <a:r>
              <a:rPr sz="2267" spc="14" dirty="0">
                <a:solidFill>
                  <a:srgbClr val="0433FF"/>
                </a:solidFill>
                <a:latin typeface="Arial"/>
                <a:cs typeface="Arial"/>
              </a:rPr>
              <a:t>forma </a:t>
            </a:r>
            <a:r>
              <a:rPr sz="2267" spc="18" dirty="0">
                <a:solidFill>
                  <a:srgbClr val="0433FF"/>
                </a:solidFill>
                <a:latin typeface="Arial"/>
                <a:cs typeface="Arial"/>
              </a:rPr>
              <a:t>de</a:t>
            </a:r>
            <a:r>
              <a:rPr sz="2267" spc="-9" dirty="0">
                <a:solidFill>
                  <a:srgbClr val="0433FF"/>
                </a:solidFill>
                <a:latin typeface="Arial"/>
                <a:cs typeface="Arial"/>
              </a:rPr>
              <a:t> </a:t>
            </a:r>
            <a:r>
              <a:rPr sz="2267" spc="14" dirty="0">
                <a:solidFill>
                  <a:srgbClr val="0433FF"/>
                </a:solidFill>
                <a:latin typeface="Arial"/>
                <a:cs typeface="Arial"/>
              </a:rPr>
              <a:t>parches.</a:t>
            </a:r>
            <a:endParaRPr sz="2267">
              <a:latin typeface="Arial"/>
              <a:cs typeface="Arial"/>
            </a:endParaRPr>
          </a:p>
          <a:p>
            <a:pPr marL="865454" lvl="1" indent="-205567">
              <a:lnSpc>
                <a:spcPts val="3192"/>
              </a:lnSpc>
              <a:buClr>
                <a:srgbClr val="829FF9"/>
              </a:buClr>
              <a:buSzPct val="122000"/>
              <a:buFont typeface="Trebuchet MS"/>
              <a:buChar char="•"/>
              <a:tabLst>
                <a:tab pos="866030" algn="l"/>
              </a:tabLst>
            </a:pPr>
            <a:r>
              <a:rPr sz="2267" spc="14" dirty="0">
                <a:solidFill>
                  <a:srgbClr val="021EAA"/>
                </a:solidFill>
                <a:latin typeface="Arial"/>
                <a:cs typeface="Arial"/>
              </a:rPr>
              <a:t>por e-mail, </a:t>
            </a:r>
            <a:r>
              <a:rPr sz="2267" spc="18" dirty="0">
                <a:solidFill>
                  <a:srgbClr val="021EAA"/>
                </a:solidFill>
                <a:latin typeface="Arial"/>
                <a:cs typeface="Arial"/>
              </a:rPr>
              <a:t>u </a:t>
            </a:r>
            <a:r>
              <a:rPr sz="2267" spc="9" dirty="0">
                <a:solidFill>
                  <a:srgbClr val="021EAA"/>
                </a:solidFill>
                <a:latin typeface="Arial"/>
                <a:cs typeface="Arial"/>
              </a:rPr>
              <a:t>otro</a:t>
            </a:r>
            <a:r>
              <a:rPr sz="2267" spc="-18" dirty="0">
                <a:solidFill>
                  <a:srgbClr val="021EAA"/>
                </a:solidFill>
                <a:latin typeface="Arial"/>
                <a:cs typeface="Arial"/>
              </a:rPr>
              <a:t> </a:t>
            </a:r>
            <a:r>
              <a:rPr sz="2267" spc="14" dirty="0">
                <a:solidFill>
                  <a:srgbClr val="021EAA"/>
                </a:solidFill>
                <a:latin typeface="Arial"/>
                <a:cs typeface="Arial"/>
              </a:rPr>
              <a:t>medio.</a:t>
            </a:r>
            <a:endParaRPr sz="2267">
              <a:latin typeface="Arial"/>
              <a:cs typeface="Arial"/>
            </a:endParaRPr>
          </a:p>
          <a:p>
            <a:pPr marL="564877" marR="129559" indent="-260846">
              <a:lnSpc>
                <a:spcPts val="2702"/>
              </a:lnSpc>
              <a:spcBef>
                <a:spcPts val="526"/>
              </a:spcBef>
            </a:pPr>
            <a:r>
              <a:rPr sz="2584" spc="-210" baseline="8771" dirty="0">
                <a:solidFill>
                  <a:srgbClr val="829FF9"/>
                </a:solidFill>
                <a:latin typeface="DejaVu Sans"/>
                <a:cs typeface="DejaVu Sans"/>
              </a:rPr>
              <a:t>★ </a:t>
            </a:r>
            <a:r>
              <a:rPr sz="2267" spc="14" dirty="0">
                <a:solidFill>
                  <a:srgbClr val="0433FF"/>
                </a:solidFill>
                <a:latin typeface="Arial"/>
                <a:cs typeface="Arial"/>
              </a:rPr>
              <a:t>El integrador aplica los parches recibidos </a:t>
            </a:r>
            <a:r>
              <a:rPr sz="2267" spc="18" dirty="0">
                <a:solidFill>
                  <a:srgbClr val="0433FF"/>
                </a:solidFill>
                <a:latin typeface="Arial"/>
                <a:cs typeface="Arial"/>
              </a:rPr>
              <a:t>en una rama de  </a:t>
            </a:r>
            <a:r>
              <a:rPr sz="2267" spc="14" dirty="0">
                <a:solidFill>
                  <a:srgbClr val="0433FF"/>
                </a:solidFill>
                <a:latin typeface="Arial"/>
                <a:cs typeface="Arial"/>
              </a:rPr>
              <a:t>prueba, los prueba, y </a:t>
            </a:r>
            <a:r>
              <a:rPr sz="2267" spc="9" dirty="0">
                <a:solidFill>
                  <a:srgbClr val="0433FF"/>
                </a:solidFill>
                <a:latin typeface="Arial"/>
                <a:cs typeface="Arial"/>
              </a:rPr>
              <a:t>si </a:t>
            </a:r>
            <a:r>
              <a:rPr sz="2267" spc="14" dirty="0">
                <a:solidFill>
                  <a:srgbClr val="0433FF"/>
                </a:solidFill>
                <a:latin typeface="Arial"/>
                <a:cs typeface="Arial"/>
              </a:rPr>
              <a:t>son aceptados, los integra </a:t>
            </a:r>
            <a:r>
              <a:rPr sz="2267" spc="18" dirty="0">
                <a:solidFill>
                  <a:srgbClr val="0433FF"/>
                </a:solidFill>
                <a:latin typeface="Arial"/>
                <a:cs typeface="Arial"/>
              </a:rPr>
              <a:t>en </a:t>
            </a:r>
            <a:r>
              <a:rPr sz="2267" spc="9" dirty="0">
                <a:solidFill>
                  <a:srgbClr val="0433FF"/>
                </a:solidFill>
                <a:latin typeface="Arial"/>
                <a:cs typeface="Arial"/>
              </a:rPr>
              <a:t>el  </a:t>
            </a:r>
            <a:r>
              <a:rPr sz="2267" spc="14" dirty="0">
                <a:solidFill>
                  <a:srgbClr val="0433FF"/>
                </a:solidFill>
                <a:latin typeface="Arial"/>
                <a:cs typeface="Arial"/>
              </a:rPr>
              <a:t>repositorio</a:t>
            </a:r>
            <a:r>
              <a:rPr sz="2267" spc="5" dirty="0">
                <a:solidFill>
                  <a:srgbClr val="0433FF"/>
                </a:solidFill>
                <a:latin typeface="Arial"/>
                <a:cs typeface="Arial"/>
              </a:rPr>
              <a:t> </a:t>
            </a:r>
            <a:r>
              <a:rPr sz="2267" spc="9" dirty="0">
                <a:solidFill>
                  <a:srgbClr val="0433FF"/>
                </a:solidFill>
                <a:latin typeface="Arial"/>
                <a:cs typeface="Arial"/>
              </a:rPr>
              <a:t>principal.</a:t>
            </a:r>
            <a:endParaRPr sz="2267">
              <a:latin typeface="Arial"/>
              <a:cs typeface="Arial"/>
            </a:endParaRPr>
          </a:p>
          <a:p>
            <a:pPr marL="564877" marR="146258" indent="-260846">
              <a:lnSpc>
                <a:spcPts val="2702"/>
              </a:lnSpc>
              <a:spcBef>
                <a:spcPts val="562"/>
              </a:spcBef>
            </a:pPr>
            <a:r>
              <a:rPr sz="2584" spc="-210" baseline="8771" dirty="0">
                <a:solidFill>
                  <a:srgbClr val="829FF9"/>
                </a:solidFill>
                <a:latin typeface="DejaVu Sans"/>
                <a:cs typeface="DejaVu Sans"/>
              </a:rPr>
              <a:t>★ </a:t>
            </a:r>
            <a:r>
              <a:rPr sz="2267" spc="18" dirty="0">
                <a:solidFill>
                  <a:srgbClr val="0433FF"/>
                </a:solidFill>
                <a:latin typeface="Arial"/>
                <a:cs typeface="Arial"/>
              </a:rPr>
              <a:t>En </a:t>
            </a:r>
            <a:r>
              <a:rPr sz="2267" spc="14" dirty="0">
                <a:solidFill>
                  <a:srgbClr val="0433FF"/>
                </a:solidFill>
                <a:latin typeface="Arial"/>
                <a:cs typeface="Arial"/>
              </a:rPr>
              <a:t>este momento, las recien incorporadas contribuciones  estarán disponibles para </a:t>
            </a:r>
            <a:r>
              <a:rPr sz="2267" spc="18" dirty="0">
                <a:solidFill>
                  <a:srgbClr val="0433FF"/>
                </a:solidFill>
                <a:latin typeface="Arial"/>
                <a:cs typeface="Arial"/>
              </a:rPr>
              <a:t>que </a:t>
            </a:r>
            <a:r>
              <a:rPr sz="2267" spc="14" dirty="0">
                <a:solidFill>
                  <a:srgbClr val="0433FF"/>
                </a:solidFill>
                <a:latin typeface="Arial"/>
                <a:cs typeface="Arial"/>
              </a:rPr>
              <a:t>todo </a:t>
            </a:r>
            <a:r>
              <a:rPr sz="2267" spc="9" dirty="0">
                <a:solidFill>
                  <a:srgbClr val="0433FF"/>
                </a:solidFill>
                <a:latin typeface="Arial"/>
                <a:cs typeface="Arial"/>
              </a:rPr>
              <a:t>el </a:t>
            </a:r>
            <a:r>
              <a:rPr sz="2267" spc="18" dirty="0">
                <a:solidFill>
                  <a:srgbClr val="0433FF"/>
                </a:solidFill>
                <a:latin typeface="Arial"/>
                <a:cs typeface="Arial"/>
              </a:rPr>
              <a:t>mundo </a:t>
            </a:r>
            <a:r>
              <a:rPr sz="2267" spc="14" dirty="0">
                <a:solidFill>
                  <a:srgbClr val="0433FF"/>
                </a:solidFill>
                <a:latin typeface="Arial"/>
                <a:cs typeface="Arial"/>
              </a:rPr>
              <a:t>se las  descargue.</a:t>
            </a:r>
            <a:endParaRPr sz="2267">
              <a:latin typeface="Arial"/>
              <a:cs typeface="Arial"/>
            </a:endParaRPr>
          </a:p>
        </p:txBody>
      </p:sp>
    </p:spTree>
    <p:extLst>
      <p:ext uri="{BB962C8B-B14F-4D97-AF65-F5344CB8AC3E}">
        <p14:creationId xmlns:p14="http://schemas.microsoft.com/office/powerpoint/2010/main" val="87828690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21250" y="390058"/>
            <a:ext cx="8154168" cy="5947631"/>
          </a:xfrm>
          <a:prstGeom prst="rect">
            <a:avLst/>
          </a:prstGeom>
        </p:spPr>
        <p:txBody>
          <a:bodyPr vert="horz" wrap="square" lIns="0" tIns="29366" rIns="0" bIns="0" rtlCol="0">
            <a:spAutoFit/>
          </a:bodyPr>
          <a:lstStyle/>
          <a:p>
            <a:pPr marL="351825" marR="300001" indent="-317852">
              <a:lnSpc>
                <a:spcPts val="2702"/>
              </a:lnSpc>
              <a:spcBef>
                <a:spcPts val="230"/>
              </a:spcBef>
              <a:buClr>
                <a:srgbClr val="829FF9"/>
              </a:buClr>
              <a:buFont typeface="DejaVu Sans"/>
              <a:buChar char="✦"/>
              <a:tabLst>
                <a:tab pos="352401" algn="l"/>
              </a:tabLst>
            </a:pPr>
            <a:r>
              <a:rPr sz="2267" b="1" spc="9" dirty="0">
                <a:solidFill>
                  <a:srgbClr val="021EAA"/>
                </a:solidFill>
                <a:latin typeface="Tahoma"/>
                <a:cs typeface="Tahoma"/>
              </a:rPr>
              <a:t>git </a:t>
            </a:r>
            <a:r>
              <a:rPr sz="2267" b="1" spc="14" dirty="0">
                <a:solidFill>
                  <a:srgbClr val="FF2600"/>
                </a:solidFill>
                <a:latin typeface="Tahoma"/>
                <a:cs typeface="Tahoma"/>
              </a:rPr>
              <a:t>format-patch </a:t>
            </a:r>
            <a:r>
              <a:rPr sz="2267" b="1" spc="18" dirty="0">
                <a:solidFill>
                  <a:srgbClr val="021EAA"/>
                </a:solidFill>
                <a:latin typeface="Tahoma"/>
                <a:cs typeface="Tahoma"/>
              </a:rPr>
              <a:t>&lt;commit&gt; </a:t>
            </a:r>
            <a:r>
              <a:rPr sz="2267" spc="14" dirty="0">
                <a:solidFill>
                  <a:srgbClr val="021EAA"/>
                </a:solidFill>
                <a:latin typeface="Arial"/>
                <a:cs typeface="Arial"/>
              </a:rPr>
              <a:t>crea </a:t>
            </a:r>
            <a:r>
              <a:rPr sz="2267" spc="18" dirty="0">
                <a:solidFill>
                  <a:srgbClr val="021EAA"/>
                </a:solidFill>
                <a:latin typeface="Arial"/>
                <a:cs typeface="Arial"/>
              </a:rPr>
              <a:t>un </a:t>
            </a:r>
            <a:r>
              <a:rPr sz="2267" spc="14" dirty="0">
                <a:solidFill>
                  <a:srgbClr val="021EAA"/>
                </a:solidFill>
                <a:latin typeface="Arial"/>
                <a:cs typeface="Arial"/>
              </a:rPr>
              <a:t>parche para cada  commit </a:t>
            </a:r>
            <a:r>
              <a:rPr sz="2267" spc="18" dirty="0">
                <a:solidFill>
                  <a:srgbClr val="021EAA"/>
                </a:solidFill>
                <a:latin typeface="Arial"/>
                <a:cs typeface="Arial"/>
              </a:rPr>
              <a:t>de </a:t>
            </a:r>
            <a:r>
              <a:rPr sz="2267" spc="9" dirty="0">
                <a:solidFill>
                  <a:srgbClr val="021EAA"/>
                </a:solidFill>
                <a:latin typeface="Arial"/>
                <a:cs typeface="Arial"/>
              </a:rPr>
              <a:t>la </a:t>
            </a:r>
            <a:r>
              <a:rPr sz="2267" spc="18" dirty="0">
                <a:solidFill>
                  <a:srgbClr val="021EAA"/>
                </a:solidFill>
                <a:latin typeface="Arial"/>
                <a:cs typeface="Arial"/>
              </a:rPr>
              <a:t>rama </a:t>
            </a:r>
            <a:r>
              <a:rPr sz="2267" spc="14" dirty="0">
                <a:solidFill>
                  <a:srgbClr val="021EAA"/>
                </a:solidFill>
                <a:latin typeface="Arial"/>
                <a:cs typeface="Arial"/>
              </a:rPr>
              <a:t>actual posterior </a:t>
            </a:r>
            <a:r>
              <a:rPr sz="2267" spc="9" dirty="0">
                <a:solidFill>
                  <a:srgbClr val="021EAA"/>
                </a:solidFill>
                <a:latin typeface="Arial"/>
                <a:cs typeface="Arial"/>
              </a:rPr>
              <a:t>al </a:t>
            </a:r>
            <a:r>
              <a:rPr sz="2267" spc="14" dirty="0">
                <a:solidFill>
                  <a:srgbClr val="021EAA"/>
                </a:solidFill>
                <a:latin typeface="Arial"/>
                <a:cs typeface="Arial"/>
              </a:rPr>
              <a:t>commit</a:t>
            </a:r>
            <a:r>
              <a:rPr sz="2267" spc="-36" dirty="0">
                <a:solidFill>
                  <a:srgbClr val="021EAA"/>
                </a:solidFill>
                <a:latin typeface="Arial"/>
                <a:cs typeface="Arial"/>
              </a:rPr>
              <a:t> </a:t>
            </a:r>
            <a:r>
              <a:rPr sz="2267" spc="14" dirty="0">
                <a:solidFill>
                  <a:srgbClr val="021EAA"/>
                </a:solidFill>
                <a:latin typeface="Arial"/>
                <a:cs typeface="Arial"/>
              </a:rPr>
              <a:t>dado.</a:t>
            </a:r>
            <a:endParaRPr sz="2267">
              <a:latin typeface="Arial"/>
              <a:cs typeface="Arial"/>
            </a:endParaRPr>
          </a:p>
          <a:p>
            <a:pPr marL="313821">
              <a:lnSpc>
                <a:spcPts val="2648"/>
              </a:lnSpc>
              <a:spcBef>
                <a:spcPts val="453"/>
              </a:spcBef>
            </a:pPr>
            <a:r>
              <a:rPr sz="2584" spc="-210" baseline="8771" dirty="0">
                <a:solidFill>
                  <a:srgbClr val="829FF9"/>
                </a:solidFill>
                <a:latin typeface="DejaVu Sans"/>
                <a:cs typeface="DejaVu Sans"/>
              </a:rPr>
              <a:t>★ </a:t>
            </a:r>
            <a:r>
              <a:rPr sz="2267" spc="14" dirty="0">
                <a:solidFill>
                  <a:srgbClr val="0433FF"/>
                </a:solidFill>
                <a:latin typeface="Arial"/>
                <a:cs typeface="Arial"/>
              </a:rPr>
              <a:t>Los parches son ficheros </a:t>
            </a:r>
            <a:r>
              <a:rPr sz="2267" spc="18" dirty="0">
                <a:solidFill>
                  <a:srgbClr val="0433FF"/>
                </a:solidFill>
                <a:latin typeface="Arial"/>
                <a:cs typeface="Arial"/>
              </a:rPr>
              <a:t>en </a:t>
            </a:r>
            <a:r>
              <a:rPr sz="2267" spc="14" dirty="0">
                <a:solidFill>
                  <a:srgbClr val="0433FF"/>
                </a:solidFill>
                <a:latin typeface="Arial"/>
                <a:cs typeface="Arial"/>
              </a:rPr>
              <a:t>formato</a:t>
            </a:r>
            <a:r>
              <a:rPr sz="2267" spc="-199" dirty="0">
                <a:solidFill>
                  <a:srgbClr val="0433FF"/>
                </a:solidFill>
                <a:latin typeface="Arial"/>
                <a:cs typeface="Arial"/>
              </a:rPr>
              <a:t> </a:t>
            </a:r>
            <a:r>
              <a:rPr sz="2267" spc="14" dirty="0">
                <a:solidFill>
                  <a:srgbClr val="0433FF"/>
                </a:solidFill>
                <a:latin typeface="Arial"/>
                <a:cs typeface="Arial"/>
              </a:rPr>
              <a:t>mbox.</a:t>
            </a:r>
            <a:endParaRPr sz="2267">
              <a:latin typeface="Arial"/>
              <a:cs typeface="Arial"/>
            </a:endParaRPr>
          </a:p>
          <a:p>
            <a:pPr marL="823996" marR="124377" lvl="1" indent="-152592">
              <a:lnSpc>
                <a:spcPct val="95200"/>
              </a:lnSpc>
              <a:spcBef>
                <a:spcPts val="91"/>
              </a:spcBef>
              <a:buClr>
                <a:srgbClr val="829FF9"/>
              </a:buClr>
              <a:buSzPct val="122000"/>
              <a:buFont typeface="Trebuchet MS"/>
              <a:buChar char="•"/>
              <a:tabLst>
                <a:tab pos="877547" algn="l"/>
              </a:tabLst>
            </a:pPr>
            <a:r>
              <a:rPr sz="2267" spc="18" dirty="0">
                <a:solidFill>
                  <a:srgbClr val="021EAA"/>
                </a:solidFill>
                <a:latin typeface="Arial"/>
                <a:cs typeface="Arial"/>
              </a:rPr>
              <a:t>Se nombran </a:t>
            </a:r>
            <a:r>
              <a:rPr sz="2267" spc="14" dirty="0">
                <a:solidFill>
                  <a:srgbClr val="021EAA"/>
                </a:solidFill>
                <a:latin typeface="Arial"/>
                <a:cs typeface="Arial"/>
              </a:rPr>
              <a:t>con </a:t>
            </a:r>
            <a:r>
              <a:rPr sz="2267" spc="18" dirty="0">
                <a:solidFill>
                  <a:srgbClr val="021EAA"/>
                </a:solidFill>
                <a:latin typeface="Arial"/>
                <a:cs typeface="Arial"/>
              </a:rPr>
              <a:t>un número de </a:t>
            </a:r>
            <a:r>
              <a:rPr sz="2267" spc="14" dirty="0">
                <a:solidFill>
                  <a:srgbClr val="021EAA"/>
                </a:solidFill>
                <a:latin typeface="Arial"/>
                <a:cs typeface="Arial"/>
              </a:rPr>
              <a:t>secuencia y </a:t>
            </a:r>
            <a:r>
              <a:rPr sz="2267" spc="9" dirty="0">
                <a:solidFill>
                  <a:srgbClr val="021EAA"/>
                </a:solidFill>
                <a:latin typeface="Arial"/>
                <a:cs typeface="Arial"/>
              </a:rPr>
              <a:t>el texto</a:t>
            </a:r>
            <a:r>
              <a:rPr sz="2267" spc="-63" dirty="0">
                <a:solidFill>
                  <a:srgbClr val="021EAA"/>
                </a:solidFill>
                <a:latin typeface="Arial"/>
                <a:cs typeface="Arial"/>
              </a:rPr>
              <a:t> </a:t>
            </a:r>
            <a:r>
              <a:rPr sz="2267" spc="14" dirty="0">
                <a:solidFill>
                  <a:srgbClr val="021EAA"/>
                </a:solidFill>
                <a:latin typeface="Arial"/>
                <a:cs typeface="Arial"/>
              </a:rPr>
              <a:t>del  mensaje </a:t>
            </a:r>
            <a:r>
              <a:rPr sz="2267" spc="18" dirty="0">
                <a:solidFill>
                  <a:srgbClr val="021EAA"/>
                </a:solidFill>
                <a:latin typeface="Arial"/>
                <a:cs typeface="Arial"/>
              </a:rPr>
              <a:t>de</a:t>
            </a:r>
            <a:r>
              <a:rPr sz="2267" dirty="0">
                <a:solidFill>
                  <a:srgbClr val="021EAA"/>
                </a:solidFill>
                <a:latin typeface="Arial"/>
                <a:cs typeface="Arial"/>
              </a:rPr>
              <a:t> </a:t>
            </a:r>
            <a:r>
              <a:rPr sz="2267" spc="9" dirty="0">
                <a:solidFill>
                  <a:srgbClr val="021EAA"/>
                </a:solidFill>
                <a:latin typeface="Arial"/>
                <a:cs typeface="Arial"/>
              </a:rPr>
              <a:t>log.</a:t>
            </a:r>
            <a:endParaRPr sz="2267">
              <a:latin typeface="Arial"/>
              <a:cs typeface="Arial"/>
            </a:endParaRPr>
          </a:p>
          <a:p>
            <a:pPr marL="876971" lvl="1" indent="-205567">
              <a:lnSpc>
                <a:spcPts val="3147"/>
              </a:lnSpc>
              <a:buClr>
                <a:srgbClr val="829FF9"/>
              </a:buClr>
              <a:buSzPct val="122000"/>
              <a:buFont typeface="Trebuchet MS"/>
              <a:buChar char="•"/>
              <a:tabLst>
                <a:tab pos="877547" algn="l"/>
              </a:tabLst>
            </a:pPr>
            <a:r>
              <a:rPr sz="2267" spc="14" dirty="0">
                <a:solidFill>
                  <a:srgbClr val="021EAA"/>
                </a:solidFill>
                <a:latin typeface="Arial"/>
                <a:cs typeface="Arial"/>
              </a:rPr>
              <a:t>Estos ficheros </a:t>
            </a:r>
            <a:r>
              <a:rPr sz="2267" spc="18" dirty="0">
                <a:solidFill>
                  <a:srgbClr val="021EAA"/>
                </a:solidFill>
                <a:latin typeface="Arial"/>
                <a:cs typeface="Arial"/>
              </a:rPr>
              <a:t>pueden</a:t>
            </a:r>
            <a:r>
              <a:rPr sz="2267" spc="-9" dirty="0">
                <a:solidFill>
                  <a:srgbClr val="021EAA"/>
                </a:solidFill>
                <a:latin typeface="Arial"/>
                <a:cs typeface="Arial"/>
              </a:rPr>
              <a:t> </a:t>
            </a:r>
            <a:r>
              <a:rPr sz="2267" spc="14" dirty="0">
                <a:solidFill>
                  <a:srgbClr val="021EAA"/>
                </a:solidFill>
                <a:latin typeface="Arial"/>
                <a:cs typeface="Arial"/>
              </a:rPr>
              <a:t>editarse:</a:t>
            </a:r>
            <a:endParaRPr sz="2267">
              <a:latin typeface="Arial"/>
              <a:cs typeface="Arial"/>
            </a:endParaRPr>
          </a:p>
          <a:p>
            <a:pPr marL="1194822" lvl="2" indent="-206142">
              <a:lnSpc>
                <a:spcPts val="3165"/>
              </a:lnSpc>
              <a:buClr>
                <a:srgbClr val="829FF9"/>
              </a:buClr>
              <a:buSzPct val="122000"/>
              <a:buFont typeface="Trebuchet MS"/>
              <a:buChar char="•"/>
              <a:tabLst>
                <a:tab pos="1195398" algn="l"/>
              </a:tabLst>
            </a:pPr>
            <a:r>
              <a:rPr sz="2267" spc="14" dirty="0">
                <a:solidFill>
                  <a:srgbClr val="4353FF"/>
                </a:solidFill>
                <a:latin typeface="Arial"/>
                <a:cs typeface="Arial"/>
              </a:rPr>
              <a:t>para modificar los mensaje </a:t>
            </a:r>
            <a:r>
              <a:rPr sz="2267" spc="18" dirty="0">
                <a:solidFill>
                  <a:srgbClr val="4353FF"/>
                </a:solidFill>
                <a:latin typeface="Arial"/>
                <a:cs typeface="Arial"/>
              </a:rPr>
              <a:t>de</a:t>
            </a:r>
            <a:r>
              <a:rPr sz="2267" spc="-18" dirty="0">
                <a:solidFill>
                  <a:srgbClr val="4353FF"/>
                </a:solidFill>
                <a:latin typeface="Arial"/>
                <a:cs typeface="Arial"/>
              </a:rPr>
              <a:t> </a:t>
            </a:r>
            <a:r>
              <a:rPr sz="2267" spc="14" dirty="0">
                <a:solidFill>
                  <a:srgbClr val="4353FF"/>
                </a:solidFill>
                <a:latin typeface="Arial"/>
                <a:cs typeface="Arial"/>
              </a:rPr>
              <a:t>log</a:t>
            </a:r>
            <a:endParaRPr sz="2267">
              <a:latin typeface="Arial"/>
              <a:cs typeface="Arial"/>
            </a:endParaRPr>
          </a:p>
          <a:p>
            <a:pPr marL="1194822" lvl="2" indent="-206142">
              <a:lnSpc>
                <a:spcPts val="3255"/>
              </a:lnSpc>
              <a:buClr>
                <a:srgbClr val="829FF9"/>
              </a:buClr>
              <a:buSzPct val="122000"/>
              <a:buFont typeface="Trebuchet MS"/>
              <a:buChar char="•"/>
              <a:tabLst>
                <a:tab pos="1195398" algn="l"/>
              </a:tabLst>
            </a:pPr>
            <a:r>
              <a:rPr sz="2267" spc="14" dirty="0">
                <a:solidFill>
                  <a:srgbClr val="4353FF"/>
                </a:solidFill>
                <a:latin typeface="Arial"/>
                <a:cs typeface="Arial"/>
              </a:rPr>
              <a:t>para añadir instrucciones</a:t>
            </a:r>
            <a:r>
              <a:rPr sz="2267" spc="-5" dirty="0">
                <a:solidFill>
                  <a:srgbClr val="4353FF"/>
                </a:solidFill>
                <a:latin typeface="Arial"/>
                <a:cs typeface="Arial"/>
              </a:rPr>
              <a:t> </a:t>
            </a:r>
            <a:r>
              <a:rPr sz="2267" spc="14" dirty="0">
                <a:solidFill>
                  <a:srgbClr val="4353FF"/>
                </a:solidFill>
                <a:latin typeface="Arial"/>
                <a:cs typeface="Arial"/>
              </a:rPr>
              <a:t>privadas</a:t>
            </a:r>
            <a:endParaRPr sz="2267">
              <a:latin typeface="Arial"/>
              <a:cs typeface="Arial"/>
            </a:endParaRPr>
          </a:p>
          <a:p>
            <a:pPr marL="1512098" lvl="3" indent="-206142">
              <a:lnSpc>
                <a:spcPts val="3387"/>
              </a:lnSpc>
              <a:buClr>
                <a:srgbClr val="829FF9"/>
              </a:buClr>
              <a:buSzPct val="122000"/>
              <a:buFont typeface="Trebuchet MS"/>
              <a:buChar char="•"/>
              <a:tabLst>
                <a:tab pos="1512674" algn="l"/>
              </a:tabLst>
            </a:pPr>
            <a:r>
              <a:rPr sz="2267" spc="9" dirty="0">
                <a:solidFill>
                  <a:srgbClr val="011279"/>
                </a:solidFill>
                <a:latin typeface="Arial"/>
                <a:cs typeface="Arial"/>
              </a:rPr>
              <a:t>editar justo </a:t>
            </a:r>
            <a:r>
              <a:rPr sz="2267" spc="14" dirty="0">
                <a:solidFill>
                  <a:srgbClr val="011279"/>
                </a:solidFill>
                <a:latin typeface="Arial"/>
                <a:cs typeface="Arial"/>
              </a:rPr>
              <a:t>después </a:t>
            </a:r>
            <a:r>
              <a:rPr sz="2267" spc="18" dirty="0">
                <a:solidFill>
                  <a:srgbClr val="011279"/>
                </a:solidFill>
                <a:latin typeface="Arial"/>
                <a:cs typeface="Arial"/>
              </a:rPr>
              <a:t>de </a:t>
            </a:r>
            <a:r>
              <a:rPr sz="2267" spc="9" dirty="0">
                <a:solidFill>
                  <a:srgbClr val="011279"/>
                </a:solidFill>
                <a:latin typeface="Arial"/>
                <a:cs typeface="Arial"/>
              </a:rPr>
              <a:t>la </a:t>
            </a:r>
            <a:r>
              <a:rPr sz="2267" spc="14" dirty="0">
                <a:solidFill>
                  <a:srgbClr val="011279"/>
                </a:solidFill>
                <a:latin typeface="Arial"/>
                <a:cs typeface="Arial"/>
              </a:rPr>
              <a:t>primera </a:t>
            </a:r>
            <a:r>
              <a:rPr sz="2267" spc="9" dirty="0">
                <a:solidFill>
                  <a:srgbClr val="011279"/>
                </a:solidFill>
                <a:latin typeface="Arial"/>
                <a:cs typeface="Arial"/>
              </a:rPr>
              <a:t>línea</a:t>
            </a:r>
            <a:r>
              <a:rPr sz="2267" spc="-5" dirty="0">
                <a:solidFill>
                  <a:srgbClr val="011279"/>
                </a:solidFill>
                <a:latin typeface="Arial"/>
                <a:cs typeface="Arial"/>
              </a:rPr>
              <a:t> </a:t>
            </a:r>
            <a:r>
              <a:rPr sz="2267" b="1" spc="14" dirty="0">
                <a:solidFill>
                  <a:srgbClr val="011279"/>
                </a:solidFill>
                <a:latin typeface="Tahoma"/>
                <a:cs typeface="Tahoma"/>
              </a:rPr>
              <a:t>---</a:t>
            </a:r>
            <a:endParaRPr sz="2267">
              <a:latin typeface="Tahoma"/>
              <a:cs typeface="Tahoma"/>
            </a:endParaRPr>
          </a:p>
          <a:p>
            <a:pPr marL="313821">
              <a:lnSpc>
                <a:spcPct val="100000"/>
              </a:lnSpc>
              <a:spcBef>
                <a:spcPts val="426"/>
              </a:spcBef>
            </a:pPr>
            <a:r>
              <a:rPr sz="2584" spc="-210" baseline="8771" dirty="0">
                <a:solidFill>
                  <a:srgbClr val="829FF9"/>
                </a:solidFill>
                <a:latin typeface="DejaVu Sans"/>
                <a:cs typeface="DejaVu Sans"/>
              </a:rPr>
              <a:t>★</a:t>
            </a:r>
            <a:r>
              <a:rPr sz="2584" spc="129" baseline="8771" dirty="0">
                <a:solidFill>
                  <a:srgbClr val="829FF9"/>
                </a:solidFill>
                <a:latin typeface="DejaVu Sans"/>
                <a:cs typeface="DejaVu Sans"/>
              </a:rPr>
              <a:t> </a:t>
            </a:r>
            <a:r>
              <a:rPr sz="2267" spc="14" dirty="0">
                <a:solidFill>
                  <a:srgbClr val="0433FF"/>
                </a:solidFill>
                <a:latin typeface="Arial"/>
                <a:cs typeface="Arial"/>
              </a:rPr>
              <a:t>Ejemplo:</a:t>
            </a:r>
            <a:endParaRPr sz="2267">
              <a:latin typeface="Arial"/>
              <a:cs typeface="Arial"/>
            </a:endParaRPr>
          </a:p>
          <a:p>
            <a:pPr marL="574091">
              <a:lnSpc>
                <a:spcPct val="100000"/>
              </a:lnSpc>
              <a:spcBef>
                <a:spcPts val="730"/>
              </a:spcBef>
            </a:pPr>
            <a:r>
              <a:rPr sz="2267" b="1" spc="18" dirty="0">
                <a:solidFill>
                  <a:srgbClr val="942192"/>
                </a:solidFill>
                <a:latin typeface="Tahoma"/>
                <a:cs typeface="Tahoma"/>
              </a:rPr>
              <a:t>$ </a:t>
            </a:r>
            <a:r>
              <a:rPr sz="2267" b="1" spc="14" dirty="0">
                <a:latin typeface="Tahoma"/>
                <a:cs typeface="Tahoma"/>
              </a:rPr>
              <a:t>git format-path</a:t>
            </a:r>
            <a:r>
              <a:rPr sz="2267" b="1" spc="-9" dirty="0">
                <a:latin typeface="Tahoma"/>
                <a:cs typeface="Tahoma"/>
              </a:rPr>
              <a:t> </a:t>
            </a:r>
            <a:r>
              <a:rPr sz="2267" b="1" spc="14" dirty="0">
                <a:latin typeface="Tahoma"/>
                <a:cs typeface="Tahoma"/>
              </a:rPr>
              <a:t>origin/master</a:t>
            </a:r>
            <a:endParaRPr sz="2267">
              <a:latin typeface="Tahoma"/>
              <a:cs typeface="Tahoma"/>
            </a:endParaRPr>
          </a:p>
          <a:p>
            <a:pPr marL="574091" marR="1590985">
              <a:lnSpc>
                <a:spcPct val="123600"/>
              </a:lnSpc>
            </a:pPr>
            <a:r>
              <a:rPr sz="2267" b="1" spc="14" dirty="0">
                <a:latin typeface="Tahoma"/>
                <a:cs typeface="Tahoma"/>
              </a:rPr>
              <a:t>0001-Incluido-control-de-errores.patch  0002-Arreglada-la-documentacion.patch</a:t>
            </a:r>
            <a:endParaRPr sz="2267">
              <a:latin typeface="Tahoma"/>
              <a:cs typeface="Tahoma"/>
            </a:endParaRPr>
          </a:p>
          <a:p>
            <a:pPr marL="876971" lvl="1" indent="-205567">
              <a:lnSpc>
                <a:spcPts val="3124"/>
              </a:lnSpc>
              <a:buClr>
                <a:srgbClr val="829FF9"/>
              </a:buClr>
              <a:buSzPct val="122000"/>
              <a:buFont typeface="Trebuchet MS"/>
              <a:buChar char="•"/>
              <a:tabLst>
                <a:tab pos="877547" algn="l"/>
              </a:tabLst>
            </a:pPr>
            <a:r>
              <a:rPr sz="2267" spc="18" dirty="0">
                <a:solidFill>
                  <a:srgbClr val="021EAA"/>
                </a:solidFill>
                <a:latin typeface="Arial"/>
                <a:cs typeface="Arial"/>
              </a:rPr>
              <a:t>Se han </a:t>
            </a:r>
            <a:r>
              <a:rPr sz="2267" spc="14" dirty="0">
                <a:solidFill>
                  <a:srgbClr val="021EAA"/>
                </a:solidFill>
                <a:latin typeface="Arial"/>
                <a:cs typeface="Arial"/>
              </a:rPr>
              <a:t>creado dos parches. </a:t>
            </a:r>
            <a:r>
              <a:rPr sz="2267" spc="18" dirty="0">
                <a:solidFill>
                  <a:srgbClr val="021EAA"/>
                </a:solidFill>
                <a:latin typeface="Arial"/>
                <a:cs typeface="Arial"/>
              </a:rPr>
              <a:t>Desde </a:t>
            </a:r>
            <a:r>
              <a:rPr sz="2267" spc="9" dirty="0">
                <a:solidFill>
                  <a:srgbClr val="021EAA"/>
                </a:solidFill>
                <a:latin typeface="Arial"/>
                <a:cs typeface="Arial"/>
              </a:rPr>
              <a:t>la </a:t>
            </a:r>
            <a:r>
              <a:rPr sz="2267" spc="14" dirty="0">
                <a:solidFill>
                  <a:srgbClr val="021EAA"/>
                </a:solidFill>
                <a:latin typeface="Arial"/>
                <a:cs typeface="Arial"/>
              </a:rPr>
              <a:t>última vez </a:t>
            </a:r>
            <a:r>
              <a:rPr sz="2267" spc="18" dirty="0">
                <a:solidFill>
                  <a:srgbClr val="021EAA"/>
                </a:solidFill>
                <a:latin typeface="Arial"/>
                <a:cs typeface="Arial"/>
              </a:rPr>
              <a:t>que</a:t>
            </a:r>
            <a:r>
              <a:rPr sz="2267" spc="-50" dirty="0">
                <a:solidFill>
                  <a:srgbClr val="021EAA"/>
                </a:solidFill>
                <a:latin typeface="Arial"/>
                <a:cs typeface="Arial"/>
              </a:rPr>
              <a:t> </a:t>
            </a:r>
            <a:r>
              <a:rPr sz="2267" spc="14" dirty="0">
                <a:solidFill>
                  <a:srgbClr val="021EAA"/>
                </a:solidFill>
                <a:latin typeface="Arial"/>
                <a:cs typeface="Arial"/>
              </a:rPr>
              <a:t>se</a:t>
            </a:r>
            <a:endParaRPr sz="2267">
              <a:latin typeface="Arial"/>
              <a:cs typeface="Arial"/>
            </a:endParaRPr>
          </a:p>
          <a:p>
            <a:pPr marL="823996">
              <a:lnSpc>
                <a:spcPts val="2652"/>
              </a:lnSpc>
            </a:pPr>
            <a:r>
              <a:rPr sz="2267" spc="14" dirty="0">
                <a:solidFill>
                  <a:srgbClr val="021EAA"/>
                </a:solidFill>
                <a:latin typeface="Arial"/>
                <a:cs typeface="Arial"/>
              </a:rPr>
              <a:t>sincronizó con </a:t>
            </a:r>
            <a:r>
              <a:rPr sz="2267" spc="9" dirty="0">
                <a:solidFill>
                  <a:srgbClr val="021EAA"/>
                </a:solidFill>
                <a:latin typeface="Arial"/>
                <a:cs typeface="Arial"/>
              </a:rPr>
              <a:t>origin </a:t>
            </a:r>
            <a:r>
              <a:rPr sz="2267" spc="14" dirty="0">
                <a:solidFill>
                  <a:srgbClr val="021EAA"/>
                </a:solidFill>
                <a:latin typeface="Arial"/>
                <a:cs typeface="Arial"/>
              </a:rPr>
              <a:t>se </a:t>
            </a:r>
            <a:r>
              <a:rPr sz="2267" spc="18" dirty="0">
                <a:solidFill>
                  <a:srgbClr val="021EAA"/>
                </a:solidFill>
                <a:latin typeface="Arial"/>
                <a:cs typeface="Arial"/>
              </a:rPr>
              <a:t>han </a:t>
            </a:r>
            <a:r>
              <a:rPr sz="2267" spc="14" dirty="0">
                <a:solidFill>
                  <a:srgbClr val="021EAA"/>
                </a:solidFill>
                <a:latin typeface="Arial"/>
                <a:cs typeface="Arial"/>
              </a:rPr>
              <a:t>realizado dos</a:t>
            </a:r>
            <a:r>
              <a:rPr sz="2267" spc="-14" dirty="0">
                <a:solidFill>
                  <a:srgbClr val="021EAA"/>
                </a:solidFill>
                <a:latin typeface="Arial"/>
                <a:cs typeface="Arial"/>
              </a:rPr>
              <a:t> </a:t>
            </a:r>
            <a:r>
              <a:rPr sz="2267" spc="14" dirty="0">
                <a:solidFill>
                  <a:srgbClr val="021EAA"/>
                </a:solidFill>
                <a:latin typeface="Arial"/>
                <a:cs typeface="Arial"/>
              </a:rPr>
              <a:t>commits.</a:t>
            </a:r>
            <a:endParaRPr sz="2267">
              <a:latin typeface="Arial"/>
              <a:cs typeface="Arial"/>
            </a:endParaRPr>
          </a:p>
        </p:txBody>
      </p:sp>
    </p:spTree>
    <p:extLst>
      <p:ext uri="{BB962C8B-B14F-4D97-AF65-F5344CB8AC3E}">
        <p14:creationId xmlns:p14="http://schemas.microsoft.com/office/powerpoint/2010/main" val="732588341"/>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es-ES" dirty="0"/>
              <a:t>✦ git am &lt;mbox&gt; aplica los parches incluidos en  mbox a la rama actual.</a:t>
            </a:r>
            <a:endParaRPr lang="es-ES"/>
          </a:p>
        </p:txBody>
      </p:sp>
      <p:sp>
        <p:nvSpPr>
          <p:cNvPr id="3" name="object 3"/>
          <p:cNvSpPr txBox="1"/>
          <p:nvPr/>
        </p:nvSpPr>
        <p:spPr>
          <a:xfrm>
            <a:off x="2214707" y="1063198"/>
            <a:ext cx="7995242" cy="5371236"/>
          </a:xfrm>
          <a:prstGeom prst="rect">
            <a:avLst/>
          </a:prstGeom>
        </p:spPr>
        <p:txBody>
          <a:bodyPr vert="horz" wrap="square" lIns="0" tIns="26487" rIns="0" bIns="0" rtlCol="0">
            <a:spAutoFit/>
          </a:bodyPr>
          <a:lstStyle/>
          <a:p>
            <a:pPr marL="283302" marR="202112" indent="-260846">
              <a:lnSpc>
                <a:spcPts val="2603"/>
              </a:lnSpc>
              <a:spcBef>
                <a:spcPts val="208"/>
              </a:spcBef>
            </a:pPr>
            <a:r>
              <a:rPr sz="2448" spc="-177" baseline="9259" dirty="0">
                <a:solidFill>
                  <a:srgbClr val="FF2600"/>
                </a:solidFill>
                <a:latin typeface="DejaVu Sans"/>
                <a:cs typeface="DejaVu Sans"/>
              </a:rPr>
              <a:t>★ </a:t>
            </a:r>
            <a:r>
              <a:rPr sz="2176" spc="9" dirty="0">
                <a:solidFill>
                  <a:srgbClr val="0433FF"/>
                </a:solidFill>
                <a:latin typeface="Arial"/>
                <a:cs typeface="Arial"/>
              </a:rPr>
              <a:t>El fichero </a:t>
            </a:r>
            <a:r>
              <a:rPr sz="2176" spc="14" dirty="0">
                <a:solidFill>
                  <a:srgbClr val="0433FF"/>
                </a:solidFill>
                <a:latin typeface="Arial"/>
                <a:cs typeface="Arial"/>
              </a:rPr>
              <a:t>mbox </a:t>
            </a:r>
            <a:r>
              <a:rPr sz="2176" spc="9" dirty="0">
                <a:solidFill>
                  <a:srgbClr val="0433FF"/>
                </a:solidFill>
                <a:latin typeface="Arial"/>
                <a:cs typeface="Arial"/>
              </a:rPr>
              <a:t>pueden contener varios mensajes, cada uno  con un</a:t>
            </a:r>
            <a:r>
              <a:rPr sz="2176" spc="-5" dirty="0">
                <a:solidFill>
                  <a:srgbClr val="0433FF"/>
                </a:solidFill>
                <a:latin typeface="Arial"/>
                <a:cs typeface="Arial"/>
              </a:rPr>
              <a:t> </a:t>
            </a:r>
            <a:r>
              <a:rPr sz="2176" spc="9" dirty="0">
                <a:solidFill>
                  <a:srgbClr val="0433FF"/>
                </a:solidFill>
                <a:latin typeface="Arial"/>
                <a:cs typeface="Arial"/>
              </a:rPr>
              <a:t>parche.</a:t>
            </a:r>
            <a:endParaRPr sz="2176">
              <a:latin typeface="Arial"/>
              <a:cs typeface="Arial"/>
            </a:endParaRPr>
          </a:p>
          <a:p>
            <a:pPr marL="23033">
              <a:lnSpc>
                <a:spcPct val="100000"/>
              </a:lnSpc>
              <a:spcBef>
                <a:spcPts val="467"/>
              </a:spcBef>
            </a:pPr>
            <a:r>
              <a:rPr sz="2448" spc="-177" baseline="9259" dirty="0">
                <a:solidFill>
                  <a:srgbClr val="FF2600"/>
                </a:solidFill>
                <a:latin typeface="DejaVu Sans"/>
                <a:cs typeface="DejaVu Sans"/>
              </a:rPr>
              <a:t>★ </a:t>
            </a:r>
            <a:r>
              <a:rPr sz="2176" spc="9" dirty="0">
                <a:solidFill>
                  <a:srgbClr val="0433FF"/>
                </a:solidFill>
                <a:latin typeface="Arial"/>
                <a:cs typeface="Arial"/>
              </a:rPr>
              <a:t>Si el parche se aplica con</a:t>
            </a:r>
            <a:r>
              <a:rPr sz="2176" spc="-122" dirty="0">
                <a:solidFill>
                  <a:srgbClr val="0433FF"/>
                </a:solidFill>
                <a:latin typeface="Arial"/>
                <a:cs typeface="Arial"/>
              </a:rPr>
              <a:t> </a:t>
            </a:r>
            <a:r>
              <a:rPr sz="2176" spc="5" dirty="0">
                <a:solidFill>
                  <a:srgbClr val="0433FF"/>
                </a:solidFill>
                <a:latin typeface="Arial"/>
                <a:cs typeface="Arial"/>
              </a:rPr>
              <a:t>exito,</a:t>
            </a:r>
            <a:endParaRPr sz="2176">
              <a:latin typeface="Arial"/>
              <a:cs typeface="Arial"/>
            </a:endParaRPr>
          </a:p>
          <a:p>
            <a:pPr marL="530904" marR="441652" indent="-152592">
              <a:lnSpc>
                <a:spcPts val="2104"/>
              </a:lnSpc>
              <a:spcBef>
                <a:spcPts val="540"/>
              </a:spcBef>
              <a:buClr>
                <a:srgbClr val="000000"/>
              </a:buClr>
              <a:buSzPct val="125641"/>
              <a:buChar char="•"/>
              <a:tabLst>
                <a:tab pos="531480" algn="l"/>
              </a:tabLst>
            </a:pPr>
            <a:r>
              <a:rPr sz="1768" spc="14" dirty="0">
                <a:solidFill>
                  <a:srgbClr val="021EAA"/>
                </a:solidFill>
                <a:latin typeface="Arial"/>
                <a:cs typeface="Arial"/>
              </a:rPr>
              <a:t>automáticamente se hace un commit usando </a:t>
            </a:r>
            <a:r>
              <a:rPr sz="1768" spc="9" dirty="0">
                <a:solidFill>
                  <a:srgbClr val="021EAA"/>
                </a:solidFill>
                <a:latin typeface="Arial"/>
                <a:cs typeface="Arial"/>
              </a:rPr>
              <a:t>los </a:t>
            </a:r>
            <a:r>
              <a:rPr sz="1768" spc="14" dirty="0">
                <a:solidFill>
                  <a:srgbClr val="021EAA"/>
                </a:solidFill>
                <a:latin typeface="Arial"/>
                <a:cs typeface="Arial"/>
              </a:rPr>
              <a:t>datos contenidos en  </a:t>
            </a:r>
            <a:r>
              <a:rPr sz="1768" spc="18" dirty="0">
                <a:solidFill>
                  <a:srgbClr val="021EAA"/>
                </a:solidFill>
                <a:latin typeface="Arial"/>
                <a:cs typeface="Arial"/>
              </a:rPr>
              <a:t>mbox </a:t>
            </a:r>
            <a:r>
              <a:rPr sz="1768" spc="14" dirty="0">
                <a:solidFill>
                  <a:srgbClr val="021EAA"/>
                </a:solidFill>
                <a:latin typeface="Arial"/>
                <a:cs typeface="Arial"/>
              </a:rPr>
              <a:t>para asignar </a:t>
            </a:r>
            <a:r>
              <a:rPr sz="1768" spc="9" dirty="0">
                <a:solidFill>
                  <a:srgbClr val="021EAA"/>
                </a:solidFill>
                <a:latin typeface="Arial"/>
                <a:cs typeface="Arial"/>
              </a:rPr>
              <a:t>el </a:t>
            </a:r>
            <a:r>
              <a:rPr sz="1768" spc="-5" dirty="0">
                <a:solidFill>
                  <a:srgbClr val="021EAA"/>
                </a:solidFill>
                <a:latin typeface="Arial"/>
                <a:cs typeface="Arial"/>
              </a:rPr>
              <a:t>autor, </a:t>
            </a:r>
            <a:r>
              <a:rPr sz="1768" spc="9" dirty="0">
                <a:solidFill>
                  <a:srgbClr val="021EAA"/>
                </a:solidFill>
                <a:latin typeface="Arial"/>
                <a:cs typeface="Arial"/>
              </a:rPr>
              <a:t>la </a:t>
            </a:r>
            <a:r>
              <a:rPr sz="1768" spc="14" dirty="0">
                <a:solidFill>
                  <a:srgbClr val="021EAA"/>
                </a:solidFill>
                <a:latin typeface="Arial"/>
                <a:cs typeface="Arial"/>
              </a:rPr>
              <a:t>fecha y </a:t>
            </a:r>
            <a:r>
              <a:rPr sz="1768" spc="9" dirty="0">
                <a:solidFill>
                  <a:srgbClr val="021EAA"/>
                </a:solidFill>
                <a:latin typeface="Arial"/>
                <a:cs typeface="Arial"/>
              </a:rPr>
              <a:t>el </a:t>
            </a:r>
            <a:r>
              <a:rPr sz="1768" spc="14" dirty="0">
                <a:solidFill>
                  <a:srgbClr val="021EAA"/>
                </a:solidFill>
                <a:latin typeface="Arial"/>
                <a:cs typeface="Arial"/>
              </a:rPr>
              <a:t>mensaje de</a:t>
            </a:r>
            <a:r>
              <a:rPr sz="1768" spc="-54" dirty="0">
                <a:solidFill>
                  <a:srgbClr val="021EAA"/>
                </a:solidFill>
                <a:latin typeface="Arial"/>
                <a:cs typeface="Arial"/>
              </a:rPr>
              <a:t> </a:t>
            </a:r>
            <a:r>
              <a:rPr sz="1768" spc="9" dirty="0">
                <a:solidFill>
                  <a:srgbClr val="021EAA"/>
                </a:solidFill>
                <a:latin typeface="Arial"/>
                <a:cs typeface="Arial"/>
              </a:rPr>
              <a:t>log.</a:t>
            </a:r>
            <a:endParaRPr sz="1768">
              <a:latin typeface="Arial"/>
              <a:cs typeface="Arial"/>
            </a:endParaRPr>
          </a:p>
          <a:p>
            <a:pPr marL="283302" marR="16123" indent="-260846">
              <a:lnSpc>
                <a:spcPts val="2603"/>
              </a:lnSpc>
              <a:spcBef>
                <a:spcPts val="562"/>
              </a:spcBef>
            </a:pPr>
            <a:r>
              <a:rPr sz="2448" spc="-177" baseline="9259" dirty="0">
                <a:solidFill>
                  <a:srgbClr val="FF2600"/>
                </a:solidFill>
                <a:latin typeface="DejaVu Sans"/>
                <a:cs typeface="DejaVu Sans"/>
              </a:rPr>
              <a:t>★ </a:t>
            </a:r>
            <a:r>
              <a:rPr sz="2176" spc="9" dirty="0">
                <a:solidFill>
                  <a:srgbClr val="0433FF"/>
                </a:solidFill>
                <a:latin typeface="Arial"/>
                <a:cs typeface="Arial"/>
              </a:rPr>
              <a:t>Si el parche </a:t>
            </a:r>
            <a:r>
              <a:rPr sz="2176" spc="5" dirty="0">
                <a:solidFill>
                  <a:srgbClr val="0433FF"/>
                </a:solidFill>
                <a:latin typeface="Arial"/>
                <a:cs typeface="Arial"/>
              </a:rPr>
              <a:t>falla, </a:t>
            </a:r>
            <a:r>
              <a:rPr sz="2176" spc="9" dirty="0">
                <a:solidFill>
                  <a:srgbClr val="0433FF"/>
                </a:solidFill>
                <a:latin typeface="Arial"/>
                <a:cs typeface="Arial"/>
              </a:rPr>
              <a:t>los ficheros afectado se habrán modificando  señalando los </a:t>
            </a:r>
            <a:r>
              <a:rPr sz="2176" spc="5" dirty="0">
                <a:solidFill>
                  <a:srgbClr val="0433FF"/>
                </a:solidFill>
                <a:latin typeface="Arial"/>
                <a:cs typeface="Arial"/>
              </a:rPr>
              <a:t>conflictos </a:t>
            </a:r>
            <a:r>
              <a:rPr sz="2176" spc="9" dirty="0">
                <a:solidFill>
                  <a:srgbClr val="0433FF"/>
                </a:solidFill>
                <a:latin typeface="Arial"/>
                <a:cs typeface="Arial"/>
              </a:rPr>
              <a:t>existentes de la forma</a:t>
            </a:r>
            <a:r>
              <a:rPr sz="2176" spc="-14" dirty="0">
                <a:solidFill>
                  <a:srgbClr val="0433FF"/>
                </a:solidFill>
                <a:latin typeface="Arial"/>
                <a:cs typeface="Arial"/>
              </a:rPr>
              <a:t> </a:t>
            </a:r>
            <a:r>
              <a:rPr sz="2176" spc="9" dirty="0">
                <a:solidFill>
                  <a:srgbClr val="0433FF"/>
                </a:solidFill>
                <a:latin typeface="Arial"/>
                <a:cs typeface="Arial"/>
              </a:rPr>
              <a:t>habitual.</a:t>
            </a:r>
            <a:endParaRPr sz="2176">
              <a:latin typeface="Arial"/>
              <a:cs typeface="Arial"/>
            </a:endParaRPr>
          </a:p>
          <a:p>
            <a:pPr marL="530904" indent="-153168">
              <a:lnSpc>
                <a:spcPct val="100000"/>
              </a:lnSpc>
              <a:spcBef>
                <a:spcPts val="371"/>
              </a:spcBef>
              <a:buClr>
                <a:srgbClr val="000000"/>
              </a:buClr>
              <a:buSzPct val="125641"/>
              <a:buChar char="•"/>
              <a:tabLst>
                <a:tab pos="531480" algn="l"/>
              </a:tabLst>
            </a:pPr>
            <a:r>
              <a:rPr sz="1768" spc="18" dirty="0">
                <a:solidFill>
                  <a:srgbClr val="021EAA"/>
                </a:solidFill>
                <a:latin typeface="Arial"/>
                <a:cs typeface="Arial"/>
              </a:rPr>
              <a:t>En </a:t>
            </a:r>
            <a:r>
              <a:rPr sz="1768" spc="14" dirty="0">
                <a:solidFill>
                  <a:srgbClr val="021EAA"/>
                </a:solidFill>
                <a:latin typeface="Arial"/>
                <a:cs typeface="Arial"/>
              </a:rPr>
              <a:t>este punto hay</a:t>
            </a:r>
            <a:r>
              <a:rPr sz="1768" spc="-27" dirty="0">
                <a:solidFill>
                  <a:srgbClr val="021EAA"/>
                </a:solidFill>
                <a:latin typeface="Arial"/>
                <a:cs typeface="Arial"/>
              </a:rPr>
              <a:t> </a:t>
            </a:r>
            <a:r>
              <a:rPr sz="1768" spc="14" dirty="0">
                <a:solidFill>
                  <a:srgbClr val="021EAA"/>
                </a:solidFill>
                <a:latin typeface="Arial"/>
                <a:cs typeface="Arial"/>
              </a:rPr>
              <a:t>que:</a:t>
            </a:r>
            <a:endParaRPr sz="1768">
              <a:latin typeface="Arial"/>
              <a:cs typeface="Arial"/>
            </a:endParaRPr>
          </a:p>
          <a:p>
            <a:pPr marL="848180" lvl="1" indent="-153168">
              <a:lnSpc>
                <a:spcPct val="100000"/>
              </a:lnSpc>
              <a:spcBef>
                <a:spcPts val="439"/>
              </a:spcBef>
              <a:buClr>
                <a:srgbClr val="5E5E5E"/>
              </a:buClr>
              <a:buSzPct val="125641"/>
              <a:buChar char="•"/>
              <a:tabLst>
                <a:tab pos="848756" algn="l"/>
              </a:tabLst>
            </a:pPr>
            <a:r>
              <a:rPr sz="1768" spc="9" dirty="0">
                <a:solidFill>
                  <a:srgbClr val="4353FF"/>
                </a:solidFill>
                <a:latin typeface="Arial"/>
                <a:cs typeface="Arial"/>
              </a:rPr>
              <a:t>Editar los ficheros </a:t>
            </a:r>
            <a:r>
              <a:rPr sz="1768" spc="14" dirty="0">
                <a:solidFill>
                  <a:srgbClr val="4353FF"/>
                </a:solidFill>
                <a:latin typeface="Arial"/>
                <a:cs typeface="Arial"/>
              </a:rPr>
              <a:t>con </a:t>
            </a:r>
            <a:r>
              <a:rPr sz="1768" spc="9" dirty="0">
                <a:solidFill>
                  <a:srgbClr val="4353FF"/>
                </a:solidFill>
                <a:latin typeface="Arial"/>
                <a:cs typeface="Arial"/>
              </a:rPr>
              <a:t>conflictos </a:t>
            </a:r>
            <a:r>
              <a:rPr sz="1768" spc="14" dirty="0">
                <a:solidFill>
                  <a:srgbClr val="4353FF"/>
                </a:solidFill>
                <a:latin typeface="Arial"/>
                <a:cs typeface="Arial"/>
              </a:rPr>
              <a:t>para</a:t>
            </a:r>
            <a:r>
              <a:rPr sz="1768" spc="-9" dirty="0">
                <a:solidFill>
                  <a:srgbClr val="4353FF"/>
                </a:solidFill>
                <a:latin typeface="Arial"/>
                <a:cs typeface="Arial"/>
              </a:rPr>
              <a:t> </a:t>
            </a:r>
            <a:r>
              <a:rPr sz="1768" spc="9" dirty="0">
                <a:solidFill>
                  <a:srgbClr val="4353FF"/>
                </a:solidFill>
                <a:latin typeface="Arial"/>
                <a:cs typeface="Arial"/>
              </a:rPr>
              <a:t>resolverlos.</a:t>
            </a:r>
            <a:endParaRPr sz="1768">
              <a:latin typeface="Arial"/>
              <a:cs typeface="Arial"/>
            </a:endParaRPr>
          </a:p>
          <a:p>
            <a:pPr marL="848180" lvl="1" indent="-153168">
              <a:lnSpc>
                <a:spcPct val="100000"/>
              </a:lnSpc>
              <a:spcBef>
                <a:spcPts val="439"/>
              </a:spcBef>
              <a:buClr>
                <a:srgbClr val="5E5E5E"/>
              </a:buClr>
              <a:buSzPct val="125641"/>
              <a:buChar char="•"/>
              <a:tabLst>
                <a:tab pos="848756" algn="l"/>
              </a:tabLst>
            </a:pPr>
            <a:r>
              <a:rPr sz="1768" spc="14" dirty="0">
                <a:solidFill>
                  <a:srgbClr val="4353FF"/>
                </a:solidFill>
                <a:latin typeface="Arial"/>
                <a:cs typeface="Arial"/>
              </a:rPr>
              <a:t>Añadir </a:t>
            </a:r>
            <a:r>
              <a:rPr sz="1768" spc="9" dirty="0">
                <a:solidFill>
                  <a:srgbClr val="4353FF"/>
                </a:solidFill>
                <a:latin typeface="Arial"/>
                <a:cs typeface="Arial"/>
              </a:rPr>
              <a:t>los ficheros </a:t>
            </a:r>
            <a:r>
              <a:rPr sz="1768" spc="14" dirty="0">
                <a:solidFill>
                  <a:srgbClr val="4353FF"/>
                </a:solidFill>
                <a:latin typeface="Arial"/>
                <a:cs typeface="Arial"/>
              </a:rPr>
              <a:t>modificados </a:t>
            </a:r>
            <a:r>
              <a:rPr sz="1768" spc="9" dirty="0">
                <a:solidFill>
                  <a:srgbClr val="4353FF"/>
                </a:solidFill>
                <a:latin typeface="Arial"/>
                <a:cs typeface="Arial"/>
              </a:rPr>
              <a:t>al </a:t>
            </a:r>
            <a:r>
              <a:rPr sz="1768" spc="14" dirty="0">
                <a:solidFill>
                  <a:srgbClr val="4353FF"/>
                </a:solidFill>
                <a:latin typeface="Arial"/>
                <a:cs typeface="Arial"/>
              </a:rPr>
              <a:t>staging area usando </a:t>
            </a:r>
            <a:r>
              <a:rPr sz="1768" spc="9" dirty="0">
                <a:solidFill>
                  <a:srgbClr val="4353FF"/>
                </a:solidFill>
                <a:latin typeface="Arial"/>
                <a:cs typeface="Arial"/>
              </a:rPr>
              <a:t>git</a:t>
            </a:r>
            <a:r>
              <a:rPr sz="1768" spc="-41" dirty="0">
                <a:solidFill>
                  <a:srgbClr val="4353FF"/>
                </a:solidFill>
                <a:latin typeface="Arial"/>
                <a:cs typeface="Arial"/>
              </a:rPr>
              <a:t> </a:t>
            </a:r>
            <a:r>
              <a:rPr sz="1768" spc="14" dirty="0">
                <a:solidFill>
                  <a:srgbClr val="4353FF"/>
                </a:solidFill>
                <a:latin typeface="Arial"/>
                <a:cs typeface="Arial"/>
              </a:rPr>
              <a:t>add.</a:t>
            </a:r>
            <a:endParaRPr sz="1768">
              <a:latin typeface="Arial"/>
              <a:cs typeface="Arial"/>
            </a:endParaRPr>
          </a:p>
          <a:p>
            <a:pPr marL="848180" lvl="1" indent="-153168">
              <a:lnSpc>
                <a:spcPct val="100000"/>
              </a:lnSpc>
              <a:spcBef>
                <a:spcPts val="671"/>
              </a:spcBef>
              <a:buClr>
                <a:srgbClr val="5E5E5E"/>
              </a:buClr>
              <a:buSzPct val="125641"/>
              <a:buChar char="•"/>
              <a:tabLst>
                <a:tab pos="848756" algn="l"/>
              </a:tabLst>
            </a:pPr>
            <a:r>
              <a:rPr sz="2652" spc="27" baseline="1424" dirty="0">
                <a:solidFill>
                  <a:srgbClr val="4353FF"/>
                </a:solidFill>
                <a:latin typeface="Arial"/>
                <a:cs typeface="Arial"/>
              </a:rPr>
              <a:t>Y </a:t>
            </a:r>
            <a:r>
              <a:rPr sz="2652" spc="14" baseline="1424" dirty="0">
                <a:solidFill>
                  <a:srgbClr val="4353FF"/>
                </a:solidFill>
                <a:latin typeface="Arial"/>
                <a:cs typeface="Arial"/>
              </a:rPr>
              <a:t>ejecutar </a:t>
            </a:r>
            <a:r>
              <a:rPr sz="2652" b="1" spc="20" baseline="1424" dirty="0">
                <a:solidFill>
                  <a:srgbClr val="4353FF"/>
                </a:solidFill>
                <a:latin typeface="Tahoma"/>
                <a:cs typeface="Tahoma"/>
              </a:rPr>
              <a:t>git </a:t>
            </a:r>
            <a:r>
              <a:rPr sz="2652" b="1" spc="27" baseline="1424" dirty="0">
                <a:solidFill>
                  <a:srgbClr val="4353FF"/>
                </a:solidFill>
                <a:latin typeface="Tahoma"/>
                <a:cs typeface="Tahoma"/>
              </a:rPr>
              <a:t>am</a:t>
            </a:r>
            <a:r>
              <a:rPr sz="2652" b="1" spc="-74" baseline="1424" dirty="0">
                <a:solidFill>
                  <a:srgbClr val="4353FF"/>
                </a:solidFill>
                <a:latin typeface="Tahoma"/>
                <a:cs typeface="Tahoma"/>
              </a:rPr>
              <a:t> </a:t>
            </a:r>
            <a:r>
              <a:rPr sz="2652" b="1" spc="20" baseline="1424" dirty="0">
                <a:solidFill>
                  <a:srgbClr val="4353FF"/>
                </a:solidFill>
                <a:latin typeface="Tahoma"/>
                <a:cs typeface="Tahoma"/>
              </a:rPr>
              <a:t>--resolved</a:t>
            </a:r>
            <a:endParaRPr sz="2652" baseline="1424">
              <a:latin typeface="Tahoma"/>
              <a:cs typeface="Tahoma"/>
            </a:endParaRPr>
          </a:p>
          <a:p>
            <a:pPr marL="530904" indent="-153168">
              <a:lnSpc>
                <a:spcPct val="100000"/>
              </a:lnSpc>
              <a:spcBef>
                <a:spcPts val="376"/>
              </a:spcBef>
              <a:buClr>
                <a:srgbClr val="000000"/>
              </a:buClr>
              <a:buSzPct val="125641"/>
              <a:buChar char="•"/>
              <a:tabLst>
                <a:tab pos="531480" algn="l"/>
              </a:tabLst>
            </a:pPr>
            <a:r>
              <a:rPr sz="1768" spc="14" dirty="0">
                <a:solidFill>
                  <a:srgbClr val="021EAA"/>
                </a:solidFill>
                <a:latin typeface="Arial"/>
                <a:cs typeface="Arial"/>
              </a:rPr>
              <a:t>Si decidimos que no queremos </a:t>
            </a:r>
            <a:r>
              <a:rPr sz="1768" spc="9" dirty="0">
                <a:solidFill>
                  <a:srgbClr val="021EAA"/>
                </a:solidFill>
                <a:latin typeface="Arial"/>
                <a:cs typeface="Arial"/>
              </a:rPr>
              <a:t>aplicar </a:t>
            </a:r>
            <a:r>
              <a:rPr sz="1768" spc="14" dirty="0">
                <a:solidFill>
                  <a:srgbClr val="021EAA"/>
                </a:solidFill>
                <a:latin typeface="Arial"/>
                <a:cs typeface="Arial"/>
              </a:rPr>
              <a:t>este</a:t>
            </a:r>
            <a:r>
              <a:rPr sz="1768" spc="-41" dirty="0">
                <a:solidFill>
                  <a:srgbClr val="021EAA"/>
                </a:solidFill>
                <a:latin typeface="Arial"/>
                <a:cs typeface="Arial"/>
              </a:rPr>
              <a:t> </a:t>
            </a:r>
            <a:r>
              <a:rPr sz="1768" spc="14" dirty="0">
                <a:solidFill>
                  <a:srgbClr val="021EAA"/>
                </a:solidFill>
                <a:latin typeface="Arial"/>
                <a:cs typeface="Arial"/>
              </a:rPr>
              <a:t>parche:</a:t>
            </a:r>
            <a:endParaRPr sz="1768">
              <a:latin typeface="Arial"/>
              <a:cs typeface="Arial"/>
            </a:endParaRPr>
          </a:p>
          <a:p>
            <a:pPr marL="848180" marR="950100" lvl="1" indent="-152592">
              <a:lnSpc>
                <a:spcPts val="2040"/>
              </a:lnSpc>
              <a:spcBef>
                <a:spcPts val="807"/>
              </a:spcBef>
              <a:buClr>
                <a:srgbClr val="5E5E5E"/>
              </a:buClr>
              <a:buSzPct val="125641"/>
              <a:buChar char="•"/>
              <a:tabLst>
                <a:tab pos="848756" algn="l"/>
              </a:tabLst>
            </a:pPr>
            <a:r>
              <a:rPr sz="2652" spc="20" baseline="1424" dirty="0">
                <a:solidFill>
                  <a:srgbClr val="4353FF"/>
                </a:solidFill>
                <a:latin typeface="Arial"/>
                <a:cs typeface="Arial"/>
              </a:rPr>
              <a:t>Ejecutar </a:t>
            </a:r>
            <a:r>
              <a:rPr sz="2652" b="1" spc="20" baseline="1424" dirty="0">
                <a:solidFill>
                  <a:srgbClr val="4353FF"/>
                </a:solidFill>
                <a:latin typeface="Tahoma"/>
                <a:cs typeface="Tahoma"/>
              </a:rPr>
              <a:t>git </a:t>
            </a:r>
            <a:r>
              <a:rPr sz="2652" b="1" spc="27" baseline="1424" dirty="0">
                <a:solidFill>
                  <a:srgbClr val="4353FF"/>
                </a:solidFill>
                <a:latin typeface="Tahoma"/>
                <a:cs typeface="Tahoma"/>
              </a:rPr>
              <a:t>am </a:t>
            </a:r>
            <a:r>
              <a:rPr sz="2652" b="1" spc="20" baseline="1424" dirty="0">
                <a:solidFill>
                  <a:srgbClr val="4353FF"/>
                </a:solidFill>
                <a:latin typeface="Tahoma"/>
                <a:cs typeface="Tahoma"/>
              </a:rPr>
              <a:t>--skip </a:t>
            </a:r>
            <a:r>
              <a:rPr sz="2652" spc="20" baseline="1424" dirty="0">
                <a:solidFill>
                  <a:srgbClr val="4353FF"/>
                </a:solidFill>
                <a:latin typeface="Arial"/>
                <a:cs typeface="Arial"/>
              </a:rPr>
              <a:t>para saltarnos este parche y pasar</a:t>
            </a:r>
            <a:r>
              <a:rPr sz="2652" spc="-190" baseline="1424" dirty="0">
                <a:solidFill>
                  <a:srgbClr val="4353FF"/>
                </a:solidFill>
                <a:latin typeface="Arial"/>
                <a:cs typeface="Arial"/>
              </a:rPr>
              <a:t> </a:t>
            </a:r>
            <a:r>
              <a:rPr sz="2652" spc="14" baseline="1424" dirty="0">
                <a:solidFill>
                  <a:srgbClr val="4353FF"/>
                </a:solidFill>
                <a:latin typeface="Arial"/>
                <a:cs typeface="Arial"/>
              </a:rPr>
              <a:t>al </a:t>
            </a:r>
            <a:r>
              <a:rPr sz="1768" spc="9" dirty="0">
                <a:solidFill>
                  <a:srgbClr val="4353FF"/>
                </a:solidFill>
                <a:latin typeface="Arial"/>
                <a:cs typeface="Arial"/>
              </a:rPr>
              <a:t> siguiente.</a:t>
            </a:r>
            <a:endParaRPr sz="1768">
              <a:latin typeface="Arial"/>
              <a:cs typeface="Arial"/>
            </a:endParaRPr>
          </a:p>
          <a:p>
            <a:pPr marL="530904" indent="-153168">
              <a:lnSpc>
                <a:spcPct val="100000"/>
              </a:lnSpc>
              <a:spcBef>
                <a:spcPts val="385"/>
              </a:spcBef>
              <a:buClr>
                <a:srgbClr val="000000"/>
              </a:buClr>
              <a:buSzPct val="125641"/>
              <a:buChar char="•"/>
              <a:tabLst>
                <a:tab pos="531480" algn="l"/>
              </a:tabLst>
            </a:pPr>
            <a:r>
              <a:rPr sz="1768" spc="14" dirty="0">
                <a:solidFill>
                  <a:srgbClr val="021EAA"/>
                </a:solidFill>
                <a:latin typeface="Arial"/>
                <a:cs typeface="Arial"/>
              </a:rPr>
              <a:t>Si decidimos que queremos dar marcha </a:t>
            </a:r>
            <a:r>
              <a:rPr sz="1768" spc="9" dirty="0">
                <a:solidFill>
                  <a:srgbClr val="021EAA"/>
                </a:solidFill>
                <a:latin typeface="Arial"/>
                <a:cs typeface="Arial"/>
              </a:rPr>
              <a:t>atras </a:t>
            </a:r>
            <a:r>
              <a:rPr sz="1768" spc="14" dirty="0">
                <a:solidFill>
                  <a:srgbClr val="021EAA"/>
                </a:solidFill>
                <a:latin typeface="Arial"/>
                <a:cs typeface="Arial"/>
              </a:rPr>
              <a:t>y no </a:t>
            </a:r>
            <a:r>
              <a:rPr sz="1768" spc="9" dirty="0">
                <a:solidFill>
                  <a:srgbClr val="021EAA"/>
                </a:solidFill>
                <a:latin typeface="Arial"/>
                <a:cs typeface="Arial"/>
              </a:rPr>
              <a:t>aplicar </a:t>
            </a:r>
            <a:r>
              <a:rPr sz="1768" spc="14" dirty="0">
                <a:solidFill>
                  <a:srgbClr val="021EAA"/>
                </a:solidFill>
                <a:latin typeface="Arial"/>
                <a:cs typeface="Arial"/>
              </a:rPr>
              <a:t>ningun</a:t>
            </a:r>
            <a:r>
              <a:rPr sz="1768" spc="9" dirty="0">
                <a:solidFill>
                  <a:srgbClr val="021EAA"/>
                </a:solidFill>
                <a:latin typeface="Arial"/>
                <a:cs typeface="Arial"/>
              </a:rPr>
              <a:t> </a:t>
            </a:r>
            <a:r>
              <a:rPr sz="1768" spc="14" dirty="0">
                <a:solidFill>
                  <a:srgbClr val="021EAA"/>
                </a:solidFill>
                <a:latin typeface="Arial"/>
                <a:cs typeface="Arial"/>
              </a:rPr>
              <a:t>parche:</a:t>
            </a:r>
            <a:endParaRPr sz="1768">
              <a:latin typeface="Arial"/>
              <a:cs typeface="Arial"/>
            </a:endParaRPr>
          </a:p>
          <a:p>
            <a:pPr marL="848180" lvl="1" indent="-153168">
              <a:lnSpc>
                <a:spcPct val="100000"/>
              </a:lnSpc>
              <a:spcBef>
                <a:spcPts val="671"/>
              </a:spcBef>
              <a:buClr>
                <a:srgbClr val="5E5E5E"/>
              </a:buClr>
              <a:buSzPct val="125641"/>
              <a:buChar char="•"/>
              <a:tabLst>
                <a:tab pos="848756" algn="l"/>
              </a:tabLst>
            </a:pPr>
            <a:r>
              <a:rPr sz="2652" spc="20" baseline="1424" dirty="0">
                <a:solidFill>
                  <a:srgbClr val="4353FF"/>
                </a:solidFill>
                <a:latin typeface="Arial"/>
                <a:cs typeface="Arial"/>
              </a:rPr>
              <a:t>Ejecutar </a:t>
            </a:r>
            <a:r>
              <a:rPr sz="2652" b="1" spc="20" baseline="1424" dirty="0">
                <a:solidFill>
                  <a:srgbClr val="4353FF"/>
                </a:solidFill>
                <a:latin typeface="Tahoma"/>
                <a:cs typeface="Tahoma"/>
              </a:rPr>
              <a:t>git </a:t>
            </a:r>
            <a:r>
              <a:rPr sz="2652" b="1" spc="27" baseline="1424" dirty="0">
                <a:solidFill>
                  <a:srgbClr val="4353FF"/>
                </a:solidFill>
                <a:latin typeface="Tahoma"/>
                <a:cs typeface="Tahoma"/>
              </a:rPr>
              <a:t>am </a:t>
            </a:r>
            <a:r>
              <a:rPr sz="2652" b="1" spc="14" baseline="1424" dirty="0">
                <a:solidFill>
                  <a:srgbClr val="4353FF"/>
                </a:solidFill>
                <a:latin typeface="Tahoma"/>
                <a:cs typeface="Tahoma"/>
              </a:rPr>
              <a:t>--abort</a:t>
            </a:r>
            <a:r>
              <a:rPr sz="2652" spc="14" baseline="1424" dirty="0">
                <a:solidFill>
                  <a:srgbClr val="4353FF"/>
                </a:solidFill>
                <a:latin typeface="Arial"/>
                <a:cs typeface="Arial"/>
              </a:rPr>
              <a:t>. </a:t>
            </a:r>
            <a:r>
              <a:rPr sz="2652" spc="27" baseline="1424" dirty="0">
                <a:solidFill>
                  <a:srgbClr val="4353FF"/>
                </a:solidFill>
                <a:latin typeface="Arial"/>
                <a:cs typeface="Arial"/>
              </a:rPr>
              <a:t>Se </a:t>
            </a:r>
            <a:r>
              <a:rPr sz="2652" spc="20" baseline="1424" dirty="0">
                <a:solidFill>
                  <a:srgbClr val="4353FF"/>
                </a:solidFill>
                <a:latin typeface="Arial"/>
                <a:cs typeface="Arial"/>
              </a:rPr>
              <a:t>vuelve </a:t>
            </a:r>
            <a:r>
              <a:rPr sz="2652" spc="14" baseline="1424" dirty="0">
                <a:solidFill>
                  <a:srgbClr val="4353FF"/>
                </a:solidFill>
                <a:latin typeface="Arial"/>
                <a:cs typeface="Arial"/>
              </a:rPr>
              <a:t>al </a:t>
            </a:r>
            <a:r>
              <a:rPr sz="2652" spc="20" baseline="1424" dirty="0">
                <a:solidFill>
                  <a:srgbClr val="4353FF"/>
                </a:solidFill>
                <a:latin typeface="Arial"/>
                <a:cs typeface="Arial"/>
              </a:rPr>
              <a:t>estado</a:t>
            </a:r>
            <a:r>
              <a:rPr sz="2652" spc="-61" baseline="1424" dirty="0">
                <a:solidFill>
                  <a:srgbClr val="4353FF"/>
                </a:solidFill>
                <a:latin typeface="Arial"/>
                <a:cs typeface="Arial"/>
              </a:rPr>
              <a:t> </a:t>
            </a:r>
            <a:r>
              <a:rPr sz="2652" spc="14" baseline="1424" dirty="0">
                <a:solidFill>
                  <a:srgbClr val="4353FF"/>
                </a:solidFill>
                <a:latin typeface="Arial"/>
                <a:cs typeface="Arial"/>
              </a:rPr>
              <a:t>inicial.</a:t>
            </a:r>
            <a:endParaRPr sz="2652" baseline="1424">
              <a:latin typeface="Arial"/>
              <a:cs typeface="Arial"/>
            </a:endParaRPr>
          </a:p>
        </p:txBody>
      </p:sp>
    </p:spTree>
    <p:extLst>
      <p:ext uri="{BB962C8B-B14F-4D97-AF65-F5344CB8AC3E}">
        <p14:creationId xmlns:p14="http://schemas.microsoft.com/office/powerpoint/2010/main" val="34004564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git archive</a:t>
            </a:r>
            <a:endParaRPr lang="es-ES"/>
          </a:p>
        </p:txBody>
      </p:sp>
      <p:sp>
        <p:nvSpPr>
          <p:cNvPr id="3" name="object 3"/>
          <p:cNvSpPr txBox="1"/>
          <p:nvPr/>
        </p:nvSpPr>
        <p:spPr>
          <a:xfrm>
            <a:off x="1716867" y="1103428"/>
            <a:ext cx="8275665" cy="4734957"/>
          </a:xfrm>
          <a:prstGeom prst="rect">
            <a:avLst/>
          </a:prstGeom>
        </p:spPr>
        <p:txBody>
          <a:bodyPr vert="horz" wrap="square" lIns="0" tIns="29366" rIns="0" bIns="0" rtlCol="0">
            <a:spAutoFit/>
          </a:bodyPr>
          <a:lstStyle/>
          <a:p>
            <a:pPr marL="340308" marR="896548" indent="-317852">
              <a:lnSpc>
                <a:spcPts val="2702"/>
              </a:lnSpc>
              <a:spcBef>
                <a:spcPts val="230"/>
              </a:spcBef>
              <a:buClr>
                <a:srgbClr val="829FF9"/>
              </a:buClr>
              <a:buFont typeface="DejaVu Sans"/>
              <a:buChar char="✦"/>
              <a:tabLst>
                <a:tab pos="340884" algn="l"/>
              </a:tabLst>
            </a:pPr>
            <a:r>
              <a:rPr sz="2267" spc="14" dirty="0">
                <a:solidFill>
                  <a:srgbClr val="021EAA"/>
                </a:solidFill>
                <a:latin typeface="Arial"/>
                <a:cs typeface="Arial"/>
              </a:rPr>
              <a:t>El objetivo </a:t>
            </a:r>
            <a:r>
              <a:rPr sz="2267" spc="18" dirty="0">
                <a:solidFill>
                  <a:srgbClr val="021EAA"/>
                </a:solidFill>
                <a:latin typeface="Arial"/>
                <a:cs typeface="Arial"/>
              </a:rPr>
              <a:t>de </a:t>
            </a:r>
            <a:r>
              <a:rPr sz="2267" spc="14" dirty="0">
                <a:solidFill>
                  <a:srgbClr val="021EAA"/>
                </a:solidFill>
                <a:latin typeface="Arial"/>
                <a:cs typeface="Arial"/>
              </a:rPr>
              <a:t>este </a:t>
            </a:r>
            <a:r>
              <a:rPr sz="2267" spc="18" dirty="0">
                <a:solidFill>
                  <a:srgbClr val="021EAA"/>
                </a:solidFill>
                <a:latin typeface="Arial"/>
                <a:cs typeface="Arial"/>
              </a:rPr>
              <a:t>comando </a:t>
            </a:r>
            <a:r>
              <a:rPr sz="2267" spc="14" dirty="0">
                <a:solidFill>
                  <a:srgbClr val="021EAA"/>
                </a:solidFill>
                <a:latin typeface="Arial"/>
                <a:cs typeface="Arial"/>
              </a:rPr>
              <a:t>es crear </a:t>
            </a:r>
            <a:r>
              <a:rPr sz="2267" spc="18" dirty="0">
                <a:solidFill>
                  <a:srgbClr val="021EAA"/>
                </a:solidFill>
                <a:latin typeface="Arial"/>
                <a:cs typeface="Arial"/>
              </a:rPr>
              <a:t>un </a:t>
            </a:r>
            <a:r>
              <a:rPr sz="2267" spc="9" dirty="0">
                <a:solidFill>
                  <a:srgbClr val="021EAA"/>
                </a:solidFill>
                <a:latin typeface="Arial"/>
                <a:cs typeface="Arial"/>
              </a:rPr>
              <a:t>fichero </a:t>
            </a:r>
            <a:r>
              <a:rPr sz="2267" spc="14" dirty="0">
                <a:solidFill>
                  <a:srgbClr val="021EAA"/>
                </a:solidFill>
                <a:latin typeface="Arial"/>
                <a:cs typeface="Arial"/>
              </a:rPr>
              <a:t>con</a:t>
            </a:r>
            <a:r>
              <a:rPr sz="2267" spc="-50" dirty="0">
                <a:solidFill>
                  <a:srgbClr val="021EAA"/>
                </a:solidFill>
                <a:latin typeface="Arial"/>
                <a:cs typeface="Arial"/>
              </a:rPr>
              <a:t> </a:t>
            </a:r>
            <a:r>
              <a:rPr sz="2267" spc="9" dirty="0">
                <a:solidFill>
                  <a:srgbClr val="021EAA"/>
                </a:solidFill>
                <a:latin typeface="Arial"/>
                <a:cs typeface="Arial"/>
              </a:rPr>
              <a:t>el  </a:t>
            </a:r>
            <a:r>
              <a:rPr sz="2267" spc="14" dirty="0">
                <a:solidFill>
                  <a:srgbClr val="021EAA"/>
                </a:solidFill>
                <a:latin typeface="Arial"/>
                <a:cs typeface="Arial"/>
              </a:rPr>
              <a:t>contenido del</a:t>
            </a:r>
            <a:r>
              <a:rPr sz="2267" dirty="0">
                <a:solidFill>
                  <a:srgbClr val="021EAA"/>
                </a:solidFill>
                <a:latin typeface="Arial"/>
                <a:cs typeface="Arial"/>
              </a:rPr>
              <a:t> </a:t>
            </a:r>
            <a:r>
              <a:rPr sz="2267" spc="9" dirty="0">
                <a:solidFill>
                  <a:srgbClr val="021EAA"/>
                </a:solidFill>
                <a:latin typeface="Arial"/>
                <a:cs typeface="Arial"/>
              </a:rPr>
              <a:t>repositorio.</a:t>
            </a:r>
            <a:endParaRPr sz="2267">
              <a:latin typeface="Arial"/>
              <a:cs typeface="Arial"/>
            </a:endParaRPr>
          </a:p>
          <a:p>
            <a:pPr marL="340308" marR="328216" indent="-317852">
              <a:lnSpc>
                <a:spcPts val="2702"/>
              </a:lnSpc>
              <a:spcBef>
                <a:spcPts val="639"/>
              </a:spcBef>
              <a:buClr>
                <a:srgbClr val="829FF9"/>
              </a:buClr>
              <a:buFont typeface="DejaVu Sans"/>
              <a:buChar char="✦"/>
              <a:tabLst>
                <a:tab pos="340884" algn="l"/>
              </a:tabLst>
            </a:pPr>
            <a:r>
              <a:rPr sz="2267" spc="14" dirty="0">
                <a:solidFill>
                  <a:srgbClr val="021EAA"/>
                </a:solidFill>
                <a:latin typeface="Arial"/>
                <a:cs typeface="Arial"/>
              </a:rPr>
              <a:t>Ejemplo: Crear </a:t>
            </a:r>
            <a:r>
              <a:rPr sz="2267" spc="18" dirty="0">
                <a:solidFill>
                  <a:srgbClr val="021EAA"/>
                </a:solidFill>
                <a:latin typeface="Arial"/>
                <a:cs typeface="Arial"/>
              </a:rPr>
              <a:t>un </a:t>
            </a:r>
            <a:r>
              <a:rPr sz="2267" spc="9" dirty="0">
                <a:solidFill>
                  <a:srgbClr val="021EAA"/>
                </a:solidFill>
                <a:latin typeface="Arial"/>
                <a:cs typeface="Arial"/>
              </a:rPr>
              <a:t>fichero </a:t>
            </a:r>
            <a:r>
              <a:rPr sz="2267" spc="14" dirty="0">
                <a:solidFill>
                  <a:srgbClr val="021EAA"/>
                </a:solidFill>
                <a:latin typeface="Arial"/>
                <a:cs typeface="Arial"/>
              </a:rPr>
              <a:t>gzip con </a:t>
            </a:r>
            <a:r>
              <a:rPr sz="2267" spc="9" dirty="0">
                <a:solidFill>
                  <a:srgbClr val="021EAA"/>
                </a:solidFill>
                <a:latin typeface="Arial"/>
                <a:cs typeface="Arial"/>
              </a:rPr>
              <a:t>el </a:t>
            </a:r>
            <a:r>
              <a:rPr sz="2267" spc="14" dirty="0">
                <a:solidFill>
                  <a:srgbClr val="021EAA"/>
                </a:solidFill>
                <a:latin typeface="Arial"/>
                <a:cs typeface="Arial"/>
              </a:rPr>
              <a:t>contenido </a:t>
            </a:r>
            <a:r>
              <a:rPr sz="2267" spc="18" dirty="0">
                <a:solidFill>
                  <a:srgbClr val="021EAA"/>
                </a:solidFill>
                <a:latin typeface="Arial"/>
                <a:cs typeface="Arial"/>
              </a:rPr>
              <a:t>de </a:t>
            </a:r>
            <a:r>
              <a:rPr sz="2267" spc="9" dirty="0">
                <a:solidFill>
                  <a:srgbClr val="021EAA"/>
                </a:solidFill>
                <a:latin typeface="Arial"/>
                <a:cs typeface="Arial"/>
              </a:rPr>
              <a:t>la </a:t>
            </a:r>
            <a:r>
              <a:rPr sz="2267" spc="18" dirty="0">
                <a:solidFill>
                  <a:srgbClr val="021EAA"/>
                </a:solidFill>
                <a:latin typeface="Arial"/>
                <a:cs typeface="Arial"/>
              </a:rPr>
              <a:t>rama  </a:t>
            </a:r>
            <a:r>
              <a:rPr sz="2267" spc="14" dirty="0">
                <a:solidFill>
                  <a:srgbClr val="021EAA"/>
                </a:solidFill>
                <a:latin typeface="Arial"/>
                <a:cs typeface="Arial"/>
              </a:rPr>
              <a:t>master</a:t>
            </a:r>
            <a:endParaRPr sz="2267">
              <a:latin typeface="Arial"/>
              <a:cs typeface="Arial"/>
            </a:endParaRPr>
          </a:p>
          <a:p>
            <a:pPr marL="340308">
              <a:lnSpc>
                <a:spcPct val="100000"/>
              </a:lnSpc>
              <a:spcBef>
                <a:spcPts val="721"/>
              </a:spcBef>
            </a:pPr>
            <a:r>
              <a:rPr sz="2267" b="1" spc="18" dirty="0">
                <a:solidFill>
                  <a:srgbClr val="942192"/>
                </a:solidFill>
                <a:latin typeface="Tahoma"/>
                <a:cs typeface="Tahoma"/>
              </a:rPr>
              <a:t>$ </a:t>
            </a:r>
            <a:r>
              <a:rPr sz="2267" b="1" spc="14" dirty="0">
                <a:latin typeface="Tahoma"/>
                <a:cs typeface="Tahoma"/>
              </a:rPr>
              <a:t>git archive master --prefix='proy' </a:t>
            </a:r>
            <a:r>
              <a:rPr sz="2267" b="1" spc="18" dirty="0">
                <a:latin typeface="Tahoma"/>
                <a:cs typeface="Tahoma"/>
              </a:rPr>
              <a:t>| </a:t>
            </a:r>
            <a:r>
              <a:rPr sz="2267" b="1" spc="27" dirty="0">
                <a:latin typeface="Tahoma"/>
                <a:cs typeface="Tahoma"/>
              </a:rPr>
              <a:t>gzip </a:t>
            </a:r>
            <a:r>
              <a:rPr sz="2267" b="1" spc="23" dirty="0">
                <a:latin typeface="Tahoma"/>
                <a:cs typeface="Tahoma"/>
              </a:rPr>
              <a:t>&gt;</a:t>
            </a:r>
            <a:r>
              <a:rPr sz="2267" b="1" spc="-32" dirty="0">
                <a:latin typeface="Tahoma"/>
                <a:cs typeface="Tahoma"/>
              </a:rPr>
              <a:t> </a:t>
            </a:r>
            <a:r>
              <a:rPr sz="2267" b="1" spc="23" dirty="0">
                <a:latin typeface="Tahoma"/>
                <a:cs typeface="Tahoma"/>
              </a:rPr>
              <a:t>pm.tgz</a:t>
            </a:r>
            <a:endParaRPr sz="2267">
              <a:latin typeface="Tahoma"/>
              <a:cs typeface="Tahoma"/>
            </a:endParaRPr>
          </a:p>
          <a:p>
            <a:pPr marL="304608">
              <a:lnSpc>
                <a:spcPts val="2648"/>
              </a:lnSpc>
              <a:spcBef>
                <a:spcPts val="458"/>
              </a:spcBef>
            </a:pPr>
            <a:r>
              <a:rPr sz="2584" spc="-210" baseline="8771" dirty="0">
                <a:solidFill>
                  <a:srgbClr val="829FF9"/>
                </a:solidFill>
                <a:latin typeface="DejaVu Sans"/>
                <a:cs typeface="DejaVu Sans"/>
              </a:rPr>
              <a:t>★ </a:t>
            </a:r>
            <a:r>
              <a:rPr sz="2267" spc="18" dirty="0">
                <a:solidFill>
                  <a:srgbClr val="0433FF"/>
                </a:solidFill>
                <a:latin typeface="Arial"/>
                <a:cs typeface="Arial"/>
              </a:rPr>
              <a:t>Se </a:t>
            </a:r>
            <a:r>
              <a:rPr sz="2267" spc="14" dirty="0">
                <a:solidFill>
                  <a:srgbClr val="0433FF"/>
                </a:solidFill>
                <a:latin typeface="Arial"/>
                <a:cs typeface="Arial"/>
              </a:rPr>
              <a:t>genera </a:t>
            </a:r>
            <a:r>
              <a:rPr sz="2267" spc="9" dirty="0">
                <a:solidFill>
                  <a:srgbClr val="0433FF"/>
                </a:solidFill>
                <a:latin typeface="Arial"/>
                <a:cs typeface="Arial"/>
              </a:rPr>
              <a:t>el fichero</a:t>
            </a:r>
            <a:r>
              <a:rPr sz="2267" spc="-185" dirty="0">
                <a:solidFill>
                  <a:srgbClr val="0433FF"/>
                </a:solidFill>
                <a:latin typeface="Arial"/>
                <a:cs typeface="Arial"/>
              </a:rPr>
              <a:t> </a:t>
            </a:r>
            <a:r>
              <a:rPr sz="2267" spc="14" dirty="0">
                <a:solidFill>
                  <a:srgbClr val="0433FF"/>
                </a:solidFill>
                <a:latin typeface="Arial"/>
                <a:cs typeface="Arial"/>
              </a:rPr>
              <a:t>pm.tgz.</a:t>
            </a:r>
            <a:endParaRPr sz="2267">
              <a:latin typeface="Arial"/>
              <a:cs typeface="Arial"/>
            </a:endParaRPr>
          </a:p>
          <a:p>
            <a:pPr marL="812479" marR="648371" lvl="1" indent="-152592">
              <a:lnSpc>
                <a:spcPct val="95200"/>
              </a:lnSpc>
              <a:spcBef>
                <a:spcPts val="91"/>
              </a:spcBef>
              <a:buClr>
                <a:srgbClr val="829FF9"/>
              </a:buClr>
              <a:buSzPct val="122000"/>
              <a:buFont typeface="Trebuchet MS"/>
              <a:buChar char="•"/>
              <a:tabLst>
                <a:tab pos="866030" algn="l"/>
              </a:tabLst>
            </a:pPr>
            <a:r>
              <a:rPr sz="2267" spc="14" dirty="0">
                <a:solidFill>
                  <a:srgbClr val="021EAA"/>
                </a:solidFill>
                <a:latin typeface="Arial"/>
                <a:cs typeface="Arial"/>
              </a:rPr>
              <a:t>Al descomprimirlo los ficheros se encuentran bajo</a:t>
            </a:r>
            <a:r>
              <a:rPr sz="2267" spc="-23" dirty="0">
                <a:solidFill>
                  <a:srgbClr val="021EAA"/>
                </a:solidFill>
                <a:latin typeface="Arial"/>
                <a:cs typeface="Arial"/>
              </a:rPr>
              <a:t> </a:t>
            </a:r>
            <a:r>
              <a:rPr sz="2267" spc="9" dirty="0">
                <a:solidFill>
                  <a:srgbClr val="021EAA"/>
                </a:solidFill>
                <a:latin typeface="Arial"/>
                <a:cs typeface="Arial"/>
              </a:rPr>
              <a:t>el  directorio</a:t>
            </a:r>
            <a:r>
              <a:rPr sz="2267" spc="5" dirty="0">
                <a:solidFill>
                  <a:srgbClr val="021EAA"/>
                </a:solidFill>
                <a:latin typeface="Arial"/>
                <a:cs typeface="Arial"/>
              </a:rPr>
              <a:t> </a:t>
            </a:r>
            <a:r>
              <a:rPr sz="2267" spc="-23" dirty="0">
                <a:solidFill>
                  <a:srgbClr val="021EAA"/>
                </a:solidFill>
                <a:latin typeface="Arial"/>
                <a:cs typeface="Arial"/>
              </a:rPr>
              <a:t>proy.</a:t>
            </a:r>
            <a:endParaRPr sz="2267">
              <a:latin typeface="Arial"/>
              <a:cs typeface="Arial"/>
            </a:endParaRPr>
          </a:p>
          <a:p>
            <a:pPr marL="340308" marR="571211" indent="-317852">
              <a:lnSpc>
                <a:spcPts val="2702"/>
              </a:lnSpc>
              <a:spcBef>
                <a:spcPts val="725"/>
              </a:spcBef>
              <a:buClr>
                <a:srgbClr val="829FF9"/>
              </a:buClr>
              <a:buFont typeface="DejaVu Sans"/>
              <a:buChar char="✦"/>
              <a:tabLst>
                <a:tab pos="340884" algn="l"/>
              </a:tabLst>
            </a:pPr>
            <a:r>
              <a:rPr sz="2267" spc="18" dirty="0">
                <a:solidFill>
                  <a:srgbClr val="021EAA"/>
                </a:solidFill>
                <a:latin typeface="Arial"/>
                <a:cs typeface="Arial"/>
              </a:rPr>
              <a:t>Puede </a:t>
            </a:r>
            <a:r>
              <a:rPr sz="2267" spc="14" dirty="0">
                <a:solidFill>
                  <a:srgbClr val="021EAA"/>
                </a:solidFill>
                <a:latin typeface="Arial"/>
                <a:cs typeface="Arial"/>
              </a:rPr>
              <a:t>especificarse </a:t>
            </a:r>
            <a:r>
              <a:rPr sz="2267" spc="9" dirty="0">
                <a:solidFill>
                  <a:srgbClr val="021EAA"/>
                </a:solidFill>
                <a:latin typeface="Arial"/>
                <a:cs typeface="Arial"/>
              </a:rPr>
              <a:t>el </a:t>
            </a:r>
            <a:r>
              <a:rPr sz="2267" spc="14" dirty="0">
                <a:solidFill>
                  <a:srgbClr val="021EAA"/>
                </a:solidFill>
                <a:latin typeface="Arial"/>
                <a:cs typeface="Arial"/>
              </a:rPr>
              <a:t>formato </a:t>
            </a:r>
            <a:r>
              <a:rPr sz="2267" spc="18" dirty="0">
                <a:solidFill>
                  <a:srgbClr val="021EAA"/>
                </a:solidFill>
                <a:latin typeface="Arial"/>
                <a:cs typeface="Arial"/>
              </a:rPr>
              <a:t>de </a:t>
            </a:r>
            <a:r>
              <a:rPr sz="2267" spc="14" dirty="0">
                <a:solidFill>
                  <a:srgbClr val="021EAA"/>
                </a:solidFill>
                <a:latin typeface="Arial"/>
                <a:cs typeface="Arial"/>
              </a:rPr>
              <a:t>compresión usando </a:t>
            </a:r>
            <a:r>
              <a:rPr sz="2267" spc="9" dirty="0">
                <a:solidFill>
                  <a:srgbClr val="021EAA"/>
                </a:solidFill>
                <a:latin typeface="Arial"/>
                <a:cs typeface="Arial"/>
              </a:rPr>
              <a:t>la  </a:t>
            </a:r>
            <a:r>
              <a:rPr sz="2267" spc="14" dirty="0">
                <a:solidFill>
                  <a:srgbClr val="021EAA"/>
                </a:solidFill>
                <a:latin typeface="Arial"/>
                <a:cs typeface="Arial"/>
              </a:rPr>
              <a:t>opción</a:t>
            </a:r>
            <a:r>
              <a:rPr sz="2267" dirty="0">
                <a:solidFill>
                  <a:srgbClr val="021EAA"/>
                </a:solidFill>
                <a:latin typeface="Arial"/>
                <a:cs typeface="Arial"/>
              </a:rPr>
              <a:t> </a:t>
            </a:r>
            <a:r>
              <a:rPr sz="2267" b="1" spc="14" dirty="0">
                <a:solidFill>
                  <a:srgbClr val="021EAA"/>
                </a:solidFill>
                <a:latin typeface="Arial"/>
                <a:cs typeface="Arial"/>
              </a:rPr>
              <a:t>--format</a:t>
            </a:r>
            <a:endParaRPr sz="2267">
              <a:latin typeface="Arial"/>
              <a:cs typeface="Arial"/>
            </a:endParaRPr>
          </a:p>
          <a:p>
            <a:pPr marL="340308">
              <a:lnSpc>
                <a:spcPct val="100000"/>
              </a:lnSpc>
              <a:spcBef>
                <a:spcPts val="725"/>
              </a:spcBef>
            </a:pPr>
            <a:r>
              <a:rPr sz="2267" b="1" spc="18" dirty="0">
                <a:solidFill>
                  <a:srgbClr val="942192"/>
                </a:solidFill>
                <a:latin typeface="Tahoma"/>
                <a:cs typeface="Tahoma"/>
              </a:rPr>
              <a:t>$ </a:t>
            </a:r>
            <a:r>
              <a:rPr sz="2267" b="1" spc="14" dirty="0">
                <a:latin typeface="Tahoma"/>
                <a:cs typeface="Tahoma"/>
              </a:rPr>
              <a:t>git archive master --prefix='proy' </a:t>
            </a:r>
            <a:r>
              <a:rPr sz="2267" b="1" spc="18" dirty="0">
                <a:latin typeface="Tahoma"/>
                <a:cs typeface="Tahoma"/>
              </a:rPr>
              <a:t>--format=zip</a:t>
            </a:r>
            <a:r>
              <a:rPr sz="2267" b="1" spc="-9" dirty="0">
                <a:latin typeface="Tahoma"/>
                <a:cs typeface="Tahoma"/>
              </a:rPr>
              <a:t> </a:t>
            </a:r>
            <a:r>
              <a:rPr sz="2267" b="1" spc="23" dirty="0">
                <a:latin typeface="Tahoma"/>
                <a:cs typeface="Tahoma"/>
              </a:rPr>
              <a:t>&gt;</a:t>
            </a:r>
            <a:endParaRPr sz="2267">
              <a:latin typeface="Tahoma"/>
              <a:cs typeface="Tahoma"/>
            </a:endParaRPr>
          </a:p>
          <a:p>
            <a:pPr marL="7272581">
              <a:lnSpc>
                <a:spcPct val="100000"/>
              </a:lnSpc>
              <a:spcBef>
                <a:spcPts val="721"/>
              </a:spcBef>
            </a:pPr>
            <a:r>
              <a:rPr sz="2267" b="1" spc="23" dirty="0">
                <a:latin typeface="Tahoma"/>
                <a:cs typeface="Tahoma"/>
              </a:rPr>
              <a:t>pm.zip</a:t>
            </a:r>
            <a:endParaRPr sz="2267">
              <a:latin typeface="Tahoma"/>
              <a:cs typeface="Tahoma"/>
            </a:endParaRPr>
          </a:p>
        </p:txBody>
      </p:sp>
    </p:spTree>
    <p:extLst>
      <p:ext uri="{BB962C8B-B14F-4D97-AF65-F5344CB8AC3E}">
        <p14:creationId xmlns:p14="http://schemas.microsoft.com/office/powerpoint/2010/main" val="80589638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git describe</a:t>
            </a:r>
            <a:endParaRPr lang="es-ES"/>
          </a:p>
        </p:txBody>
      </p:sp>
      <p:sp>
        <p:nvSpPr>
          <p:cNvPr id="3" name="object 3"/>
          <p:cNvSpPr txBox="1"/>
          <p:nvPr/>
        </p:nvSpPr>
        <p:spPr>
          <a:xfrm>
            <a:off x="1932767" y="1127279"/>
            <a:ext cx="8162229" cy="5035534"/>
          </a:xfrm>
          <a:prstGeom prst="rect">
            <a:avLst/>
          </a:prstGeom>
        </p:spPr>
        <p:txBody>
          <a:bodyPr vert="horz" wrap="square" lIns="0" tIns="29366" rIns="0" bIns="0" rtlCol="0">
            <a:spAutoFit/>
          </a:bodyPr>
          <a:lstStyle/>
          <a:p>
            <a:pPr marL="340308" marR="116891" indent="-317852">
              <a:lnSpc>
                <a:spcPts val="2702"/>
              </a:lnSpc>
              <a:spcBef>
                <a:spcPts val="230"/>
              </a:spcBef>
              <a:buClr>
                <a:srgbClr val="829FF9"/>
              </a:buClr>
              <a:buFont typeface="DejaVu Sans"/>
              <a:buChar char="✦"/>
              <a:tabLst>
                <a:tab pos="340884" algn="l"/>
              </a:tabLst>
            </a:pPr>
            <a:r>
              <a:rPr sz="2267" spc="14" dirty="0">
                <a:solidFill>
                  <a:srgbClr val="021EAA"/>
                </a:solidFill>
                <a:latin typeface="Arial"/>
                <a:cs typeface="Arial"/>
              </a:rPr>
              <a:t>El </a:t>
            </a:r>
            <a:r>
              <a:rPr sz="2267" spc="18" dirty="0">
                <a:solidFill>
                  <a:srgbClr val="021EAA"/>
                </a:solidFill>
                <a:latin typeface="Arial"/>
                <a:cs typeface="Arial"/>
              </a:rPr>
              <a:t>comando </a:t>
            </a:r>
            <a:r>
              <a:rPr sz="2267" b="1" spc="9" dirty="0">
                <a:solidFill>
                  <a:srgbClr val="021EAA"/>
                </a:solidFill>
                <a:latin typeface="Tahoma"/>
                <a:cs typeface="Tahoma"/>
              </a:rPr>
              <a:t>git </a:t>
            </a:r>
            <a:r>
              <a:rPr sz="2267" b="1" spc="14" dirty="0">
                <a:solidFill>
                  <a:srgbClr val="FF2600"/>
                </a:solidFill>
                <a:latin typeface="Tahoma"/>
                <a:cs typeface="Tahoma"/>
              </a:rPr>
              <a:t>describe </a:t>
            </a:r>
            <a:r>
              <a:rPr sz="2267" b="1" spc="18" dirty="0">
                <a:solidFill>
                  <a:srgbClr val="021EAA"/>
                </a:solidFill>
                <a:latin typeface="Tahoma"/>
                <a:cs typeface="Tahoma"/>
              </a:rPr>
              <a:t>&lt;commit&gt; </a:t>
            </a:r>
            <a:r>
              <a:rPr sz="2267" spc="14" dirty="0">
                <a:solidFill>
                  <a:srgbClr val="021EAA"/>
                </a:solidFill>
                <a:latin typeface="Arial"/>
                <a:cs typeface="Arial"/>
              </a:rPr>
              <a:t>se usa para</a:t>
            </a:r>
            <a:r>
              <a:rPr sz="2267" spc="-50" dirty="0">
                <a:solidFill>
                  <a:srgbClr val="021EAA"/>
                </a:solidFill>
                <a:latin typeface="Arial"/>
                <a:cs typeface="Arial"/>
              </a:rPr>
              <a:t> </a:t>
            </a:r>
            <a:r>
              <a:rPr sz="2267" spc="14" dirty="0">
                <a:solidFill>
                  <a:srgbClr val="021EAA"/>
                </a:solidFill>
                <a:latin typeface="Arial"/>
                <a:cs typeface="Arial"/>
              </a:rPr>
              <a:t>generar  </a:t>
            </a:r>
            <a:r>
              <a:rPr sz="2267" spc="18" dirty="0">
                <a:solidFill>
                  <a:srgbClr val="021EAA"/>
                </a:solidFill>
                <a:latin typeface="Arial"/>
                <a:cs typeface="Arial"/>
              </a:rPr>
              <a:t>números de</a:t>
            </a:r>
            <a:r>
              <a:rPr sz="2267" spc="-5" dirty="0">
                <a:solidFill>
                  <a:srgbClr val="021EAA"/>
                </a:solidFill>
                <a:latin typeface="Arial"/>
                <a:cs typeface="Arial"/>
              </a:rPr>
              <a:t> </a:t>
            </a:r>
            <a:r>
              <a:rPr sz="2267" spc="14" dirty="0">
                <a:solidFill>
                  <a:srgbClr val="021EAA"/>
                </a:solidFill>
                <a:latin typeface="Arial"/>
                <a:cs typeface="Arial"/>
              </a:rPr>
              <a:t>versión.</a:t>
            </a:r>
            <a:endParaRPr sz="2267">
              <a:latin typeface="Arial"/>
              <a:cs typeface="Arial"/>
            </a:endParaRPr>
          </a:p>
          <a:p>
            <a:pPr marL="340308" marR="473898" indent="-317852">
              <a:lnSpc>
                <a:spcPts val="2702"/>
              </a:lnSpc>
              <a:spcBef>
                <a:spcPts val="639"/>
              </a:spcBef>
              <a:buClr>
                <a:srgbClr val="829FF9"/>
              </a:buClr>
              <a:buFont typeface="DejaVu Sans"/>
              <a:buChar char="✦"/>
              <a:tabLst>
                <a:tab pos="340884" algn="l"/>
              </a:tabLst>
            </a:pPr>
            <a:r>
              <a:rPr sz="2267" spc="14" dirty="0">
                <a:solidFill>
                  <a:srgbClr val="021EAA"/>
                </a:solidFill>
                <a:latin typeface="Arial"/>
                <a:cs typeface="Arial"/>
              </a:rPr>
              <a:t>El </a:t>
            </a:r>
            <a:r>
              <a:rPr sz="2267" spc="18" dirty="0">
                <a:solidFill>
                  <a:srgbClr val="021EAA"/>
                </a:solidFill>
                <a:latin typeface="Arial"/>
                <a:cs typeface="Arial"/>
              </a:rPr>
              <a:t>número de </a:t>
            </a:r>
            <a:r>
              <a:rPr sz="2267" spc="14" dirty="0">
                <a:solidFill>
                  <a:srgbClr val="021EAA"/>
                </a:solidFill>
                <a:latin typeface="Arial"/>
                <a:cs typeface="Arial"/>
              </a:rPr>
              <a:t>versión generado se basa </a:t>
            </a:r>
            <a:r>
              <a:rPr sz="2267" spc="18" dirty="0">
                <a:solidFill>
                  <a:srgbClr val="021EAA"/>
                </a:solidFill>
                <a:latin typeface="Arial"/>
                <a:cs typeface="Arial"/>
              </a:rPr>
              <a:t>en </a:t>
            </a:r>
            <a:r>
              <a:rPr sz="2267" spc="14" dirty="0">
                <a:solidFill>
                  <a:srgbClr val="021EAA"/>
                </a:solidFill>
                <a:latin typeface="Arial"/>
                <a:cs typeface="Arial"/>
              </a:rPr>
              <a:t>buscar </a:t>
            </a:r>
            <a:r>
              <a:rPr sz="2267" spc="9" dirty="0">
                <a:solidFill>
                  <a:srgbClr val="021EAA"/>
                </a:solidFill>
                <a:latin typeface="Arial"/>
                <a:cs typeface="Arial"/>
              </a:rPr>
              <a:t>el</a:t>
            </a:r>
            <a:r>
              <a:rPr sz="2267" spc="-41" dirty="0">
                <a:solidFill>
                  <a:srgbClr val="021EAA"/>
                </a:solidFill>
                <a:latin typeface="Arial"/>
                <a:cs typeface="Arial"/>
              </a:rPr>
              <a:t> </a:t>
            </a:r>
            <a:r>
              <a:rPr sz="2267" spc="14" dirty="0">
                <a:solidFill>
                  <a:srgbClr val="021EAA"/>
                </a:solidFill>
                <a:latin typeface="Arial"/>
                <a:cs typeface="Arial"/>
              </a:rPr>
              <a:t>tag  </a:t>
            </a:r>
            <a:r>
              <a:rPr sz="2267" spc="18" dirty="0">
                <a:solidFill>
                  <a:srgbClr val="021EAA"/>
                </a:solidFill>
                <a:latin typeface="Arial"/>
                <a:cs typeface="Arial"/>
              </a:rPr>
              <a:t>más </a:t>
            </a:r>
            <a:r>
              <a:rPr sz="2267" spc="14" dirty="0">
                <a:solidFill>
                  <a:srgbClr val="021EAA"/>
                </a:solidFill>
                <a:latin typeface="Arial"/>
                <a:cs typeface="Arial"/>
              </a:rPr>
              <a:t>cercano alcanzable desde </a:t>
            </a:r>
            <a:r>
              <a:rPr sz="2267" spc="9" dirty="0">
                <a:solidFill>
                  <a:srgbClr val="021EAA"/>
                </a:solidFill>
                <a:latin typeface="Arial"/>
                <a:cs typeface="Arial"/>
              </a:rPr>
              <a:t>el </a:t>
            </a:r>
            <a:r>
              <a:rPr sz="2267" spc="14" dirty="0">
                <a:solidFill>
                  <a:srgbClr val="021EAA"/>
                </a:solidFill>
                <a:latin typeface="Arial"/>
                <a:cs typeface="Arial"/>
              </a:rPr>
              <a:t>commit</a:t>
            </a:r>
            <a:r>
              <a:rPr sz="2267" spc="-14" dirty="0">
                <a:solidFill>
                  <a:srgbClr val="021EAA"/>
                </a:solidFill>
                <a:latin typeface="Arial"/>
                <a:cs typeface="Arial"/>
              </a:rPr>
              <a:t> </a:t>
            </a:r>
            <a:r>
              <a:rPr sz="2267" spc="14" dirty="0">
                <a:solidFill>
                  <a:srgbClr val="021EAA"/>
                </a:solidFill>
                <a:latin typeface="Arial"/>
                <a:cs typeface="Arial"/>
              </a:rPr>
              <a:t>dado.</a:t>
            </a:r>
            <a:endParaRPr sz="2267">
              <a:latin typeface="Arial"/>
              <a:cs typeface="Arial"/>
            </a:endParaRPr>
          </a:p>
          <a:p>
            <a:pPr marL="587910" marR="16123" indent="-260846">
              <a:lnSpc>
                <a:spcPts val="2702"/>
              </a:lnSpc>
              <a:spcBef>
                <a:spcPts val="558"/>
              </a:spcBef>
            </a:pPr>
            <a:r>
              <a:rPr sz="2584" spc="-210" baseline="8771" dirty="0">
                <a:solidFill>
                  <a:srgbClr val="829FF9"/>
                </a:solidFill>
                <a:latin typeface="DejaVu Sans"/>
                <a:cs typeface="DejaVu Sans"/>
              </a:rPr>
              <a:t>★ </a:t>
            </a:r>
            <a:r>
              <a:rPr sz="2267" spc="14" dirty="0">
                <a:solidFill>
                  <a:srgbClr val="0433FF"/>
                </a:solidFill>
                <a:latin typeface="Arial"/>
                <a:cs typeface="Arial"/>
              </a:rPr>
              <a:t>Si </a:t>
            </a:r>
            <a:r>
              <a:rPr sz="2267" spc="9" dirty="0">
                <a:solidFill>
                  <a:srgbClr val="0433FF"/>
                </a:solidFill>
                <a:latin typeface="Arial"/>
                <a:cs typeface="Arial"/>
              </a:rPr>
              <a:t>el </a:t>
            </a:r>
            <a:r>
              <a:rPr sz="2267" spc="14" dirty="0">
                <a:solidFill>
                  <a:srgbClr val="0433FF"/>
                </a:solidFill>
                <a:latin typeface="Arial"/>
                <a:cs typeface="Arial"/>
              </a:rPr>
              <a:t>tag encontrado apunta </a:t>
            </a:r>
            <a:r>
              <a:rPr sz="2267" spc="9" dirty="0">
                <a:solidFill>
                  <a:srgbClr val="0433FF"/>
                </a:solidFill>
                <a:latin typeface="Arial"/>
                <a:cs typeface="Arial"/>
              </a:rPr>
              <a:t>al </a:t>
            </a:r>
            <a:r>
              <a:rPr sz="2267" spc="14" dirty="0">
                <a:solidFill>
                  <a:srgbClr val="0433FF"/>
                </a:solidFill>
                <a:latin typeface="Arial"/>
                <a:cs typeface="Arial"/>
              </a:rPr>
              <a:t>commit dado, se muestra </a:t>
            </a:r>
            <a:r>
              <a:rPr sz="2267" spc="9" dirty="0">
                <a:solidFill>
                  <a:srgbClr val="0433FF"/>
                </a:solidFill>
                <a:latin typeface="Arial"/>
                <a:cs typeface="Arial"/>
              </a:rPr>
              <a:t>el  </a:t>
            </a:r>
            <a:r>
              <a:rPr sz="2267" spc="14" dirty="0">
                <a:solidFill>
                  <a:srgbClr val="0433FF"/>
                </a:solidFill>
                <a:latin typeface="Arial"/>
                <a:cs typeface="Arial"/>
              </a:rPr>
              <a:t>valor del</a:t>
            </a:r>
            <a:r>
              <a:rPr sz="2267" dirty="0">
                <a:solidFill>
                  <a:srgbClr val="0433FF"/>
                </a:solidFill>
                <a:latin typeface="Arial"/>
                <a:cs typeface="Arial"/>
              </a:rPr>
              <a:t> </a:t>
            </a:r>
            <a:r>
              <a:rPr sz="2267" spc="9" dirty="0">
                <a:solidFill>
                  <a:srgbClr val="0433FF"/>
                </a:solidFill>
                <a:latin typeface="Arial"/>
                <a:cs typeface="Arial"/>
              </a:rPr>
              <a:t>tag.</a:t>
            </a:r>
            <a:endParaRPr sz="2267">
              <a:latin typeface="Arial"/>
              <a:cs typeface="Arial"/>
            </a:endParaRPr>
          </a:p>
          <a:p>
            <a:pPr marL="865454" lvl="1" indent="-205567">
              <a:lnSpc>
                <a:spcPts val="3192"/>
              </a:lnSpc>
              <a:buClr>
                <a:srgbClr val="829FF9"/>
              </a:buClr>
              <a:buSzPct val="122000"/>
              <a:buFont typeface="Trebuchet MS"/>
              <a:buChar char="•"/>
              <a:tabLst>
                <a:tab pos="866030" algn="l"/>
              </a:tabLst>
            </a:pPr>
            <a:r>
              <a:rPr sz="2267" spc="14" dirty="0">
                <a:solidFill>
                  <a:srgbClr val="021EAA"/>
                </a:solidFill>
                <a:latin typeface="Arial"/>
                <a:cs typeface="Arial"/>
              </a:rPr>
              <a:t>El tag existente sirve </a:t>
            </a:r>
            <a:r>
              <a:rPr sz="2267" spc="18" dirty="0">
                <a:solidFill>
                  <a:srgbClr val="021EAA"/>
                </a:solidFill>
                <a:latin typeface="Arial"/>
                <a:cs typeface="Arial"/>
              </a:rPr>
              <a:t>como numero de</a:t>
            </a:r>
            <a:r>
              <a:rPr sz="2267" spc="-50" dirty="0">
                <a:solidFill>
                  <a:srgbClr val="021EAA"/>
                </a:solidFill>
                <a:latin typeface="Arial"/>
                <a:cs typeface="Arial"/>
              </a:rPr>
              <a:t> </a:t>
            </a:r>
            <a:r>
              <a:rPr sz="2267" spc="14" dirty="0">
                <a:solidFill>
                  <a:srgbClr val="021EAA"/>
                </a:solidFill>
                <a:latin typeface="Arial"/>
                <a:cs typeface="Arial"/>
              </a:rPr>
              <a:t>versión.</a:t>
            </a:r>
            <a:endParaRPr sz="2267">
              <a:latin typeface="Arial"/>
              <a:cs typeface="Arial"/>
            </a:endParaRPr>
          </a:p>
          <a:p>
            <a:pPr marL="587910" marR="227448" indent="-260846" algn="just">
              <a:lnSpc>
                <a:spcPts val="2702"/>
              </a:lnSpc>
              <a:spcBef>
                <a:spcPts val="530"/>
              </a:spcBef>
            </a:pPr>
            <a:r>
              <a:rPr sz="2584" spc="-210" baseline="8771" dirty="0">
                <a:solidFill>
                  <a:srgbClr val="829FF9"/>
                </a:solidFill>
                <a:latin typeface="DejaVu Sans"/>
                <a:cs typeface="DejaVu Sans"/>
              </a:rPr>
              <a:t>★ </a:t>
            </a:r>
            <a:r>
              <a:rPr sz="2267" spc="14" dirty="0">
                <a:solidFill>
                  <a:srgbClr val="0433FF"/>
                </a:solidFill>
                <a:latin typeface="Arial"/>
                <a:cs typeface="Arial"/>
              </a:rPr>
              <a:t>Si </a:t>
            </a:r>
            <a:r>
              <a:rPr sz="2267" spc="9" dirty="0">
                <a:solidFill>
                  <a:srgbClr val="0433FF"/>
                </a:solidFill>
                <a:latin typeface="Arial"/>
                <a:cs typeface="Arial"/>
              </a:rPr>
              <a:t>el </a:t>
            </a:r>
            <a:r>
              <a:rPr sz="2267" spc="14" dirty="0">
                <a:solidFill>
                  <a:srgbClr val="0433FF"/>
                </a:solidFill>
                <a:latin typeface="Arial"/>
                <a:cs typeface="Arial"/>
              </a:rPr>
              <a:t>tag encontrado apunta </a:t>
            </a:r>
            <a:r>
              <a:rPr sz="2267" spc="18" dirty="0">
                <a:solidFill>
                  <a:srgbClr val="0433FF"/>
                </a:solidFill>
                <a:latin typeface="Arial"/>
                <a:cs typeface="Arial"/>
              </a:rPr>
              <a:t>a </a:t>
            </a:r>
            <a:r>
              <a:rPr sz="2267" spc="9" dirty="0">
                <a:solidFill>
                  <a:srgbClr val="0433FF"/>
                </a:solidFill>
                <a:latin typeface="Arial"/>
                <a:cs typeface="Arial"/>
              </a:rPr>
              <a:t>otro </a:t>
            </a:r>
            <a:r>
              <a:rPr sz="2267" spc="14" dirty="0">
                <a:solidFill>
                  <a:srgbClr val="0433FF"/>
                </a:solidFill>
                <a:latin typeface="Arial"/>
                <a:cs typeface="Arial"/>
              </a:rPr>
              <a:t>commit, se muestra </a:t>
            </a:r>
            <a:r>
              <a:rPr sz="2267" spc="9" dirty="0">
                <a:solidFill>
                  <a:srgbClr val="0433FF"/>
                </a:solidFill>
                <a:latin typeface="Arial"/>
                <a:cs typeface="Arial"/>
              </a:rPr>
              <a:t>el  </a:t>
            </a:r>
            <a:r>
              <a:rPr sz="2267" spc="18" dirty="0">
                <a:solidFill>
                  <a:srgbClr val="0433FF"/>
                </a:solidFill>
                <a:latin typeface="Arial"/>
                <a:cs typeface="Arial"/>
              </a:rPr>
              <a:t>nombre </a:t>
            </a:r>
            <a:r>
              <a:rPr sz="2267" spc="14" dirty="0">
                <a:solidFill>
                  <a:srgbClr val="0433FF"/>
                </a:solidFill>
                <a:latin typeface="Arial"/>
                <a:cs typeface="Arial"/>
              </a:rPr>
              <a:t>del </a:t>
            </a:r>
            <a:r>
              <a:rPr sz="2267" spc="9" dirty="0">
                <a:solidFill>
                  <a:srgbClr val="0433FF"/>
                </a:solidFill>
                <a:latin typeface="Arial"/>
                <a:cs typeface="Arial"/>
              </a:rPr>
              <a:t>tag, el </a:t>
            </a:r>
            <a:r>
              <a:rPr sz="2267" spc="18" dirty="0">
                <a:solidFill>
                  <a:srgbClr val="0433FF"/>
                </a:solidFill>
                <a:latin typeface="Arial"/>
                <a:cs typeface="Arial"/>
              </a:rPr>
              <a:t>número de </a:t>
            </a:r>
            <a:r>
              <a:rPr sz="2267" spc="14" dirty="0">
                <a:solidFill>
                  <a:srgbClr val="0433FF"/>
                </a:solidFill>
                <a:latin typeface="Arial"/>
                <a:cs typeface="Arial"/>
              </a:rPr>
              <a:t>commits hasta </a:t>
            </a:r>
            <a:r>
              <a:rPr sz="2267" spc="9" dirty="0">
                <a:solidFill>
                  <a:srgbClr val="0433FF"/>
                </a:solidFill>
                <a:latin typeface="Arial"/>
                <a:cs typeface="Arial"/>
              </a:rPr>
              <a:t>el tag, </a:t>
            </a:r>
            <a:r>
              <a:rPr sz="2267" spc="14" dirty="0">
                <a:solidFill>
                  <a:srgbClr val="0433FF"/>
                </a:solidFill>
                <a:latin typeface="Arial"/>
                <a:cs typeface="Arial"/>
              </a:rPr>
              <a:t>y </a:t>
            </a:r>
            <a:r>
              <a:rPr sz="2267" spc="18" dirty="0">
                <a:solidFill>
                  <a:srgbClr val="0433FF"/>
                </a:solidFill>
                <a:latin typeface="Arial"/>
                <a:cs typeface="Arial"/>
              </a:rPr>
              <a:t>un  </a:t>
            </a:r>
            <a:r>
              <a:rPr sz="2267" spc="9" dirty="0">
                <a:solidFill>
                  <a:srgbClr val="0433FF"/>
                </a:solidFill>
                <a:latin typeface="Arial"/>
                <a:cs typeface="Arial"/>
              </a:rPr>
              <a:t>prefijo </a:t>
            </a:r>
            <a:r>
              <a:rPr sz="2267" spc="18" dirty="0">
                <a:solidFill>
                  <a:srgbClr val="0433FF"/>
                </a:solidFill>
                <a:latin typeface="Arial"/>
                <a:cs typeface="Arial"/>
              </a:rPr>
              <a:t>SHA-1 </a:t>
            </a:r>
            <a:r>
              <a:rPr sz="2267" spc="14" dirty="0">
                <a:solidFill>
                  <a:srgbClr val="0433FF"/>
                </a:solidFill>
                <a:latin typeface="Arial"/>
                <a:cs typeface="Arial"/>
              </a:rPr>
              <a:t>del commit</a:t>
            </a:r>
            <a:r>
              <a:rPr sz="2267" spc="-14" dirty="0">
                <a:solidFill>
                  <a:srgbClr val="0433FF"/>
                </a:solidFill>
                <a:latin typeface="Arial"/>
                <a:cs typeface="Arial"/>
              </a:rPr>
              <a:t> </a:t>
            </a:r>
            <a:r>
              <a:rPr sz="2267" spc="14" dirty="0">
                <a:solidFill>
                  <a:srgbClr val="0433FF"/>
                </a:solidFill>
                <a:latin typeface="Arial"/>
                <a:cs typeface="Arial"/>
              </a:rPr>
              <a:t>dado.</a:t>
            </a:r>
            <a:endParaRPr sz="2267">
              <a:latin typeface="Arial"/>
              <a:cs typeface="Arial"/>
            </a:endParaRPr>
          </a:p>
          <a:p>
            <a:pPr marL="327640" algn="just">
              <a:lnSpc>
                <a:spcPct val="100000"/>
              </a:lnSpc>
              <a:spcBef>
                <a:spcPts val="458"/>
              </a:spcBef>
            </a:pPr>
            <a:r>
              <a:rPr sz="2584" spc="-210" baseline="8771" dirty="0">
                <a:solidFill>
                  <a:srgbClr val="829FF9"/>
                </a:solidFill>
                <a:latin typeface="DejaVu Sans"/>
                <a:cs typeface="DejaVu Sans"/>
              </a:rPr>
              <a:t>★ </a:t>
            </a:r>
            <a:r>
              <a:rPr sz="2267" spc="14" dirty="0">
                <a:solidFill>
                  <a:srgbClr val="0433FF"/>
                </a:solidFill>
                <a:latin typeface="Arial"/>
                <a:cs typeface="Arial"/>
              </a:rPr>
              <a:t>Si </a:t>
            </a:r>
            <a:r>
              <a:rPr sz="2267" spc="18" dirty="0">
                <a:solidFill>
                  <a:srgbClr val="0433FF"/>
                </a:solidFill>
                <a:latin typeface="Arial"/>
                <a:cs typeface="Arial"/>
              </a:rPr>
              <a:t>no </a:t>
            </a:r>
            <a:r>
              <a:rPr sz="2267" spc="14" dirty="0">
                <a:solidFill>
                  <a:srgbClr val="0433FF"/>
                </a:solidFill>
                <a:latin typeface="Arial"/>
                <a:cs typeface="Arial"/>
              </a:rPr>
              <a:t>se encuentra </a:t>
            </a:r>
            <a:r>
              <a:rPr sz="2267" spc="18" dirty="0">
                <a:solidFill>
                  <a:srgbClr val="0433FF"/>
                </a:solidFill>
                <a:latin typeface="Arial"/>
                <a:cs typeface="Arial"/>
              </a:rPr>
              <a:t>un </a:t>
            </a:r>
            <a:r>
              <a:rPr sz="2267" spc="9" dirty="0">
                <a:solidFill>
                  <a:srgbClr val="0433FF"/>
                </a:solidFill>
                <a:latin typeface="Arial"/>
                <a:cs typeface="Arial"/>
              </a:rPr>
              <a:t>tag, </a:t>
            </a:r>
            <a:r>
              <a:rPr sz="2267" spc="14" dirty="0">
                <a:solidFill>
                  <a:srgbClr val="0433FF"/>
                </a:solidFill>
                <a:latin typeface="Arial"/>
                <a:cs typeface="Arial"/>
              </a:rPr>
              <a:t>indica </a:t>
            </a:r>
            <a:r>
              <a:rPr sz="2267" spc="18" dirty="0">
                <a:solidFill>
                  <a:srgbClr val="0433FF"/>
                </a:solidFill>
                <a:latin typeface="Arial"/>
                <a:cs typeface="Arial"/>
              </a:rPr>
              <a:t>que no </a:t>
            </a:r>
            <a:r>
              <a:rPr sz="2267" spc="14" dirty="0">
                <a:solidFill>
                  <a:srgbClr val="0433FF"/>
                </a:solidFill>
                <a:latin typeface="Arial"/>
                <a:cs typeface="Arial"/>
              </a:rPr>
              <a:t>se</a:t>
            </a:r>
            <a:r>
              <a:rPr sz="2267" spc="-240" dirty="0">
                <a:solidFill>
                  <a:srgbClr val="0433FF"/>
                </a:solidFill>
                <a:latin typeface="Arial"/>
                <a:cs typeface="Arial"/>
              </a:rPr>
              <a:t> </a:t>
            </a:r>
            <a:r>
              <a:rPr sz="2267" spc="14" dirty="0">
                <a:solidFill>
                  <a:srgbClr val="0433FF"/>
                </a:solidFill>
                <a:latin typeface="Arial"/>
                <a:cs typeface="Arial"/>
              </a:rPr>
              <a:t>encontró.</a:t>
            </a:r>
            <a:endParaRPr sz="2267">
              <a:latin typeface="Arial"/>
              <a:cs typeface="Arial"/>
            </a:endParaRPr>
          </a:p>
          <a:p>
            <a:pPr marL="327640">
              <a:lnSpc>
                <a:spcPct val="100000"/>
              </a:lnSpc>
              <a:spcBef>
                <a:spcPts val="730"/>
              </a:spcBef>
            </a:pPr>
            <a:r>
              <a:rPr sz="2584" spc="-210" baseline="11695" dirty="0">
                <a:solidFill>
                  <a:srgbClr val="829FF9"/>
                </a:solidFill>
                <a:latin typeface="DejaVu Sans"/>
                <a:cs typeface="DejaVu Sans"/>
              </a:rPr>
              <a:t>★ </a:t>
            </a:r>
            <a:r>
              <a:rPr sz="2267" spc="14" dirty="0">
                <a:solidFill>
                  <a:srgbClr val="0433FF"/>
                </a:solidFill>
                <a:latin typeface="Arial"/>
                <a:cs typeface="Arial"/>
              </a:rPr>
              <a:t>Ejemplo: </a:t>
            </a:r>
            <a:r>
              <a:rPr sz="2267" b="1" spc="18" dirty="0">
                <a:solidFill>
                  <a:srgbClr val="942192"/>
                </a:solidFill>
                <a:latin typeface="Tahoma"/>
                <a:cs typeface="Tahoma"/>
              </a:rPr>
              <a:t>$ </a:t>
            </a:r>
            <a:r>
              <a:rPr sz="2267" b="1" spc="14" dirty="0">
                <a:latin typeface="Tahoma"/>
                <a:cs typeface="Tahoma"/>
              </a:rPr>
              <a:t>git describe</a:t>
            </a:r>
            <a:r>
              <a:rPr sz="2267" b="1" spc="-195" dirty="0">
                <a:latin typeface="Tahoma"/>
                <a:cs typeface="Tahoma"/>
              </a:rPr>
              <a:t> </a:t>
            </a:r>
            <a:r>
              <a:rPr sz="2267" b="1" spc="14" dirty="0">
                <a:latin typeface="Tahoma"/>
                <a:cs typeface="Tahoma"/>
              </a:rPr>
              <a:t>master</a:t>
            </a:r>
            <a:endParaRPr sz="2267">
              <a:latin typeface="Tahoma"/>
              <a:cs typeface="Tahoma"/>
            </a:endParaRPr>
          </a:p>
          <a:p>
            <a:pPr marL="1871409">
              <a:lnSpc>
                <a:spcPct val="100000"/>
              </a:lnSpc>
              <a:spcBef>
                <a:spcPts val="730"/>
              </a:spcBef>
            </a:pPr>
            <a:r>
              <a:rPr sz="2267" b="1" spc="18" dirty="0">
                <a:latin typeface="Tahoma"/>
                <a:cs typeface="Tahoma"/>
              </a:rPr>
              <a:t>v1.3-5-ab34ga33</a:t>
            </a:r>
            <a:endParaRPr sz="2267">
              <a:latin typeface="Tahoma"/>
              <a:cs typeface="Tahoma"/>
            </a:endParaRPr>
          </a:p>
        </p:txBody>
      </p:sp>
    </p:spTree>
    <p:extLst>
      <p:ext uri="{BB962C8B-B14F-4D97-AF65-F5344CB8AC3E}">
        <p14:creationId xmlns:p14="http://schemas.microsoft.com/office/powerpoint/2010/main" val="115972129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object 9"/>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126</a:t>
            </a:fld>
            <a:endParaRPr sz="1179">
              <a:latin typeface="Tahoma"/>
              <a:cs typeface="Tahoma"/>
            </a:endParaRPr>
          </a:p>
        </p:txBody>
      </p:sp>
      <p:sp>
        <p:nvSpPr>
          <p:cNvPr id="2" name="object 2"/>
          <p:cNvSpPr txBox="1">
            <a:spLocks noGrp="1"/>
          </p:cNvSpPr>
          <p:nvPr>
            <p:ph type="title"/>
          </p:nvPr>
        </p:nvSpPr>
        <p:spPr/>
        <p:txBody>
          <a:bodyPr/>
          <a:lstStyle/>
          <a:p>
            <a:r>
              <a:rPr lang="es-ES" dirty="0"/>
              <a:t>add interactivo</a:t>
            </a:r>
            <a:endParaRPr lang="es-ES"/>
          </a:p>
        </p:txBody>
      </p:sp>
      <p:sp>
        <p:nvSpPr>
          <p:cNvPr id="3" name="object 3"/>
          <p:cNvSpPr txBox="1"/>
          <p:nvPr/>
        </p:nvSpPr>
        <p:spPr>
          <a:xfrm>
            <a:off x="1932767" y="836503"/>
            <a:ext cx="7927295" cy="3578137"/>
          </a:xfrm>
          <a:prstGeom prst="rect">
            <a:avLst/>
          </a:prstGeom>
        </p:spPr>
        <p:txBody>
          <a:bodyPr vert="horz" wrap="square" lIns="0" tIns="79463" rIns="0" bIns="0" rtlCol="0">
            <a:spAutoFit/>
          </a:bodyPr>
          <a:lstStyle/>
          <a:p>
            <a:pPr marL="340308" indent="-317852">
              <a:lnSpc>
                <a:spcPct val="100000"/>
              </a:lnSpc>
              <a:spcBef>
                <a:spcPts val="626"/>
              </a:spcBef>
              <a:buClr>
                <a:srgbClr val="829FF9"/>
              </a:buClr>
              <a:buFont typeface="DejaVu Sans"/>
              <a:buChar char="✦"/>
              <a:tabLst>
                <a:tab pos="340884" algn="l"/>
              </a:tabLst>
            </a:pPr>
            <a:r>
              <a:rPr sz="2267" spc="14" dirty="0">
                <a:solidFill>
                  <a:srgbClr val="021EAA"/>
                </a:solidFill>
                <a:latin typeface="Arial"/>
                <a:cs typeface="Arial"/>
              </a:rPr>
              <a:t>Si </a:t>
            </a:r>
            <a:r>
              <a:rPr sz="2267" spc="18" dirty="0">
                <a:solidFill>
                  <a:srgbClr val="021EAA"/>
                </a:solidFill>
                <a:latin typeface="Arial"/>
                <a:cs typeface="Arial"/>
              </a:rPr>
              <a:t>hemos </a:t>
            </a:r>
            <a:r>
              <a:rPr sz="2267" spc="14" dirty="0">
                <a:solidFill>
                  <a:srgbClr val="021EAA"/>
                </a:solidFill>
                <a:latin typeface="Arial"/>
                <a:cs typeface="Arial"/>
              </a:rPr>
              <a:t>editado varios</a:t>
            </a:r>
            <a:r>
              <a:rPr sz="2267" spc="-14" dirty="0">
                <a:solidFill>
                  <a:srgbClr val="021EAA"/>
                </a:solidFill>
                <a:latin typeface="Arial"/>
                <a:cs typeface="Arial"/>
              </a:rPr>
              <a:t> </a:t>
            </a:r>
            <a:r>
              <a:rPr sz="2267" spc="14" dirty="0">
                <a:solidFill>
                  <a:srgbClr val="021EAA"/>
                </a:solidFill>
                <a:latin typeface="Arial"/>
                <a:cs typeface="Arial"/>
              </a:rPr>
              <a:t>cambios</a:t>
            </a:r>
            <a:endParaRPr sz="2267">
              <a:latin typeface="Arial"/>
              <a:cs typeface="Arial"/>
            </a:endParaRPr>
          </a:p>
          <a:p>
            <a:pPr marL="304608">
              <a:lnSpc>
                <a:spcPct val="100000"/>
              </a:lnSpc>
              <a:spcBef>
                <a:spcPts val="540"/>
              </a:spcBef>
            </a:pPr>
            <a:r>
              <a:rPr sz="2584" spc="-210" baseline="8771" dirty="0">
                <a:solidFill>
                  <a:srgbClr val="829FF9"/>
                </a:solidFill>
                <a:latin typeface="DejaVu Sans"/>
                <a:cs typeface="DejaVu Sans"/>
              </a:rPr>
              <a:t>★ </a:t>
            </a:r>
            <a:r>
              <a:rPr sz="2267" spc="18" dirty="0">
                <a:solidFill>
                  <a:srgbClr val="0433FF"/>
                </a:solidFill>
                <a:latin typeface="Arial"/>
                <a:cs typeface="Arial"/>
              </a:rPr>
              <a:t>que </a:t>
            </a:r>
            <a:r>
              <a:rPr sz="2267" spc="14" dirty="0">
                <a:solidFill>
                  <a:srgbClr val="0433FF"/>
                </a:solidFill>
                <a:latin typeface="Arial"/>
                <a:cs typeface="Arial"/>
              </a:rPr>
              <a:t>pertenecen </a:t>
            </a:r>
            <a:r>
              <a:rPr sz="2267" spc="18" dirty="0">
                <a:solidFill>
                  <a:srgbClr val="0433FF"/>
                </a:solidFill>
                <a:latin typeface="Arial"/>
                <a:cs typeface="Arial"/>
              </a:rPr>
              <a:t>a </a:t>
            </a:r>
            <a:r>
              <a:rPr sz="2267" spc="14" dirty="0">
                <a:solidFill>
                  <a:srgbClr val="0433FF"/>
                </a:solidFill>
                <a:latin typeface="Arial"/>
                <a:cs typeface="Arial"/>
              </a:rPr>
              <a:t>contribuciones</a:t>
            </a:r>
            <a:r>
              <a:rPr sz="2267" spc="-199" dirty="0">
                <a:solidFill>
                  <a:srgbClr val="0433FF"/>
                </a:solidFill>
                <a:latin typeface="Arial"/>
                <a:cs typeface="Arial"/>
              </a:rPr>
              <a:t> </a:t>
            </a:r>
            <a:r>
              <a:rPr sz="2267" spc="14" dirty="0">
                <a:solidFill>
                  <a:srgbClr val="0433FF"/>
                </a:solidFill>
                <a:latin typeface="Arial"/>
                <a:cs typeface="Arial"/>
              </a:rPr>
              <a:t>diferentes</a:t>
            </a:r>
            <a:endParaRPr sz="2267">
              <a:latin typeface="Arial"/>
              <a:cs typeface="Arial"/>
            </a:endParaRPr>
          </a:p>
          <a:p>
            <a:pPr marL="304608">
              <a:lnSpc>
                <a:spcPct val="100000"/>
              </a:lnSpc>
              <a:spcBef>
                <a:spcPts val="544"/>
              </a:spcBef>
            </a:pPr>
            <a:r>
              <a:rPr sz="2584" spc="-210" baseline="8771" dirty="0">
                <a:solidFill>
                  <a:srgbClr val="829FF9"/>
                </a:solidFill>
                <a:latin typeface="DejaVu Sans"/>
                <a:cs typeface="DejaVu Sans"/>
              </a:rPr>
              <a:t>★ </a:t>
            </a:r>
            <a:r>
              <a:rPr sz="2267" spc="14" dirty="0">
                <a:solidFill>
                  <a:srgbClr val="0433FF"/>
                </a:solidFill>
                <a:latin typeface="Arial"/>
                <a:cs typeface="Arial"/>
              </a:rPr>
              <a:t>y </a:t>
            </a:r>
            <a:r>
              <a:rPr sz="2267" spc="18" dirty="0">
                <a:solidFill>
                  <a:srgbClr val="0433FF"/>
                </a:solidFill>
                <a:latin typeface="Arial"/>
                <a:cs typeface="Arial"/>
              </a:rPr>
              <a:t>no queremos </a:t>
            </a:r>
            <a:r>
              <a:rPr sz="2267" spc="14" dirty="0">
                <a:solidFill>
                  <a:srgbClr val="0433FF"/>
                </a:solidFill>
                <a:latin typeface="Arial"/>
                <a:cs typeface="Arial"/>
              </a:rPr>
              <a:t>hacer </a:t>
            </a:r>
            <a:r>
              <a:rPr sz="2267" spc="18" dirty="0">
                <a:solidFill>
                  <a:srgbClr val="0433FF"/>
                </a:solidFill>
                <a:latin typeface="Arial"/>
                <a:cs typeface="Arial"/>
              </a:rPr>
              <a:t>un </a:t>
            </a:r>
            <a:r>
              <a:rPr sz="2267" spc="14" dirty="0">
                <a:solidFill>
                  <a:srgbClr val="0433FF"/>
                </a:solidFill>
                <a:latin typeface="Arial"/>
                <a:cs typeface="Arial"/>
              </a:rPr>
              <a:t>commit</a:t>
            </a:r>
            <a:r>
              <a:rPr sz="2267" spc="-218" dirty="0">
                <a:solidFill>
                  <a:srgbClr val="0433FF"/>
                </a:solidFill>
                <a:latin typeface="Arial"/>
                <a:cs typeface="Arial"/>
              </a:rPr>
              <a:t> </a:t>
            </a:r>
            <a:r>
              <a:rPr sz="2267" spc="14" dirty="0">
                <a:solidFill>
                  <a:srgbClr val="0433FF"/>
                </a:solidFill>
                <a:latin typeface="Arial"/>
                <a:cs typeface="Arial"/>
              </a:rPr>
              <a:t>conjunto</a:t>
            </a:r>
            <a:endParaRPr sz="2267">
              <a:latin typeface="Arial"/>
              <a:cs typeface="Arial"/>
            </a:endParaRPr>
          </a:p>
          <a:p>
            <a:pPr marL="340308" indent="-317852">
              <a:lnSpc>
                <a:spcPct val="100000"/>
              </a:lnSpc>
              <a:spcBef>
                <a:spcPts val="812"/>
              </a:spcBef>
              <a:buClr>
                <a:srgbClr val="829FF9"/>
              </a:buClr>
              <a:buFont typeface="DejaVu Sans"/>
              <a:buChar char="✦"/>
              <a:tabLst>
                <a:tab pos="340884" algn="l"/>
              </a:tabLst>
            </a:pPr>
            <a:r>
              <a:rPr sz="2267" spc="18" dirty="0">
                <a:solidFill>
                  <a:srgbClr val="021EAA"/>
                </a:solidFill>
                <a:latin typeface="Arial"/>
                <a:cs typeface="Arial"/>
              </a:rPr>
              <a:t>podemos </a:t>
            </a:r>
            <a:r>
              <a:rPr sz="2267" spc="14" dirty="0">
                <a:solidFill>
                  <a:srgbClr val="021EAA"/>
                </a:solidFill>
                <a:latin typeface="Arial"/>
                <a:cs typeface="Arial"/>
              </a:rPr>
              <a:t>hacer </a:t>
            </a:r>
            <a:r>
              <a:rPr sz="2267" spc="18" dirty="0">
                <a:solidFill>
                  <a:srgbClr val="021EAA"/>
                </a:solidFill>
                <a:latin typeface="Arial"/>
                <a:cs typeface="Arial"/>
              </a:rPr>
              <a:t>un add </a:t>
            </a:r>
            <a:r>
              <a:rPr sz="2267" spc="9" dirty="0">
                <a:solidFill>
                  <a:srgbClr val="021EAA"/>
                </a:solidFill>
                <a:latin typeface="Arial"/>
                <a:cs typeface="Arial"/>
              </a:rPr>
              <a:t>interactivo (</a:t>
            </a:r>
            <a:r>
              <a:rPr sz="2267" b="1" spc="9" dirty="0">
                <a:solidFill>
                  <a:srgbClr val="021EAA"/>
                </a:solidFill>
                <a:latin typeface="Tahoma"/>
                <a:cs typeface="Tahoma"/>
              </a:rPr>
              <a:t>git </a:t>
            </a:r>
            <a:r>
              <a:rPr sz="2267" b="1" spc="18" dirty="0">
                <a:solidFill>
                  <a:srgbClr val="021EAA"/>
                </a:solidFill>
                <a:latin typeface="Tahoma"/>
                <a:cs typeface="Tahoma"/>
              </a:rPr>
              <a:t>add</a:t>
            </a:r>
            <a:r>
              <a:rPr sz="2267" b="1" spc="-27" dirty="0">
                <a:solidFill>
                  <a:srgbClr val="021EAA"/>
                </a:solidFill>
                <a:latin typeface="Tahoma"/>
                <a:cs typeface="Tahoma"/>
              </a:rPr>
              <a:t> </a:t>
            </a:r>
            <a:r>
              <a:rPr sz="2267" b="1" spc="9" dirty="0">
                <a:solidFill>
                  <a:srgbClr val="021EAA"/>
                </a:solidFill>
                <a:latin typeface="Tahoma"/>
                <a:cs typeface="Tahoma"/>
              </a:rPr>
              <a:t>-i</a:t>
            </a:r>
            <a:r>
              <a:rPr sz="2267" spc="9" dirty="0">
                <a:solidFill>
                  <a:srgbClr val="021EAA"/>
                </a:solidFill>
                <a:latin typeface="Arial"/>
                <a:cs typeface="Arial"/>
              </a:rPr>
              <a:t>)</a:t>
            </a:r>
            <a:endParaRPr sz="2267">
              <a:latin typeface="Arial"/>
              <a:cs typeface="Arial"/>
            </a:endParaRPr>
          </a:p>
          <a:p>
            <a:pPr marL="304608">
              <a:lnSpc>
                <a:spcPts val="2648"/>
              </a:lnSpc>
              <a:spcBef>
                <a:spcPts val="540"/>
              </a:spcBef>
            </a:pPr>
            <a:r>
              <a:rPr sz="2584" spc="-210" baseline="8771" dirty="0">
                <a:solidFill>
                  <a:srgbClr val="829FF9"/>
                </a:solidFill>
                <a:latin typeface="DejaVu Sans"/>
                <a:cs typeface="DejaVu Sans"/>
              </a:rPr>
              <a:t>★ </a:t>
            </a:r>
            <a:r>
              <a:rPr sz="2267" spc="14" dirty="0">
                <a:solidFill>
                  <a:srgbClr val="0433FF"/>
                </a:solidFill>
                <a:latin typeface="Arial"/>
                <a:cs typeface="Arial"/>
              </a:rPr>
              <a:t>nos muestra </a:t>
            </a:r>
            <a:r>
              <a:rPr sz="2267" spc="18" dirty="0">
                <a:solidFill>
                  <a:srgbClr val="0433FF"/>
                </a:solidFill>
                <a:latin typeface="Arial"/>
                <a:cs typeface="Arial"/>
              </a:rPr>
              <a:t>un menú que</a:t>
            </a:r>
            <a:r>
              <a:rPr sz="2267" spc="-199" dirty="0">
                <a:solidFill>
                  <a:srgbClr val="0433FF"/>
                </a:solidFill>
                <a:latin typeface="Arial"/>
                <a:cs typeface="Arial"/>
              </a:rPr>
              <a:t> </a:t>
            </a:r>
            <a:r>
              <a:rPr sz="2267" spc="14" dirty="0">
                <a:solidFill>
                  <a:srgbClr val="0433FF"/>
                </a:solidFill>
                <a:latin typeface="Arial"/>
                <a:cs typeface="Arial"/>
              </a:rPr>
              <a:t>permite</a:t>
            </a:r>
            <a:endParaRPr sz="2267">
              <a:latin typeface="Arial"/>
              <a:cs typeface="Arial"/>
            </a:endParaRPr>
          </a:p>
          <a:p>
            <a:pPr marL="710559" lvl="1" indent="-205567">
              <a:lnSpc>
                <a:spcPts val="3223"/>
              </a:lnSpc>
              <a:buClr>
                <a:srgbClr val="829FF9"/>
              </a:buClr>
              <a:buSzPct val="122000"/>
              <a:buFont typeface="Trebuchet MS"/>
              <a:buChar char="•"/>
              <a:tabLst>
                <a:tab pos="711135" algn="l"/>
              </a:tabLst>
            </a:pPr>
            <a:r>
              <a:rPr sz="2267" spc="14" dirty="0">
                <a:solidFill>
                  <a:srgbClr val="021EAA"/>
                </a:solidFill>
                <a:latin typeface="Arial"/>
                <a:cs typeface="Arial"/>
              </a:rPr>
              <a:t>meter y sacar los ficheros del staging</a:t>
            </a:r>
            <a:r>
              <a:rPr sz="2267" spc="-32" dirty="0">
                <a:solidFill>
                  <a:srgbClr val="021EAA"/>
                </a:solidFill>
                <a:latin typeface="Arial"/>
                <a:cs typeface="Arial"/>
              </a:rPr>
              <a:t> </a:t>
            </a:r>
            <a:r>
              <a:rPr sz="2267" spc="14" dirty="0">
                <a:solidFill>
                  <a:srgbClr val="021EAA"/>
                </a:solidFill>
                <a:latin typeface="Arial"/>
                <a:cs typeface="Arial"/>
              </a:rPr>
              <a:t>area</a:t>
            </a:r>
            <a:endParaRPr sz="2267">
              <a:latin typeface="Arial"/>
              <a:cs typeface="Arial"/>
            </a:endParaRPr>
          </a:p>
          <a:p>
            <a:pPr marL="657584" marR="16123" lvl="1" indent="-152592">
              <a:lnSpc>
                <a:spcPct val="95200"/>
              </a:lnSpc>
              <a:spcBef>
                <a:spcPts val="32"/>
              </a:spcBef>
              <a:buClr>
                <a:srgbClr val="829FF9"/>
              </a:buClr>
              <a:buSzPct val="122000"/>
              <a:buFont typeface="Trebuchet MS"/>
              <a:buChar char="•"/>
              <a:tabLst>
                <a:tab pos="711135" algn="l"/>
              </a:tabLst>
            </a:pPr>
            <a:r>
              <a:rPr sz="2267" spc="14" dirty="0">
                <a:solidFill>
                  <a:srgbClr val="021EAA"/>
                </a:solidFill>
                <a:latin typeface="Arial"/>
                <a:cs typeface="Arial"/>
              </a:rPr>
              <a:t>ver cada </a:t>
            </a:r>
            <a:r>
              <a:rPr sz="2267" spc="18" dirty="0">
                <a:solidFill>
                  <a:srgbClr val="021EAA"/>
                </a:solidFill>
                <a:latin typeface="Arial"/>
                <a:cs typeface="Arial"/>
              </a:rPr>
              <a:t>uno de </a:t>
            </a:r>
            <a:r>
              <a:rPr sz="2267" spc="14" dirty="0">
                <a:solidFill>
                  <a:srgbClr val="021EAA"/>
                </a:solidFill>
                <a:latin typeface="Arial"/>
                <a:cs typeface="Arial"/>
              </a:rPr>
              <a:t>los cambios existentes </a:t>
            </a:r>
            <a:r>
              <a:rPr sz="2267" spc="18" dirty="0">
                <a:solidFill>
                  <a:srgbClr val="021EAA"/>
                </a:solidFill>
                <a:latin typeface="Arial"/>
                <a:cs typeface="Arial"/>
              </a:rPr>
              <a:t>en un </a:t>
            </a:r>
            <a:r>
              <a:rPr sz="2267" spc="9" dirty="0">
                <a:solidFill>
                  <a:srgbClr val="021EAA"/>
                </a:solidFill>
                <a:latin typeface="Arial"/>
                <a:cs typeface="Arial"/>
              </a:rPr>
              <a:t>fichero,</a:t>
            </a:r>
            <a:r>
              <a:rPr sz="2267" spc="-54" dirty="0">
                <a:solidFill>
                  <a:srgbClr val="021EAA"/>
                </a:solidFill>
                <a:latin typeface="Arial"/>
                <a:cs typeface="Arial"/>
              </a:rPr>
              <a:t> </a:t>
            </a:r>
            <a:r>
              <a:rPr sz="2267" spc="14" dirty="0">
                <a:solidFill>
                  <a:srgbClr val="021EAA"/>
                </a:solidFill>
                <a:latin typeface="Arial"/>
                <a:cs typeface="Arial"/>
              </a:rPr>
              <a:t>y  meter sólo alguno </a:t>
            </a:r>
            <a:r>
              <a:rPr sz="2267" spc="18" dirty="0">
                <a:solidFill>
                  <a:srgbClr val="021EAA"/>
                </a:solidFill>
                <a:latin typeface="Arial"/>
                <a:cs typeface="Arial"/>
              </a:rPr>
              <a:t>de </a:t>
            </a:r>
            <a:r>
              <a:rPr sz="2267" spc="14" dirty="0">
                <a:solidFill>
                  <a:srgbClr val="021EAA"/>
                </a:solidFill>
                <a:latin typeface="Arial"/>
                <a:cs typeface="Arial"/>
              </a:rPr>
              <a:t>ellos </a:t>
            </a:r>
            <a:r>
              <a:rPr sz="2267" spc="18" dirty="0">
                <a:solidFill>
                  <a:srgbClr val="021EAA"/>
                </a:solidFill>
                <a:latin typeface="Arial"/>
                <a:cs typeface="Arial"/>
              </a:rPr>
              <a:t>en </a:t>
            </a:r>
            <a:r>
              <a:rPr sz="2267" spc="9" dirty="0">
                <a:solidFill>
                  <a:srgbClr val="021EAA"/>
                </a:solidFill>
                <a:latin typeface="Arial"/>
                <a:cs typeface="Arial"/>
              </a:rPr>
              <a:t>el </a:t>
            </a:r>
            <a:r>
              <a:rPr sz="2267" spc="14" dirty="0">
                <a:solidFill>
                  <a:srgbClr val="021EAA"/>
                </a:solidFill>
                <a:latin typeface="Arial"/>
                <a:cs typeface="Arial"/>
              </a:rPr>
              <a:t>staging</a:t>
            </a:r>
            <a:r>
              <a:rPr sz="2267" spc="-41" dirty="0">
                <a:solidFill>
                  <a:srgbClr val="021EAA"/>
                </a:solidFill>
                <a:latin typeface="Arial"/>
                <a:cs typeface="Arial"/>
              </a:rPr>
              <a:t> </a:t>
            </a:r>
            <a:r>
              <a:rPr sz="2267" spc="14" dirty="0">
                <a:solidFill>
                  <a:srgbClr val="021EAA"/>
                </a:solidFill>
                <a:latin typeface="Arial"/>
                <a:cs typeface="Arial"/>
              </a:rPr>
              <a:t>area.</a:t>
            </a:r>
            <a:endParaRPr sz="2267">
              <a:latin typeface="Arial"/>
              <a:cs typeface="Arial"/>
            </a:endParaRPr>
          </a:p>
          <a:p>
            <a:pPr marL="327640">
              <a:lnSpc>
                <a:spcPct val="100000"/>
              </a:lnSpc>
              <a:spcBef>
                <a:spcPts val="703"/>
              </a:spcBef>
            </a:pPr>
            <a:r>
              <a:rPr sz="1406" b="1" spc="-5" dirty="0">
                <a:solidFill>
                  <a:srgbClr val="942192"/>
                </a:solidFill>
                <a:latin typeface="Courier New"/>
                <a:cs typeface="Courier New"/>
              </a:rPr>
              <a:t>$ </a:t>
            </a:r>
            <a:r>
              <a:rPr sz="1406" b="1" spc="-9" dirty="0">
                <a:latin typeface="Courier New"/>
                <a:cs typeface="Courier New"/>
              </a:rPr>
              <a:t>git add</a:t>
            </a:r>
            <a:r>
              <a:rPr sz="1406" b="1" spc="-5" dirty="0">
                <a:latin typeface="Courier New"/>
                <a:cs typeface="Courier New"/>
              </a:rPr>
              <a:t> -i</a:t>
            </a:r>
            <a:endParaRPr sz="1406">
              <a:latin typeface="Courier New"/>
              <a:cs typeface="Courier New"/>
            </a:endParaRPr>
          </a:p>
        </p:txBody>
      </p:sp>
      <p:sp>
        <p:nvSpPr>
          <p:cNvPr id="4" name="object 4"/>
          <p:cNvSpPr txBox="1"/>
          <p:nvPr/>
        </p:nvSpPr>
        <p:spPr>
          <a:xfrm>
            <a:off x="3255027" y="4393682"/>
            <a:ext cx="983498" cy="885032"/>
          </a:xfrm>
          <a:prstGeom prst="rect">
            <a:avLst/>
          </a:prstGeom>
        </p:spPr>
        <p:txBody>
          <a:bodyPr vert="horz" wrap="square" lIns="0" tIns="8637" rIns="0" bIns="0" rtlCol="0">
            <a:spAutoFit/>
          </a:bodyPr>
          <a:lstStyle/>
          <a:p>
            <a:pPr marL="11516" marR="4607" indent="319579" algn="just">
              <a:lnSpc>
                <a:spcPct val="100899"/>
              </a:lnSpc>
              <a:spcBef>
                <a:spcPts val="68"/>
              </a:spcBef>
            </a:pPr>
            <a:r>
              <a:rPr sz="1406" b="1" spc="-9" dirty="0">
                <a:latin typeface="Courier New"/>
                <a:cs typeface="Courier New"/>
              </a:rPr>
              <a:t>staged  unchanged  unchanged  unchanged</a:t>
            </a:r>
            <a:endParaRPr sz="1406">
              <a:latin typeface="Courier New"/>
              <a:cs typeface="Courier New"/>
            </a:endParaRPr>
          </a:p>
        </p:txBody>
      </p:sp>
      <p:sp>
        <p:nvSpPr>
          <p:cNvPr id="5" name="object 5"/>
          <p:cNvSpPr txBox="1"/>
          <p:nvPr/>
        </p:nvSpPr>
        <p:spPr>
          <a:xfrm>
            <a:off x="4748730" y="4393682"/>
            <a:ext cx="876972" cy="885032"/>
          </a:xfrm>
          <a:prstGeom prst="rect">
            <a:avLst/>
          </a:prstGeom>
        </p:spPr>
        <p:txBody>
          <a:bodyPr vert="horz" wrap="square" lIns="0" tIns="10941" rIns="0" bIns="0" rtlCol="0">
            <a:spAutoFit/>
          </a:bodyPr>
          <a:lstStyle/>
          <a:p>
            <a:pPr marR="4607" algn="r">
              <a:lnSpc>
                <a:spcPct val="100000"/>
              </a:lnSpc>
              <a:spcBef>
                <a:spcPts val="86"/>
              </a:spcBef>
            </a:pPr>
            <a:r>
              <a:rPr sz="1406" b="1" spc="-9" dirty="0">
                <a:latin typeface="Courier New"/>
                <a:cs typeface="Courier New"/>
              </a:rPr>
              <a:t>unstaged</a:t>
            </a:r>
            <a:endParaRPr sz="1406">
              <a:latin typeface="Courier New"/>
              <a:cs typeface="Courier New"/>
            </a:endParaRPr>
          </a:p>
          <a:p>
            <a:pPr marR="4607" algn="r">
              <a:lnSpc>
                <a:spcPct val="100000"/>
              </a:lnSpc>
              <a:spcBef>
                <a:spcPts val="14"/>
              </a:spcBef>
            </a:pPr>
            <a:r>
              <a:rPr sz="1406" b="1" spc="-9" dirty="0">
                <a:latin typeface="Courier New"/>
                <a:cs typeface="Courier New"/>
              </a:rPr>
              <a:t>+0/-1</a:t>
            </a:r>
            <a:endParaRPr sz="1406">
              <a:latin typeface="Courier New"/>
              <a:cs typeface="Courier New"/>
            </a:endParaRPr>
          </a:p>
          <a:p>
            <a:pPr marR="4607" algn="r">
              <a:lnSpc>
                <a:spcPct val="100000"/>
              </a:lnSpc>
              <a:spcBef>
                <a:spcPts val="14"/>
              </a:spcBef>
            </a:pPr>
            <a:r>
              <a:rPr sz="1406" b="1" spc="-9" dirty="0">
                <a:latin typeface="Courier New"/>
                <a:cs typeface="Courier New"/>
              </a:rPr>
              <a:t>+1/-1</a:t>
            </a:r>
            <a:endParaRPr sz="1406">
              <a:latin typeface="Courier New"/>
              <a:cs typeface="Courier New"/>
            </a:endParaRPr>
          </a:p>
          <a:p>
            <a:pPr marR="4607" algn="r">
              <a:lnSpc>
                <a:spcPct val="100000"/>
              </a:lnSpc>
              <a:spcBef>
                <a:spcPts val="18"/>
              </a:spcBef>
            </a:pPr>
            <a:r>
              <a:rPr sz="1406" b="1" spc="-9" dirty="0">
                <a:latin typeface="Courier New"/>
                <a:cs typeface="Courier New"/>
              </a:rPr>
              <a:t>+5/-1</a:t>
            </a:r>
            <a:endParaRPr sz="1406">
              <a:latin typeface="Courier New"/>
              <a:cs typeface="Courier New"/>
            </a:endParaRPr>
          </a:p>
        </p:txBody>
      </p:sp>
      <p:sp>
        <p:nvSpPr>
          <p:cNvPr id="6" name="object 6"/>
          <p:cNvSpPr txBox="1"/>
          <p:nvPr/>
        </p:nvSpPr>
        <p:spPr>
          <a:xfrm>
            <a:off x="5708838" y="4393682"/>
            <a:ext cx="1730335" cy="885032"/>
          </a:xfrm>
          <a:prstGeom prst="rect">
            <a:avLst/>
          </a:prstGeom>
        </p:spPr>
        <p:txBody>
          <a:bodyPr vert="horz" wrap="square" lIns="0" tIns="8637" rIns="0" bIns="0" rtlCol="0">
            <a:spAutoFit/>
          </a:bodyPr>
          <a:lstStyle/>
          <a:p>
            <a:pPr marL="11516" marR="1284650">
              <a:lnSpc>
                <a:spcPct val="100899"/>
              </a:lnSpc>
              <a:spcBef>
                <a:spcPts val="68"/>
              </a:spcBef>
            </a:pPr>
            <a:r>
              <a:rPr sz="1406" b="1" spc="-5" dirty="0">
                <a:latin typeface="Courier New"/>
                <a:cs typeface="Courier New"/>
              </a:rPr>
              <a:t>path  TODO</a:t>
            </a:r>
            <a:endParaRPr sz="1406">
              <a:latin typeface="Courier New"/>
              <a:cs typeface="Courier New"/>
            </a:endParaRPr>
          </a:p>
          <a:p>
            <a:pPr marL="11516" marR="4607">
              <a:lnSpc>
                <a:spcPct val="100899"/>
              </a:lnSpc>
            </a:pPr>
            <a:r>
              <a:rPr sz="1406" b="1" spc="-5" dirty="0">
                <a:latin typeface="Courier New"/>
                <a:cs typeface="Courier New"/>
              </a:rPr>
              <a:t>index.html  lib/simplegit.rb</a:t>
            </a:r>
            <a:endParaRPr sz="1406">
              <a:latin typeface="Courier New"/>
              <a:cs typeface="Courier New"/>
            </a:endParaRPr>
          </a:p>
        </p:txBody>
      </p:sp>
      <p:sp>
        <p:nvSpPr>
          <p:cNvPr id="7" name="object 7"/>
          <p:cNvSpPr txBox="1"/>
          <p:nvPr/>
        </p:nvSpPr>
        <p:spPr>
          <a:xfrm>
            <a:off x="2614875" y="4609764"/>
            <a:ext cx="236661" cy="669101"/>
          </a:xfrm>
          <a:prstGeom prst="rect">
            <a:avLst/>
          </a:prstGeom>
        </p:spPr>
        <p:txBody>
          <a:bodyPr vert="horz" wrap="square" lIns="0" tIns="10941" rIns="0" bIns="0" rtlCol="0">
            <a:spAutoFit/>
          </a:bodyPr>
          <a:lstStyle/>
          <a:p>
            <a:pPr marL="11516">
              <a:lnSpc>
                <a:spcPct val="100000"/>
              </a:lnSpc>
              <a:spcBef>
                <a:spcPts val="86"/>
              </a:spcBef>
            </a:pPr>
            <a:r>
              <a:rPr sz="1406" b="1" spc="-9" dirty="0">
                <a:latin typeface="Courier New"/>
                <a:cs typeface="Courier New"/>
              </a:rPr>
              <a:t>1:</a:t>
            </a:r>
            <a:endParaRPr sz="1406">
              <a:latin typeface="Courier New"/>
              <a:cs typeface="Courier New"/>
            </a:endParaRPr>
          </a:p>
          <a:p>
            <a:pPr marL="11516">
              <a:lnSpc>
                <a:spcPct val="100000"/>
              </a:lnSpc>
              <a:spcBef>
                <a:spcPts val="14"/>
              </a:spcBef>
            </a:pPr>
            <a:r>
              <a:rPr sz="1406" b="1" spc="-9" dirty="0">
                <a:latin typeface="Courier New"/>
                <a:cs typeface="Courier New"/>
              </a:rPr>
              <a:t>2:</a:t>
            </a:r>
            <a:endParaRPr sz="1406">
              <a:latin typeface="Courier New"/>
              <a:cs typeface="Courier New"/>
            </a:endParaRPr>
          </a:p>
          <a:p>
            <a:pPr marL="11516">
              <a:lnSpc>
                <a:spcPct val="100000"/>
              </a:lnSpc>
              <a:spcBef>
                <a:spcPts val="14"/>
              </a:spcBef>
            </a:pPr>
            <a:r>
              <a:rPr sz="1406" b="1" spc="-9" dirty="0">
                <a:latin typeface="Courier New"/>
                <a:cs typeface="Courier New"/>
              </a:rPr>
              <a:t>3:</a:t>
            </a:r>
            <a:endParaRPr sz="1406">
              <a:latin typeface="Courier New"/>
              <a:cs typeface="Courier New"/>
            </a:endParaRPr>
          </a:p>
        </p:txBody>
      </p:sp>
      <p:graphicFrame>
        <p:nvGraphicFramePr>
          <p:cNvPr id="8" name="object 8"/>
          <p:cNvGraphicFramePr>
            <a:graphicFrameLocks noGrp="1"/>
          </p:cNvGraphicFramePr>
          <p:nvPr/>
        </p:nvGraphicFramePr>
        <p:xfrm>
          <a:off x="2384204" y="5529388"/>
          <a:ext cx="6567210" cy="1024619"/>
        </p:xfrm>
        <a:graphic>
          <a:graphicData uri="http://schemas.openxmlformats.org/drawingml/2006/table">
            <a:tbl>
              <a:tblPr firstRow="1" bandRow="1">
                <a:tableStyleId>{2D5ABB26-0587-4C30-8999-92F81FD0307C}</a:tableStyleId>
              </a:tblPr>
              <a:tblGrid>
                <a:gridCol w="1362387">
                  <a:extLst>
                    <a:ext uri="{9D8B030D-6E8A-4147-A177-3AD203B41FA5}">
                      <a16:colId xmlns:a16="http://schemas.microsoft.com/office/drawing/2014/main" val="20000"/>
                    </a:ext>
                  </a:extLst>
                </a:gridCol>
                <a:gridCol w="373706">
                  <a:extLst>
                    <a:ext uri="{9D8B030D-6E8A-4147-A177-3AD203B41FA5}">
                      <a16:colId xmlns:a16="http://schemas.microsoft.com/office/drawing/2014/main" val="20001"/>
                    </a:ext>
                  </a:extLst>
                </a:gridCol>
                <a:gridCol w="267179">
                  <a:extLst>
                    <a:ext uri="{9D8B030D-6E8A-4147-A177-3AD203B41FA5}">
                      <a16:colId xmlns:a16="http://schemas.microsoft.com/office/drawing/2014/main" val="20002"/>
                    </a:ext>
                  </a:extLst>
                </a:gridCol>
                <a:gridCol w="1014017">
                  <a:extLst>
                    <a:ext uri="{9D8B030D-6E8A-4147-A177-3AD203B41FA5}">
                      <a16:colId xmlns:a16="http://schemas.microsoft.com/office/drawing/2014/main" val="20003"/>
                    </a:ext>
                  </a:extLst>
                </a:gridCol>
                <a:gridCol w="1547225">
                  <a:extLst>
                    <a:ext uri="{9D8B030D-6E8A-4147-A177-3AD203B41FA5}">
                      <a16:colId xmlns:a16="http://schemas.microsoft.com/office/drawing/2014/main" val="20004"/>
                    </a:ext>
                  </a:extLst>
                </a:gridCol>
                <a:gridCol w="2002696">
                  <a:extLst>
                    <a:ext uri="{9D8B030D-6E8A-4147-A177-3AD203B41FA5}">
                      <a16:colId xmlns:a16="http://schemas.microsoft.com/office/drawing/2014/main" val="20005"/>
                    </a:ext>
                  </a:extLst>
                </a:gridCol>
              </a:tblGrid>
              <a:tr h="197017">
                <a:tc>
                  <a:txBody>
                    <a:bodyPr/>
                    <a:lstStyle/>
                    <a:p>
                      <a:pPr marL="31750">
                        <a:lnSpc>
                          <a:spcPts val="1475"/>
                        </a:lnSpc>
                      </a:pPr>
                      <a:r>
                        <a:rPr sz="1400" b="1" spc="-10" dirty="0">
                          <a:latin typeface="Courier New"/>
                          <a:cs typeface="Courier New"/>
                        </a:rPr>
                        <a:t>***</a:t>
                      </a:r>
                      <a:r>
                        <a:rPr sz="1400" b="1" spc="-60" dirty="0">
                          <a:latin typeface="Courier New"/>
                          <a:cs typeface="Courier New"/>
                        </a:rPr>
                        <a:t> </a:t>
                      </a:r>
                      <a:r>
                        <a:rPr sz="1400" b="1" spc="-10" dirty="0">
                          <a:latin typeface="Courier New"/>
                          <a:cs typeface="Courier New"/>
                        </a:rPr>
                        <a:t>Commands</a:t>
                      </a:r>
                      <a:endParaRPr sz="1400">
                        <a:latin typeface="Courier New"/>
                        <a:cs typeface="Courier New"/>
                      </a:endParaRPr>
                    </a:p>
                  </a:txBody>
                  <a:tcPr marL="0" marR="0" marT="0" marB="0"/>
                </a:tc>
                <a:tc>
                  <a:txBody>
                    <a:bodyPr/>
                    <a:lstStyle/>
                    <a:p>
                      <a:pPr marL="58419">
                        <a:lnSpc>
                          <a:spcPts val="1475"/>
                        </a:lnSpc>
                      </a:pPr>
                      <a:r>
                        <a:rPr sz="1400" b="1" dirty="0">
                          <a:latin typeface="Courier New"/>
                          <a:cs typeface="Courier New"/>
                        </a:rPr>
                        <a:t>***</a:t>
                      </a:r>
                      <a:endParaRPr sz="1400">
                        <a:latin typeface="Courier New"/>
                        <a:cs typeface="Courier New"/>
                      </a:endParaRPr>
                    </a:p>
                  </a:txBody>
                  <a:tcPr marL="0" marR="0" marT="0" marB="0"/>
                </a:tc>
                <a:tc gridSpan="4">
                  <a:txBody>
                    <a:bodyPr/>
                    <a:lstStyle/>
                    <a:p>
                      <a:pPr>
                        <a:lnSpc>
                          <a:spcPct val="100000"/>
                        </a:lnSpc>
                      </a:pPr>
                      <a:endParaRPr sz="1200">
                        <a:latin typeface="Times New Roman"/>
                        <a:cs typeface="Times New Roman"/>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16083">
                <a:tc>
                  <a:txBody>
                    <a:bodyPr/>
                    <a:lstStyle/>
                    <a:p>
                      <a:pPr marL="266700">
                        <a:lnSpc>
                          <a:spcPts val="1639"/>
                        </a:lnSpc>
                      </a:pPr>
                      <a:r>
                        <a:rPr sz="1400" b="1" spc="-10" dirty="0">
                          <a:latin typeface="Courier New"/>
                          <a:cs typeface="Courier New"/>
                        </a:rPr>
                        <a:t>1:</a:t>
                      </a:r>
                      <a:r>
                        <a:rPr sz="1400" b="1" spc="-40" dirty="0">
                          <a:latin typeface="Courier New"/>
                          <a:cs typeface="Courier New"/>
                        </a:rPr>
                        <a:t> </a:t>
                      </a:r>
                      <a:r>
                        <a:rPr sz="1400" b="1" spc="-10" dirty="0">
                          <a:latin typeface="Courier New"/>
                          <a:cs typeface="Courier New"/>
                        </a:rPr>
                        <a:t>status</a:t>
                      </a:r>
                      <a:endParaRPr sz="1400">
                        <a:latin typeface="Courier New"/>
                        <a:cs typeface="Courier New"/>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ts val="1639"/>
                        </a:lnSpc>
                      </a:pPr>
                      <a:r>
                        <a:rPr sz="1400" b="1" spc="-10" dirty="0">
                          <a:latin typeface="Courier New"/>
                          <a:cs typeface="Courier New"/>
                        </a:rPr>
                        <a:t>2:</a:t>
                      </a:r>
                      <a:endParaRPr sz="1400">
                        <a:latin typeface="Courier New"/>
                        <a:cs typeface="Courier New"/>
                      </a:endParaRPr>
                    </a:p>
                  </a:txBody>
                  <a:tcPr marL="0" marR="0" marT="0" marB="0"/>
                </a:tc>
                <a:tc>
                  <a:txBody>
                    <a:bodyPr/>
                    <a:lstStyle/>
                    <a:p>
                      <a:pPr marL="58419">
                        <a:lnSpc>
                          <a:spcPts val="1639"/>
                        </a:lnSpc>
                      </a:pPr>
                      <a:r>
                        <a:rPr sz="1400" b="1" spc="-10" dirty="0">
                          <a:latin typeface="Courier New"/>
                          <a:cs typeface="Courier New"/>
                        </a:rPr>
                        <a:t>update</a:t>
                      </a:r>
                      <a:endParaRPr sz="1400">
                        <a:latin typeface="Courier New"/>
                        <a:cs typeface="Courier New"/>
                      </a:endParaRPr>
                    </a:p>
                  </a:txBody>
                  <a:tcPr marL="0" marR="0" marT="0" marB="0"/>
                </a:tc>
                <a:tc>
                  <a:txBody>
                    <a:bodyPr/>
                    <a:lstStyle/>
                    <a:p>
                      <a:pPr marL="352425">
                        <a:lnSpc>
                          <a:spcPts val="1639"/>
                        </a:lnSpc>
                      </a:pPr>
                      <a:r>
                        <a:rPr sz="1400" b="1" spc="-10" dirty="0">
                          <a:latin typeface="Courier New"/>
                          <a:cs typeface="Courier New"/>
                        </a:rPr>
                        <a:t>3:</a:t>
                      </a:r>
                      <a:r>
                        <a:rPr sz="1400" b="1" spc="-30" dirty="0">
                          <a:latin typeface="Courier New"/>
                          <a:cs typeface="Courier New"/>
                        </a:rPr>
                        <a:t> </a:t>
                      </a:r>
                      <a:r>
                        <a:rPr sz="1400" b="1" spc="-10" dirty="0">
                          <a:latin typeface="Courier New"/>
                          <a:cs typeface="Courier New"/>
                        </a:rPr>
                        <a:t>revert</a:t>
                      </a:r>
                      <a:endParaRPr sz="1400">
                        <a:latin typeface="Courier New"/>
                        <a:cs typeface="Courier New"/>
                      </a:endParaRPr>
                    </a:p>
                  </a:txBody>
                  <a:tcPr marL="0" marR="0" marT="0" marB="0"/>
                </a:tc>
                <a:tc>
                  <a:txBody>
                    <a:bodyPr/>
                    <a:lstStyle/>
                    <a:p>
                      <a:pPr marL="294005">
                        <a:lnSpc>
                          <a:spcPts val="1639"/>
                        </a:lnSpc>
                      </a:pPr>
                      <a:r>
                        <a:rPr sz="1400" b="1" spc="-10" dirty="0">
                          <a:latin typeface="Courier New"/>
                          <a:cs typeface="Courier New"/>
                        </a:rPr>
                        <a:t>4: add</a:t>
                      </a:r>
                      <a:r>
                        <a:rPr sz="1400" b="1" spc="-65" dirty="0">
                          <a:latin typeface="Courier New"/>
                          <a:cs typeface="Courier New"/>
                        </a:rPr>
                        <a:t> </a:t>
                      </a:r>
                      <a:r>
                        <a:rPr sz="1400" b="1" spc="-5" dirty="0">
                          <a:latin typeface="Courier New"/>
                          <a:cs typeface="Courier New"/>
                        </a:rPr>
                        <a:t>untracked</a:t>
                      </a:r>
                      <a:endParaRPr sz="1400">
                        <a:latin typeface="Courier New"/>
                        <a:cs typeface="Courier New"/>
                      </a:endParaRPr>
                    </a:p>
                  </a:txBody>
                  <a:tcPr marL="0" marR="0" marT="0" marB="0"/>
                </a:tc>
                <a:extLst>
                  <a:ext uri="{0D108BD9-81ED-4DB2-BD59-A6C34878D82A}">
                    <a16:rowId xmlns:a16="http://schemas.microsoft.com/office/drawing/2014/main" val="10001"/>
                  </a:ext>
                </a:extLst>
              </a:tr>
              <a:tr h="216081">
                <a:tc>
                  <a:txBody>
                    <a:bodyPr/>
                    <a:lstStyle/>
                    <a:p>
                      <a:pPr marL="266700">
                        <a:lnSpc>
                          <a:spcPts val="1639"/>
                        </a:lnSpc>
                      </a:pPr>
                      <a:r>
                        <a:rPr sz="1400" b="1" spc="-10" dirty="0">
                          <a:latin typeface="Courier New"/>
                          <a:cs typeface="Courier New"/>
                        </a:rPr>
                        <a:t>5:</a:t>
                      </a:r>
                      <a:r>
                        <a:rPr sz="1400" b="1" spc="-30" dirty="0">
                          <a:latin typeface="Courier New"/>
                          <a:cs typeface="Courier New"/>
                        </a:rPr>
                        <a:t> </a:t>
                      </a:r>
                      <a:r>
                        <a:rPr sz="1400" b="1" spc="-10" dirty="0">
                          <a:latin typeface="Courier New"/>
                          <a:cs typeface="Courier New"/>
                        </a:rPr>
                        <a:t>patch</a:t>
                      </a:r>
                      <a:endParaRPr sz="1400">
                        <a:latin typeface="Courier New"/>
                        <a:cs typeface="Courier New"/>
                      </a:endParaRPr>
                    </a:p>
                  </a:txBody>
                  <a:tcPr marL="0" marR="0" marT="0" marB="0"/>
                </a:tc>
                <a:tc>
                  <a:txBody>
                    <a:bodyPr/>
                    <a:lstStyle/>
                    <a:p>
                      <a:pPr>
                        <a:lnSpc>
                          <a:spcPct val="100000"/>
                        </a:lnSpc>
                      </a:pPr>
                      <a:endParaRPr sz="1300">
                        <a:latin typeface="Times New Roman"/>
                        <a:cs typeface="Times New Roman"/>
                      </a:endParaRPr>
                    </a:p>
                  </a:txBody>
                  <a:tcPr marL="0" marR="0" marT="0" marB="0"/>
                </a:tc>
                <a:tc>
                  <a:txBody>
                    <a:bodyPr/>
                    <a:lstStyle/>
                    <a:p>
                      <a:pPr>
                        <a:lnSpc>
                          <a:spcPts val="1639"/>
                        </a:lnSpc>
                      </a:pPr>
                      <a:r>
                        <a:rPr sz="1400" b="1" spc="-10" dirty="0">
                          <a:latin typeface="Courier New"/>
                          <a:cs typeface="Courier New"/>
                        </a:rPr>
                        <a:t>6:</a:t>
                      </a:r>
                      <a:endParaRPr sz="1400">
                        <a:latin typeface="Courier New"/>
                        <a:cs typeface="Courier New"/>
                      </a:endParaRPr>
                    </a:p>
                  </a:txBody>
                  <a:tcPr marL="0" marR="0" marT="0" marB="0"/>
                </a:tc>
                <a:tc>
                  <a:txBody>
                    <a:bodyPr/>
                    <a:lstStyle/>
                    <a:p>
                      <a:pPr marL="58419">
                        <a:lnSpc>
                          <a:spcPts val="1639"/>
                        </a:lnSpc>
                      </a:pPr>
                      <a:r>
                        <a:rPr sz="1400" b="1" spc="-10" dirty="0">
                          <a:latin typeface="Courier New"/>
                          <a:cs typeface="Courier New"/>
                        </a:rPr>
                        <a:t>diff</a:t>
                      </a:r>
                      <a:endParaRPr sz="1400">
                        <a:latin typeface="Courier New"/>
                        <a:cs typeface="Courier New"/>
                      </a:endParaRPr>
                    </a:p>
                  </a:txBody>
                  <a:tcPr marL="0" marR="0" marT="0" marB="0"/>
                </a:tc>
                <a:tc>
                  <a:txBody>
                    <a:bodyPr/>
                    <a:lstStyle/>
                    <a:p>
                      <a:pPr marL="352425">
                        <a:lnSpc>
                          <a:spcPts val="1639"/>
                        </a:lnSpc>
                      </a:pPr>
                      <a:r>
                        <a:rPr sz="1400" b="1" spc="-10" dirty="0">
                          <a:latin typeface="Courier New"/>
                          <a:cs typeface="Courier New"/>
                        </a:rPr>
                        <a:t>7:</a:t>
                      </a:r>
                      <a:r>
                        <a:rPr sz="1400" b="1" spc="-25" dirty="0">
                          <a:latin typeface="Courier New"/>
                          <a:cs typeface="Courier New"/>
                        </a:rPr>
                        <a:t> </a:t>
                      </a:r>
                      <a:r>
                        <a:rPr sz="1400" b="1" spc="-10" dirty="0">
                          <a:latin typeface="Courier New"/>
                          <a:cs typeface="Courier New"/>
                        </a:rPr>
                        <a:t>quit</a:t>
                      </a:r>
                      <a:endParaRPr sz="1400">
                        <a:latin typeface="Courier New"/>
                        <a:cs typeface="Courier New"/>
                      </a:endParaRPr>
                    </a:p>
                  </a:txBody>
                  <a:tcPr marL="0" marR="0" marT="0" marB="0"/>
                </a:tc>
                <a:tc>
                  <a:txBody>
                    <a:bodyPr/>
                    <a:lstStyle/>
                    <a:p>
                      <a:pPr marL="294005">
                        <a:lnSpc>
                          <a:spcPts val="1639"/>
                        </a:lnSpc>
                      </a:pPr>
                      <a:r>
                        <a:rPr sz="1400" b="1" spc="-10" dirty="0">
                          <a:latin typeface="Courier New"/>
                          <a:cs typeface="Courier New"/>
                        </a:rPr>
                        <a:t>8:</a:t>
                      </a:r>
                      <a:r>
                        <a:rPr sz="1400" b="1" spc="-15" dirty="0">
                          <a:latin typeface="Courier New"/>
                          <a:cs typeface="Courier New"/>
                        </a:rPr>
                        <a:t> </a:t>
                      </a:r>
                      <a:r>
                        <a:rPr sz="1400" b="1" spc="-5" dirty="0">
                          <a:latin typeface="Courier New"/>
                          <a:cs typeface="Courier New"/>
                        </a:rPr>
                        <a:t>help</a:t>
                      </a:r>
                      <a:endParaRPr sz="1400">
                        <a:latin typeface="Courier New"/>
                        <a:cs typeface="Courier New"/>
                      </a:endParaRPr>
                    </a:p>
                  </a:txBody>
                  <a:tcPr marL="0" marR="0" marT="0" marB="0"/>
                </a:tc>
                <a:extLst>
                  <a:ext uri="{0D108BD9-81ED-4DB2-BD59-A6C34878D82A}">
                    <a16:rowId xmlns:a16="http://schemas.microsoft.com/office/drawing/2014/main" val="10002"/>
                  </a:ext>
                </a:extLst>
              </a:tr>
              <a:tr h="197014">
                <a:tc>
                  <a:txBody>
                    <a:bodyPr/>
                    <a:lstStyle/>
                    <a:p>
                      <a:pPr marL="31750">
                        <a:lnSpc>
                          <a:spcPts val="1610"/>
                        </a:lnSpc>
                      </a:pPr>
                      <a:r>
                        <a:rPr sz="1400" b="1" spc="-10" dirty="0">
                          <a:latin typeface="Courier New"/>
                          <a:cs typeface="Courier New"/>
                        </a:rPr>
                        <a:t>What</a:t>
                      </a:r>
                      <a:r>
                        <a:rPr sz="1400" b="1" spc="-25" dirty="0">
                          <a:latin typeface="Courier New"/>
                          <a:cs typeface="Courier New"/>
                        </a:rPr>
                        <a:t> </a:t>
                      </a:r>
                      <a:r>
                        <a:rPr sz="1400" b="1" spc="-10" dirty="0">
                          <a:latin typeface="Courier New"/>
                          <a:cs typeface="Courier New"/>
                        </a:rPr>
                        <a:t>now&gt;</a:t>
                      </a:r>
                      <a:endParaRPr sz="1400">
                        <a:latin typeface="Courier New"/>
                        <a:cs typeface="Courier New"/>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tc>
                  <a:txBody>
                    <a:bodyPr/>
                    <a:lstStyle/>
                    <a:p>
                      <a:pPr>
                        <a:lnSpc>
                          <a:spcPct val="100000"/>
                        </a:lnSpc>
                      </a:pPr>
                      <a:endParaRPr sz="1200">
                        <a:latin typeface="Times New Roman"/>
                        <a:cs typeface="Times New Roman"/>
                      </a:endParaRPr>
                    </a:p>
                  </a:txBody>
                  <a:tcPr marL="0" marR="0" marT="0" marB="0"/>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8890210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127</a:t>
            </a:fld>
            <a:endParaRPr sz="1179">
              <a:latin typeface="Tahoma"/>
              <a:cs typeface="Tahoma"/>
            </a:endParaRPr>
          </a:p>
        </p:txBody>
      </p:sp>
      <p:sp>
        <p:nvSpPr>
          <p:cNvPr id="2" name="object 2"/>
          <p:cNvSpPr txBox="1">
            <a:spLocks noGrp="1"/>
          </p:cNvSpPr>
          <p:nvPr>
            <p:ph type="title"/>
          </p:nvPr>
        </p:nvSpPr>
        <p:spPr/>
        <p:txBody>
          <a:bodyPr/>
          <a:lstStyle/>
          <a:p>
            <a:r>
              <a:rPr lang="es-ES" dirty="0"/>
              <a:t>Stashing</a:t>
            </a:r>
            <a:endParaRPr lang="es-ES"/>
          </a:p>
        </p:txBody>
      </p:sp>
      <p:sp>
        <p:nvSpPr>
          <p:cNvPr id="3" name="object 3"/>
          <p:cNvSpPr txBox="1"/>
          <p:nvPr/>
        </p:nvSpPr>
        <p:spPr>
          <a:xfrm>
            <a:off x="1932766" y="1103428"/>
            <a:ext cx="8190444" cy="4868547"/>
          </a:xfrm>
          <a:prstGeom prst="rect">
            <a:avLst/>
          </a:prstGeom>
        </p:spPr>
        <p:txBody>
          <a:bodyPr vert="horz" wrap="square" lIns="0" tIns="29366" rIns="0" bIns="0" rtlCol="0">
            <a:spAutoFit/>
          </a:bodyPr>
          <a:lstStyle/>
          <a:p>
            <a:pPr marL="340308" marR="16123" indent="-317852">
              <a:lnSpc>
                <a:spcPts val="2702"/>
              </a:lnSpc>
              <a:spcBef>
                <a:spcPts val="230"/>
              </a:spcBef>
              <a:buClr>
                <a:srgbClr val="829FF9"/>
              </a:buClr>
              <a:buFont typeface="DejaVu Sans"/>
              <a:buChar char="✦"/>
              <a:tabLst>
                <a:tab pos="340884" algn="l"/>
              </a:tabLst>
            </a:pPr>
            <a:r>
              <a:rPr sz="2267" spc="14" dirty="0">
                <a:solidFill>
                  <a:srgbClr val="021EAA"/>
                </a:solidFill>
                <a:latin typeface="Arial"/>
                <a:cs typeface="Arial"/>
              </a:rPr>
              <a:t>Normalmente, mientras se está trabajando </a:t>
            </a:r>
            <a:r>
              <a:rPr sz="2267" spc="18" dirty="0">
                <a:solidFill>
                  <a:srgbClr val="021EAA"/>
                </a:solidFill>
                <a:latin typeface="Arial"/>
                <a:cs typeface="Arial"/>
              </a:rPr>
              <a:t>en una  </a:t>
            </a:r>
            <a:r>
              <a:rPr sz="2267" spc="14" dirty="0">
                <a:solidFill>
                  <a:srgbClr val="021EAA"/>
                </a:solidFill>
                <a:latin typeface="Arial"/>
                <a:cs typeface="Arial"/>
              </a:rPr>
              <a:t>contribución, los ficheros del working </a:t>
            </a:r>
            <a:r>
              <a:rPr sz="2267" spc="9" dirty="0">
                <a:solidFill>
                  <a:srgbClr val="021EAA"/>
                </a:solidFill>
                <a:latin typeface="Arial"/>
                <a:cs typeface="Arial"/>
              </a:rPr>
              <a:t>directorio </a:t>
            </a:r>
            <a:r>
              <a:rPr sz="2267" spc="14" dirty="0">
                <a:solidFill>
                  <a:srgbClr val="021EAA"/>
                </a:solidFill>
                <a:latin typeface="Arial"/>
                <a:cs typeface="Arial"/>
              </a:rPr>
              <a:t>y </a:t>
            </a:r>
            <a:r>
              <a:rPr sz="2267" spc="9" dirty="0">
                <a:solidFill>
                  <a:srgbClr val="021EAA"/>
                </a:solidFill>
                <a:latin typeface="Arial"/>
                <a:cs typeface="Arial"/>
              </a:rPr>
              <a:t>el </a:t>
            </a:r>
            <a:r>
              <a:rPr sz="2267" spc="14" dirty="0">
                <a:solidFill>
                  <a:srgbClr val="021EAA"/>
                </a:solidFill>
                <a:latin typeface="Arial"/>
                <a:cs typeface="Arial"/>
              </a:rPr>
              <a:t>staging  area tienen las modificaciones realizadas hasta </a:t>
            </a:r>
            <a:r>
              <a:rPr sz="2267" spc="9" dirty="0">
                <a:solidFill>
                  <a:srgbClr val="021EAA"/>
                </a:solidFill>
                <a:latin typeface="Arial"/>
                <a:cs typeface="Arial"/>
              </a:rPr>
              <a:t>el</a:t>
            </a:r>
            <a:r>
              <a:rPr sz="2267" spc="-9" dirty="0">
                <a:solidFill>
                  <a:srgbClr val="021EAA"/>
                </a:solidFill>
                <a:latin typeface="Arial"/>
                <a:cs typeface="Arial"/>
              </a:rPr>
              <a:t> </a:t>
            </a:r>
            <a:r>
              <a:rPr sz="2267" spc="14" dirty="0">
                <a:solidFill>
                  <a:srgbClr val="021EAA"/>
                </a:solidFill>
                <a:latin typeface="Arial"/>
                <a:cs typeface="Arial"/>
              </a:rPr>
              <a:t>momento.</a:t>
            </a:r>
            <a:endParaRPr sz="2267">
              <a:latin typeface="Arial"/>
              <a:cs typeface="Arial"/>
            </a:endParaRPr>
          </a:p>
          <a:p>
            <a:pPr marL="340308" marR="80615" indent="-317852">
              <a:lnSpc>
                <a:spcPts val="2702"/>
              </a:lnSpc>
              <a:spcBef>
                <a:spcPts val="639"/>
              </a:spcBef>
              <a:buClr>
                <a:srgbClr val="829FF9"/>
              </a:buClr>
              <a:buFont typeface="DejaVu Sans"/>
              <a:buChar char="✦"/>
              <a:tabLst>
                <a:tab pos="340884" algn="l"/>
              </a:tabLst>
            </a:pPr>
            <a:r>
              <a:rPr sz="2267" spc="14" dirty="0">
                <a:solidFill>
                  <a:srgbClr val="021EAA"/>
                </a:solidFill>
                <a:latin typeface="Arial"/>
                <a:cs typeface="Arial"/>
              </a:rPr>
              <a:t>Si fuera necesario hacer </a:t>
            </a:r>
            <a:r>
              <a:rPr sz="2267" spc="18" dirty="0">
                <a:solidFill>
                  <a:srgbClr val="021EAA"/>
                </a:solidFill>
                <a:latin typeface="Arial"/>
                <a:cs typeface="Arial"/>
              </a:rPr>
              <a:t>una </a:t>
            </a:r>
            <a:r>
              <a:rPr sz="2267" spc="14" dirty="0">
                <a:solidFill>
                  <a:srgbClr val="021EAA"/>
                </a:solidFill>
                <a:latin typeface="Arial"/>
                <a:cs typeface="Arial"/>
              </a:rPr>
              <a:t>modificación urgente  relacionada con </a:t>
            </a:r>
            <a:r>
              <a:rPr sz="2267" spc="9" dirty="0">
                <a:solidFill>
                  <a:srgbClr val="021EAA"/>
                </a:solidFill>
                <a:latin typeface="Arial"/>
                <a:cs typeface="Arial"/>
              </a:rPr>
              <a:t>otra tarea, </a:t>
            </a:r>
            <a:r>
              <a:rPr sz="2267" spc="14" dirty="0">
                <a:solidFill>
                  <a:srgbClr val="021EAA"/>
                </a:solidFill>
                <a:latin typeface="Arial"/>
                <a:cs typeface="Arial"/>
              </a:rPr>
              <a:t>habría </a:t>
            </a:r>
            <a:r>
              <a:rPr sz="2267" spc="18" dirty="0">
                <a:solidFill>
                  <a:srgbClr val="021EAA"/>
                </a:solidFill>
                <a:latin typeface="Arial"/>
                <a:cs typeface="Arial"/>
              </a:rPr>
              <a:t>que </a:t>
            </a:r>
            <a:r>
              <a:rPr sz="2267" spc="14" dirty="0">
                <a:solidFill>
                  <a:srgbClr val="021EAA"/>
                </a:solidFill>
                <a:latin typeface="Arial"/>
                <a:cs typeface="Arial"/>
              </a:rPr>
              <a:t>sacar (chekout) los  ficheros relacionados con </a:t>
            </a:r>
            <a:r>
              <a:rPr sz="2267" spc="9" dirty="0">
                <a:solidFill>
                  <a:srgbClr val="021EAA"/>
                </a:solidFill>
                <a:latin typeface="Arial"/>
                <a:cs typeface="Arial"/>
              </a:rPr>
              <a:t>la </a:t>
            </a:r>
            <a:r>
              <a:rPr sz="2267" spc="14" dirty="0">
                <a:solidFill>
                  <a:srgbClr val="021EAA"/>
                </a:solidFill>
                <a:latin typeface="Arial"/>
                <a:cs typeface="Arial"/>
              </a:rPr>
              <a:t>nueva </a:t>
            </a:r>
            <a:r>
              <a:rPr sz="2267" spc="9" dirty="0">
                <a:solidFill>
                  <a:srgbClr val="021EAA"/>
                </a:solidFill>
                <a:latin typeface="Arial"/>
                <a:cs typeface="Arial"/>
              </a:rPr>
              <a:t>tarea, </a:t>
            </a:r>
            <a:r>
              <a:rPr sz="2267" spc="14" dirty="0">
                <a:solidFill>
                  <a:srgbClr val="021EAA"/>
                </a:solidFill>
                <a:latin typeface="Arial"/>
                <a:cs typeface="Arial"/>
              </a:rPr>
              <a:t>hacer los cambios  necesarios y congelar </a:t>
            </a:r>
            <a:r>
              <a:rPr sz="2267" spc="18" dirty="0">
                <a:solidFill>
                  <a:srgbClr val="021EAA"/>
                </a:solidFill>
                <a:latin typeface="Arial"/>
                <a:cs typeface="Arial"/>
              </a:rPr>
              <a:t>una</a:t>
            </a:r>
            <a:r>
              <a:rPr sz="2267" spc="-9" dirty="0">
                <a:solidFill>
                  <a:srgbClr val="021EAA"/>
                </a:solidFill>
                <a:latin typeface="Arial"/>
                <a:cs typeface="Arial"/>
              </a:rPr>
              <a:t> </a:t>
            </a:r>
            <a:r>
              <a:rPr sz="2267" spc="14" dirty="0">
                <a:solidFill>
                  <a:srgbClr val="021EAA"/>
                </a:solidFill>
                <a:latin typeface="Arial"/>
                <a:cs typeface="Arial"/>
              </a:rPr>
              <a:t>versión.</a:t>
            </a:r>
            <a:endParaRPr sz="2267">
              <a:latin typeface="Arial"/>
              <a:cs typeface="Arial"/>
            </a:endParaRPr>
          </a:p>
          <a:p>
            <a:pPr marL="564877" marR="1431484" indent="-260846">
              <a:lnSpc>
                <a:spcPts val="2702"/>
              </a:lnSpc>
              <a:spcBef>
                <a:spcPts val="562"/>
              </a:spcBef>
            </a:pPr>
            <a:r>
              <a:rPr sz="2584" spc="-210" baseline="8771" dirty="0">
                <a:solidFill>
                  <a:srgbClr val="829FF9"/>
                </a:solidFill>
                <a:latin typeface="DejaVu Sans"/>
                <a:cs typeface="DejaVu Sans"/>
              </a:rPr>
              <a:t>★ </a:t>
            </a:r>
            <a:r>
              <a:rPr sz="2267" spc="14" dirty="0">
                <a:solidFill>
                  <a:srgbClr val="0433FF"/>
                </a:solidFill>
                <a:latin typeface="Arial"/>
                <a:cs typeface="Arial"/>
              </a:rPr>
              <a:t>Pero sin </a:t>
            </a:r>
            <a:r>
              <a:rPr sz="2267" spc="18" dirty="0">
                <a:solidFill>
                  <a:srgbClr val="0433FF"/>
                </a:solidFill>
                <a:latin typeface="Arial"/>
                <a:cs typeface="Arial"/>
              </a:rPr>
              <a:t>que </a:t>
            </a:r>
            <a:r>
              <a:rPr sz="2267" spc="14" dirty="0">
                <a:solidFill>
                  <a:srgbClr val="0433FF"/>
                </a:solidFill>
                <a:latin typeface="Arial"/>
                <a:cs typeface="Arial"/>
              </a:rPr>
              <a:t>se mezclen los cambios </a:t>
            </a:r>
            <a:r>
              <a:rPr sz="2267" spc="18" dirty="0">
                <a:solidFill>
                  <a:srgbClr val="0433FF"/>
                </a:solidFill>
                <a:latin typeface="Arial"/>
                <a:cs typeface="Arial"/>
              </a:rPr>
              <a:t>de ambas  </a:t>
            </a:r>
            <a:r>
              <a:rPr sz="2267" spc="14" dirty="0">
                <a:solidFill>
                  <a:srgbClr val="0433FF"/>
                </a:solidFill>
                <a:latin typeface="Arial"/>
                <a:cs typeface="Arial"/>
              </a:rPr>
              <a:t>actividades.</a:t>
            </a:r>
            <a:endParaRPr sz="2267">
              <a:latin typeface="Arial"/>
              <a:cs typeface="Arial"/>
            </a:endParaRPr>
          </a:p>
          <a:p>
            <a:pPr marL="340308" marR="82342" indent="-317852">
              <a:lnSpc>
                <a:spcPts val="2702"/>
              </a:lnSpc>
              <a:spcBef>
                <a:spcPts val="639"/>
              </a:spcBef>
              <a:buClr>
                <a:srgbClr val="829FF9"/>
              </a:buClr>
              <a:buFont typeface="DejaVu Sans"/>
              <a:buChar char="✦"/>
              <a:tabLst>
                <a:tab pos="340884" algn="l"/>
              </a:tabLst>
            </a:pPr>
            <a:r>
              <a:rPr sz="2267" spc="14" dirty="0">
                <a:solidFill>
                  <a:srgbClr val="021EAA"/>
                </a:solidFill>
                <a:latin typeface="Arial"/>
                <a:cs typeface="Arial"/>
              </a:rPr>
              <a:t>¿Borramos antes nuestros cambios </a:t>
            </a:r>
            <a:r>
              <a:rPr sz="2267" spc="9" dirty="0">
                <a:solidFill>
                  <a:srgbClr val="021EAA"/>
                </a:solidFill>
                <a:latin typeface="Arial"/>
                <a:cs typeface="Arial"/>
              </a:rPr>
              <a:t>iniciales </a:t>
            </a:r>
            <a:r>
              <a:rPr sz="2267" spc="14" dirty="0">
                <a:solidFill>
                  <a:srgbClr val="021EAA"/>
                </a:solidFill>
                <a:latin typeface="Arial"/>
                <a:cs typeface="Arial"/>
              </a:rPr>
              <a:t>para </a:t>
            </a:r>
            <a:r>
              <a:rPr sz="2267" spc="9" dirty="0">
                <a:solidFill>
                  <a:srgbClr val="021EAA"/>
                </a:solidFill>
                <a:latin typeface="Arial"/>
                <a:cs typeface="Arial"/>
              </a:rPr>
              <a:t>evitar </a:t>
            </a:r>
            <a:r>
              <a:rPr sz="2267" spc="18" dirty="0">
                <a:solidFill>
                  <a:srgbClr val="021EAA"/>
                </a:solidFill>
                <a:latin typeface="Arial"/>
                <a:cs typeface="Arial"/>
              </a:rPr>
              <a:t>que  </a:t>
            </a:r>
            <a:r>
              <a:rPr sz="2267" spc="14" dirty="0">
                <a:solidFill>
                  <a:srgbClr val="021EAA"/>
                </a:solidFill>
                <a:latin typeface="Arial"/>
                <a:cs typeface="Arial"/>
              </a:rPr>
              <a:t>todo se</a:t>
            </a:r>
            <a:r>
              <a:rPr sz="2267" dirty="0">
                <a:solidFill>
                  <a:srgbClr val="021EAA"/>
                </a:solidFill>
                <a:latin typeface="Arial"/>
                <a:cs typeface="Arial"/>
              </a:rPr>
              <a:t> </a:t>
            </a:r>
            <a:r>
              <a:rPr sz="2267" spc="14" dirty="0">
                <a:solidFill>
                  <a:srgbClr val="021EAA"/>
                </a:solidFill>
                <a:latin typeface="Arial"/>
                <a:cs typeface="Arial"/>
              </a:rPr>
              <a:t>mezcle?</a:t>
            </a:r>
            <a:endParaRPr sz="2267">
              <a:latin typeface="Arial"/>
              <a:cs typeface="Arial"/>
            </a:endParaRPr>
          </a:p>
          <a:p>
            <a:pPr marL="304608">
              <a:lnSpc>
                <a:spcPct val="100000"/>
              </a:lnSpc>
              <a:spcBef>
                <a:spcPts val="453"/>
              </a:spcBef>
            </a:pPr>
            <a:r>
              <a:rPr sz="2584" spc="-210" baseline="8771" dirty="0">
                <a:solidFill>
                  <a:srgbClr val="829FF9"/>
                </a:solidFill>
                <a:latin typeface="DejaVu Sans"/>
                <a:cs typeface="DejaVu Sans"/>
              </a:rPr>
              <a:t>★ </a:t>
            </a:r>
            <a:r>
              <a:rPr sz="2267" spc="18" dirty="0">
                <a:solidFill>
                  <a:srgbClr val="0433FF"/>
                </a:solidFill>
                <a:latin typeface="Arial"/>
                <a:cs typeface="Arial"/>
              </a:rPr>
              <a:t>No </a:t>
            </a:r>
            <a:r>
              <a:rPr sz="2267" spc="14" dirty="0">
                <a:solidFill>
                  <a:srgbClr val="0433FF"/>
                </a:solidFill>
                <a:latin typeface="Arial"/>
                <a:cs typeface="Arial"/>
              </a:rPr>
              <a:t>es</a:t>
            </a:r>
            <a:r>
              <a:rPr sz="2267" spc="-181" dirty="0">
                <a:solidFill>
                  <a:srgbClr val="0433FF"/>
                </a:solidFill>
                <a:latin typeface="Arial"/>
                <a:cs typeface="Arial"/>
              </a:rPr>
              <a:t> </a:t>
            </a:r>
            <a:r>
              <a:rPr sz="2267" spc="14" dirty="0">
                <a:solidFill>
                  <a:srgbClr val="0433FF"/>
                </a:solidFill>
                <a:latin typeface="Arial"/>
                <a:cs typeface="Arial"/>
              </a:rPr>
              <a:t>necesario.</a:t>
            </a:r>
            <a:endParaRPr sz="2267">
              <a:latin typeface="Arial"/>
              <a:cs typeface="Arial"/>
            </a:endParaRPr>
          </a:p>
          <a:p>
            <a:pPr marL="304608">
              <a:lnSpc>
                <a:spcPct val="100000"/>
              </a:lnSpc>
              <a:spcBef>
                <a:spcPts val="544"/>
              </a:spcBef>
            </a:pPr>
            <a:r>
              <a:rPr sz="2584" spc="-210" baseline="8771" dirty="0">
                <a:solidFill>
                  <a:srgbClr val="829FF9"/>
                </a:solidFill>
                <a:latin typeface="DejaVu Sans"/>
                <a:cs typeface="DejaVu Sans"/>
              </a:rPr>
              <a:t>★ </a:t>
            </a:r>
            <a:r>
              <a:rPr sz="2267" spc="14" dirty="0">
                <a:solidFill>
                  <a:srgbClr val="0433FF"/>
                </a:solidFill>
                <a:latin typeface="Arial"/>
                <a:cs typeface="Arial"/>
              </a:rPr>
              <a:t>Existen soluciones </a:t>
            </a:r>
            <a:r>
              <a:rPr sz="2267" spc="18" dirty="0">
                <a:solidFill>
                  <a:srgbClr val="0433FF"/>
                </a:solidFill>
                <a:latin typeface="Arial"/>
                <a:cs typeface="Arial"/>
              </a:rPr>
              <a:t>a </a:t>
            </a:r>
            <a:r>
              <a:rPr sz="2267" spc="14" dirty="0">
                <a:solidFill>
                  <a:srgbClr val="0433FF"/>
                </a:solidFill>
                <a:latin typeface="Arial"/>
                <a:cs typeface="Arial"/>
              </a:rPr>
              <a:t>este</a:t>
            </a:r>
            <a:r>
              <a:rPr sz="2267" spc="-190" dirty="0">
                <a:solidFill>
                  <a:srgbClr val="0433FF"/>
                </a:solidFill>
                <a:latin typeface="Arial"/>
                <a:cs typeface="Arial"/>
              </a:rPr>
              <a:t> </a:t>
            </a:r>
            <a:r>
              <a:rPr sz="2267" spc="14" dirty="0">
                <a:solidFill>
                  <a:srgbClr val="0433FF"/>
                </a:solidFill>
                <a:latin typeface="Arial"/>
                <a:cs typeface="Arial"/>
              </a:rPr>
              <a:t>problema.</a:t>
            </a:r>
            <a:endParaRPr sz="2267">
              <a:latin typeface="Arial"/>
              <a:cs typeface="Arial"/>
            </a:endParaRPr>
          </a:p>
        </p:txBody>
      </p:sp>
    </p:spTree>
    <p:extLst>
      <p:ext uri="{BB962C8B-B14F-4D97-AF65-F5344CB8AC3E}">
        <p14:creationId xmlns:p14="http://schemas.microsoft.com/office/powerpoint/2010/main" val="33939311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128</a:t>
            </a:fld>
            <a:endParaRPr sz="1179">
              <a:latin typeface="Tahoma"/>
              <a:cs typeface="Tahoma"/>
            </a:endParaRPr>
          </a:p>
        </p:txBody>
      </p:sp>
      <p:sp>
        <p:nvSpPr>
          <p:cNvPr id="2" name="object 2"/>
          <p:cNvSpPr txBox="1"/>
          <p:nvPr/>
        </p:nvSpPr>
        <p:spPr>
          <a:xfrm>
            <a:off x="1921249" y="213698"/>
            <a:ext cx="8081039" cy="6034004"/>
          </a:xfrm>
          <a:prstGeom prst="rect">
            <a:avLst/>
          </a:prstGeom>
        </p:spPr>
        <p:txBody>
          <a:bodyPr vert="horz" wrap="square" lIns="0" tIns="79463" rIns="0" bIns="0" rtlCol="0">
            <a:spAutoFit/>
          </a:bodyPr>
          <a:lstStyle/>
          <a:p>
            <a:pPr marL="351825" indent="-317852">
              <a:lnSpc>
                <a:spcPct val="100000"/>
              </a:lnSpc>
              <a:spcBef>
                <a:spcPts val="626"/>
              </a:spcBef>
              <a:buClr>
                <a:srgbClr val="829FF9"/>
              </a:buClr>
              <a:buFont typeface="DejaVu Sans"/>
              <a:buChar char="✦"/>
              <a:tabLst>
                <a:tab pos="352401" algn="l"/>
              </a:tabLst>
            </a:pPr>
            <a:r>
              <a:rPr sz="2267" spc="14" dirty="0">
                <a:solidFill>
                  <a:srgbClr val="021EAA"/>
                </a:solidFill>
                <a:latin typeface="Arial"/>
                <a:cs typeface="Arial"/>
              </a:rPr>
              <a:t>Solución</a:t>
            </a:r>
            <a:r>
              <a:rPr sz="2267" spc="5" dirty="0">
                <a:solidFill>
                  <a:srgbClr val="021EAA"/>
                </a:solidFill>
                <a:latin typeface="Arial"/>
                <a:cs typeface="Arial"/>
              </a:rPr>
              <a:t> </a:t>
            </a:r>
            <a:r>
              <a:rPr sz="2267" spc="14" dirty="0">
                <a:solidFill>
                  <a:srgbClr val="021EAA"/>
                </a:solidFill>
                <a:latin typeface="Arial"/>
                <a:cs typeface="Arial"/>
              </a:rPr>
              <a:t>1:</a:t>
            </a:r>
            <a:endParaRPr sz="2267">
              <a:latin typeface="Arial"/>
              <a:cs typeface="Arial"/>
            </a:endParaRPr>
          </a:p>
          <a:p>
            <a:pPr marL="576394" marR="1244919" indent="-260846">
              <a:lnSpc>
                <a:spcPts val="2702"/>
              </a:lnSpc>
              <a:spcBef>
                <a:spcPts val="648"/>
              </a:spcBef>
            </a:pPr>
            <a:r>
              <a:rPr sz="2584" spc="-210" baseline="8771" dirty="0">
                <a:solidFill>
                  <a:srgbClr val="829FF9"/>
                </a:solidFill>
                <a:latin typeface="DejaVu Sans"/>
                <a:cs typeface="DejaVu Sans"/>
              </a:rPr>
              <a:t>★ </a:t>
            </a:r>
            <a:r>
              <a:rPr sz="2267" spc="14" dirty="0">
                <a:solidFill>
                  <a:srgbClr val="0433FF"/>
                </a:solidFill>
                <a:latin typeface="Arial"/>
                <a:cs typeface="Arial"/>
              </a:rPr>
              <a:t>Hacer </a:t>
            </a:r>
            <a:r>
              <a:rPr sz="2267" spc="18" dirty="0">
                <a:solidFill>
                  <a:srgbClr val="0433FF"/>
                </a:solidFill>
                <a:latin typeface="Arial"/>
                <a:cs typeface="Arial"/>
              </a:rPr>
              <a:t>un </a:t>
            </a:r>
            <a:r>
              <a:rPr sz="2267" spc="14" dirty="0">
                <a:solidFill>
                  <a:srgbClr val="0433FF"/>
                </a:solidFill>
                <a:latin typeface="Arial"/>
                <a:cs typeface="Arial"/>
              </a:rPr>
              <a:t>nuevo clon del </a:t>
            </a:r>
            <a:r>
              <a:rPr sz="2267" spc="9" dirty="0">
                <a:solidFill>
                  <a:srgbClr val="0433FF"/>
                </a:solidFill>
                <a:latin typeface="Arial"/>
                <a:cs typeface="Arial"/>
              </a:rPr>
              <a:t>repositorio, </a:t>
            </a:r>
            <a:r>
              <a:rPr sz="2267" spc="14" dirty="0">
                <a:solidFill>
                  <a:srgbClr val="0433FF"/>
                </a:solidFill>
                <a:latin typeface="Arial"/>
                <a:cs typeface="Arial"/>
              </a:rPr>
              <a:t>y </a:t>
            </a:r>
            <a:r>
              <a:rPr sz="2267" spc="9" dirty="0">
                <a:solidFill>
                  <a:srgbClr val="0433FF"/>
                </a:solidFill>
                <a:latin typeface="Arial"/>
                <a:cs typeface="Arial"/>
              </a:rPr>
              <a:t>realizar la  </a:t>
            </a:r>
            <a:r>
              <a:rPr sz="2267" spc="14" dirty="0">
                <a:solidFill>
                  <a:srgbClr val="0433FF"/>
                </a:solidFill>
                <a:latin typeface="Arial"/>
                <a:cs typeface="Arial"/>
              </a:rPr>
              <a:t>modificación urgente sobre </a:t>
            </a:r>
            <a:r>
              <a:rPr sz="2267" spc="9" dirty="0">
                <a:solidFill>
                  <a:srgbClr val="0433FF"/>
                </a:solidFill>
                <a:latin typeface="Arial"/>
                <a:cs typeface="Arial"/>
              </a:rPr>
              <a:t>el </a:t>
            </a:r>
            <a:r>
              <a:rPr sz="2267" spc="14" dirty="0">
                <a:solidFill>
                  <a:srgbClr val="0433FF"/>
                </a:solidFill>
                <a:latin typeface="Arial"/>
                <a:cs typeface="Arial"/>
              </a:rPr>
              <a:t>nuevo</a:t>
            </a:r>
            <a:r>
              <a:rPr sz="2267" spc="-14" dirty="0">
                <a:solidFill>
                  <a:srgbClr val="0433FF"/>
                </a:solidFill>
                <a:latin typeface="Arial"/>
                <a:cs typeface="Arial"/>
              </a:rPr>
              <a:t> </a:t>
            </a:r>
            <a:r>
              <a:rPr sz="2267" spc="14" dirty="0">
                <a:solidFill>
                  <a:srgbClr val="0433FF"/>
                </a:solidFill>
                <a:latin typeface="Arial"/>
                <a:cs typeface="Arial"/>
              </a:rPr>
              <a:t>clon.</a:t>
            </a:r>
            <a:endParaRPr sz="2267">
              <a:latin typeface="Arial"/>
              <a:cs typeface="Arial"/>
            </a:endParaRPr>
          </a:p>
          <a:p>
            <a:pPr marL="576394" marR="643765" indent="-260846">
              <a:lnSpc>
                <a:spcPts val="2702"/>
              </a:lnSpc>
              <a:spcBef>
                <a:spcPts val="558"/>
              </a:spcBef>
            </a:pPr>
            <a:r>
              <a:rPr sz="2584" spc="-210" baseline="8771" dirty="0">
                <a:solidFill>
                  <a:srgbClr val="829FF9"/>
                </a:solidFill>
                <a:latin typeface="DejaVu Sans"/>
                <a:cs typeface="DejaVu Sans"/>
              </a:rPr>
              <a:t>★ </a:t>
            </a:r>
            <a:r>
              <a:rPr sz="2267" spc="14" dirty="0">
                <a:solidFill>
                  <a:srgbClr val="0433FF"/>
                </a:solidFill>
                <a:latin typeface="Arial"/>
                <a:cs typeface="Arial"/>
              </a:rPr>
              <a:t>Esto </a:t>
            </a:r>
            <a:r>
              <a:rPr sz="2267" spc="18" dirty="0">
                <a:solidFill>
                  <a:srgbClr val="0433FF"/>
                </a:solidFill>
                <a:latin typeface="Arial"/>
                <a:cs typeface="Arial"/>
              </a:rPr>
              <a:t>puede </a:t>
            </a:r>
            <a:r>
              <a:rPr sz="2267" spc="14" dirty="0">
                <a:solidFill>
                  <a:srgbClr val="0433FF"/>
                </a:solidFill>
                <a:latin typeface="Arial"/>
                <a:cs typeface="Arial"/>
              </a:rPr>
              <a:t>ser poco aceptable </a:t>
            </a:r>
            <a:r>
              <a:rPr sz="2267" spc="9" dirty="0">
                <a:solidFill>
                  <a:srgbClr val="0433FF"/>
                </a:solidFill>
                <a:latin typeface="Arial"/>
                <a:cs typeface="Arial"/>
              </a:rPr>
              <a:t>si el </a:t>
            </a:r>
            <a:r>
              <a:rPr sz="2267" spc="14" dirty="0">
                <a:solidFill>
                  <a:srgbClr val="0433FF"/>
                </a:solidFill>
                <a:latin typeface="Arial"/>
                <a:cs typeface="Arial"/>
              </a:rPr>
              <a:t>proyecto es </a:t>
            </a:r>
            <a:r>
              <a:rPr sz="2267" spc="18" dirty="0">
                <a:solidFill>
                  <a:srgbClr val="0433FF"/>
                </a:solidFill>
                <a:latin typeface="Arial"/>
                <a:cs typeface="Arial"/>
              </a:rPr>
              <a:t>muy  </a:t>
            </a:r>
            <a:r>
              <a:rPr sz="2267" spc="14" dirty="0">
                <a:solidFill>
                  <a:srgbClr val="0433FF"/>
                </a:solidFill>
                <a:latin typeface="Arial"/>
                <a:cs typeface="Arial"/>
              </a:rPr>
              <a:t>grande.</a:t>
            </a:r>
            <a:endParaRPr sz="2267">
              <a:latin typeface="Arial"/>
              <a:cs typeface="Arial"/>
            </a:endParaRPr>
          </a:p>
          <a:p>
            <a:pPr marL="351825" indent="-317852">
              <a:lnSpc>
                <a:spcPct val="100000"/>
              </a:lnSpc>
              <a:spcBef>
                <a:spcPts val="535"/>
              </a:spcBef>
              <a:buClr>
                <a:srgbClr val="829FF9"/>
              </a:buClr>
              <a:buFont typeface="DejaVu Sans"/>
              <a:buChar char="✦"/>
              <a:tabLst>
                <a:tab pos="352401" algn="l"/>
              </a:tabLst>
            </a:pPr>
            <a:r>
              <a:rPr sz="2267" spc="14" dirty="0">
                <a:solidFill>
                  <a:srgbClr val="021EAA"/>
                </a:solidFill>
                <a:latin typeface="Arial"/>
                <a:cs typeface="Arial"/>
              </a:rPr>
              <a:t>Solución</a:t>
            </a:r>
            <a:r>
              <a:rPr sz="2267" spc="5" dirty="0">
                <a:solidFill>
                  <a:srgbClr val="021EAA"/>
                </a:solidFill>
                <a:latin typeface="Arial"/>
                <a:cs typeface="Arial"/>
              </a:rPr>
              <a:t> </a:t>
            </a:r>
            <a:r>
              <a:rPr sz="2267" spc="14" dirty="0">
                <a:solidFill>
                  <a:srgbClr val="021EAA"/>
                </a:solidFill>
                <a:latin typeface="Arial"/>
                <a:cs typeface="Arial"/>
              </a:rPr>
              <a:t>2:</a:t>
            </a:r>
            <a:endParaRPr sz="2267">
              <a:latin typeface="Arial"/>
              <a:cs typeface="Arial"/>
            </a:endParaRPr>
          </a:p>
          <a:p>
            <a:pPr marL="576394" marR="27639" indent="-260846">
              <a:lnSpc>
                <a:spcPts val="2702"/>
              </a:lnSpc>
              <a:spcBef>
                <a:spcPts val="833"/>
              </a:spcBef>
            </a:pPr>
            <a:r>
              <a:rPr sz="2584" spc="-210" baseline="11695" dirty="0">
                <a:solidFill>
                  <a:srgbClr val="829FF9"/>
                </a:solidFill>
                <a:latin typeface="DejaVu Sans"/>
                <a:cs typeface="DejaVu Sans"/>
              </a:rPr>
              <a:t>★ </a:t>
            </a:r>
            <a:r>
              <a:rPr sz="2267" spc="14" dirty="0">
                <a:solidFill>
                  <a:srgbClr val="0433FF"/>
                </a:solidFill>
                <a:latin typeface="Arial"/>
                <a:cs typeface="Arial"/>
              </a:rPr>
              <a:t>Usar </a:t>
            </a:r>
            <a:r>
              <a:rPr sz="2267" spc="9" dirty="0">
                <a:solidFill>
                  <a:srgbClr val="0433FF"/>
                </a:solidFill>
                <a:latin typeface="Arial"/>
                <a:cs typeface="Arial"/>
              </a:rPr>
              <a:t>el </a:t>
            </a:r>
            <a:r>
              <a:rPr sz="2267" spc="18" dirty="0">
                <a:solidFill>
                  <a:srgbClr val="0433FF"/>
                </a:solidFill>
                <a:latin typeface="Arial"/>
                <a:cs typeface="Arial"/>
              </a:rPr>
              <a:t>comando </a:t>
            </a:r>
            <a:r>
              <a:rPr sz="2267" b="1" spc="14" dirty="0">
                <a:solidFill>
                  <a:srgbClr val="0433FF"/>
                </a:solidFill>
                <a:latin typeface="Tahoma"/>
                <a:cs typeface="Tahoma"/>
              </a:rPr>
              <a:t>git stash </a:t>
            </a:r>
            <a:r>
              <a:rPr sz="2267" spc="14" dirty="0">
                <a:solidFill>
                  <a:srgbClr val="0433FF"/>
                </a:solidFill>
                <a:latin typeface="Arial"/>
                <a:cs typeface="Arial"/>
              </a:rPr>
              <a:t>para guardar todas nuestras  modificaciones </a:t>
            </a:r>
            <a:r>
              <a:rPr sz="2267" spc="18" dirty="0">
                <a:solidFill>
                  <a:srgbClr val="0433FF"/>
                </a:solidFill>
                <a:latin typeface="Arial"/>
                <a:cs typeface="Arial"/>
              </a:rPr>
              <a:t>en una </a:t>
            </a:r>
            <a:r>
              <a:rPr sz="2267" spc="9" dirty="0">
                <a:solidFill>
                  <a:srgbClr val="0433FF"/>
                </a:solidFill>
                <a:latin typeface="Arial"/>
                <a:cs typeface="Arial"/>
              </a:rPr>
              <a:t>pila, </a:t>
            </a:r>
            <a:r>
              <a:rPr sz="2267" spc="14" dirty="0">
                <a:solidFill>
                  <a:srgbClr val="0433FF"/>
                </a:solidFill>
                <a:latin typeface="Arial"/>
                <a:cs typeface="Arial"/>
              </a:rPr>
              <a:t>y dejar limpios </a:t>
            </a:r>
            <a:r>
              <a:rPr sz="2267" spc="9" dirty="0">
                <a:solidFill>
                  <a:srgbClr val="0433FF"/>
                </a:solidFill>
                <a:latin typeface="Arial"/>
                <a:cs typeface="Arial"/>
              </a:rPr>
              <a:t>el directorio</a:t>
            </a:r>
            <a:r>
              <a:rPr sz="2267" spc="-23" dirty="0">
                <a:solidFill>
                  <a:srgbClr val="0433FF"/>
                </a:solidFill>
                <a:latin typeface="Arial"/>
                <a:cs typeface="Arial"/>
              </a:rPr>
              <a:t> </a:t>
            </a:r>
            <a:r>
              <a:rPr sz="2267" spc="18" dirty="0">
                <a:solidFill>
                  <a:srgbClr val="0433FF"/>
                </a:solidFill>
                <a:latin typeface="Arial"/>
                <a:cs typeface="Arial"/>
              </a:rPr>
              <a:t>de  </a:t>
            </a:r>
            <a:r>
              <a:rPr sz="2267" spc="14" dirty="0">
                <a:solidFill>
                  <a:srgbClr val="0433FF"/>
                </a:solidFill>
                <a:latin typeface="Arial"/>
                <a:cs typeface="Arial"/>
              </a:rPr>
              <a:t>trabajo y </a:t>
            </a:r>
            <a:r>
              <a:rPr sz="2267" spc="9" dirty="0">
                <a:solidFill>
                  <a:srgbClr val="0433FF"/>
                </a:solidFill>
                <a:latin typeface="Arial"/>
                <a:cs typeface="Arial"/>
              </a:rPr>
              <a:t>el </a:t>
            </a:r>
            <a:r>
              <a:rPr sz="2267" spc="14" dirty="0">
                <a:solidFill>
                  <a:srgbClr val="0433FF"/>
                </a:solidFill>
                <a:latin typeface="Arial"/>
                <a:cs typeface="Arial"/>
              </a:rPr>
              <a:t>staging</a:t>
            </a:r>
            <a:r>
              <a:rPr sz="2267" spc="-9" dirty="0">
                <a:solidFill>
                  <a:srgbClr val="0433FF"/>
                </a:solidFill>
                <a:latin typeface="Arial"/>
                <a:cs typeface="Arial"/>
              </a:rPr>
              <a:t> </a:t>
            </a:r>
            <a:r>
              <a:rPr sz="2267" spc="14" dirty="0">
                <a:solidFill>
                  <a:srgbClr val="0433FF"/>
                </a:solidFill>
                <a:latin typeface="Arial"/>
                <a:cs typeface="Arial"/>
              </a:rPr>
              <a:t>area.</a:t>
            </a:r>
            <a:endParaRPr sz="2267">
              <a:latin typeface="Arial"/>
              <a:cs typeface="Arial"/>
            </a:endParaRPr>
          </a:p>
          <a:p>
            <a:pPr marL="576394" marR="253936" indent="-260846">
              <a:lnSpc>
                <a:spcPts val="2702"/>
              </a:lnSpc>
              <a:spcBef>
                <a:spcPts val="562"/>
              </a:spcBef>
            </a:pPr>
            <a:r>
              <a:rPr sz="2584" spc="-210" baseline="8771" dirty="0">
                <a:solidFill>
                  <a:srgbClr val="829FF9"/>
                </a:solidFill>
                <a:latin typeface="DejaVu Sans"/>
                <a:cs typeface="DejaVu Sans"/>
              </a:rPr>
              <a:t>★ </a:t>
            </a:r>
            <a:r>
              <a:rPr sz="2267" spc="18" dirty="0">
                <a:solidFill>
                  <a:srgbClr val="0433FF"/>
                </a:solidFill>
                <a:latin typeface="Arial"/>
                <a:cs typeface="Arial"/>
              </a:rPr>
              <a:t>Una </a:t>
            </a:r>
            <a:r>
              <a:rPr sz="2267" spc="14" dirty="0">
                <a:solidFill>
                  <a:srgbClr val="0433FF"/>
                </a:solidFill>
                <a:latin typeface="Arial"/>
                <a:cs typeface="Arial"/>
              </a:rPr>
              <a:t>vez </a:t>
            </a:r>
            <a:r>
              <a:rPr sz="2267" spc="9" dirty="0">
                <a:solidFill>
                  <a:srgbClr val="0433FF"/>
                </a:solidFill>
                <a:latin typeface="Arial"/>
                <a:cs typeface="Arial"/>
              </a:rPr>
              <a:t>finalizada la </a:t>
            </a:r>
            <a:r>
              <a:rPr sz="2267" spc="14" dirty="0">
                <a:solidFill>
                  <a:srgbClr val="0433FF"/>
                </a:solidFill>
                <a:latin typeface="Arial"/>
                <a:cs typeface="Arial"/>
              </a:rPr>
              <a:t>modificación urgente, </a:t>
            </a:r>
            <a:r>
              <a:rPr sz="2267" spc="18" dirty="0">
                <a:solidFill>
                  <a:srgbClr val="0433FF"/>
                </a:solidFill>
                <a:latin typeface="Arial"/>
                <a:cs typeface="Arial"/>
              </a:rPr>
              <a:t>podemos  </a:t>
            </a:r>
            <a:r>
              <a:rPr sz="2267" spc="14" dirty="0">
                <a:solidFill>
                  <a:srgbClr val="0433FF"/>
                </a:solidFill>
                <a:latin typeface="Arial"/>
                <a:cs typeface="Arial"/>
              </a:rPr>
              <a:t>aplicar todas las modificaciones guardadas </a:t>
            </a:r>
            <a:r>
              <a:rPr sz="2267" spc="18" dirty="0">
                <a:solidFill>
                  <a:srgbClr val="0433FF"/>
                </a:solidFill>
                <a:latin typeface="Arial"/>
                <a:cs typeface="Arial"/>
              </a:rPr>
              <a:t>en </a:t>
            </a:r>
            <a:r>
              <a:rPr sz="2267" spc="9" dirty="0">
                <a:solidFill>
                  <a:srgbClr val="0433FF"/>
                </a:solidFill>
                <a:latin typeface="Arial"/>
                <a:cs typeface="Arial"/>
              </a:rPr>
              <a:t>la pila</a:t>
            </a:r>
            <a:r>
              <a:rPr sz="2267" spc="-23" dirty="0">
                <a:solidFill>
                  <a:srgbClr val="0433FF"/>
                </a:solidFill>
                <a:latin typeface="Arial"/>
                <a:cs typeface="Arial"/>
              </a:rPr>
              <a:t> </a:t>
            </a:r>
            <a:r>
              <a:rPr sz="2267" spc="18" dirty="0">
                <a:solidFill>
                  <a:srgbClr val="0433FF"/>
                </a:solidFill>
                <a:latin typeface="Arial"/>
                <a:cs typeface="Arial"/>
              </a:rPr>
              <a:t>de  </a:t>
            </a:r>
            <a:r>
              <a:rPr sz="2267" spc="14" dirty="0">
                <a:solidFill>
                  <a:srgbClr val="0433FF"/>
                </a:solidFill>
                <a:latin typeface="Arial"/>
                <a:cs typeface="Arial"/>
              </a:rPr>
              <a:t>stash sobre </a:t>
            </a:r>
            <a:r>
              <a:rPr sz="2267" spc="9" dirty="0">
                <a:solidFill>
                  <a:srgbClr val="0433FF"/>
                </a:solidFill>
                <a:latin typeface="Arial"/>
                <a:cs typeface="Arial"/>
              </a:rPr>
              <a:t>la </a:t>
            </a:r>
            <a:r>
              <a:rPr sz="2267" spc="18" dirty="0">
                <a:solidFill>
                  <a:srgbClr val="0433FF"/>
                </a:solidFill>
                <a:latin typeface="Arial"/>
                <a:cs typeface="Arial"/>
              </a:rPr>
              <a:t>rama </a:t>
            </a:r>
            <a:r>
              <a:rPr sz="2267" spc="9" dirty="0">
                <a:solidFill>
                  <a:srgbClr val="0433FF"/>
                </a:solidFill>
                <a:latin typeface="Arial"/>
                <a:cs typeface="Arial"/>
              </a:rPr>
              <a:t>actual, </a:t>
            </a:r>
            <a:r>
              <a:rPr sz="2267" spc="14" dirty="0">
                <a:solidFill>
                  <a:srgbClr val="0433FF"/>
                </a:solidFill>
                <a:latin typeface="Arial"/>
                <a:cs typeface="Arial"/>
              </a:rPr>
              <a:t>recuperando así nuestro  estado</a:t>
            </a:r>
            <a:r>
              <a:rPr sz="2267" spc="5" dirty="0">
                <a:solidFill>
                  <a:srgbClr val="0433FF"/>
                </a:solidFill>
                <a:latin typeface="Arial"/>
                <a:cs typeface="Arial"/>
              </a:rPr>
              <a:t> </a:t>
            </a:r>
            <a:r>
              <a:rPr sz="2267" spc="9" dirty="0">
                <a:solidFill>
                  <a:srgbClr val="0433FF"/>
                </a:solidFill>
                <a:latin typeface="Arial"/>
                <a:cs typeface="Arial"/>
              </a:rPr>
              <a:t>inicial.</a:t>
            </a:r>
            <a:endParaRPr sz="2267">
              <a:latin typeface="Arial"/>
              <a:cs typeface="Arial"/>
            </a:endParaRPr>
          </a:p>
          <a:p>
            <a:pPr marL="876971" lvl="1" indent="-205567">
              <a:lnSpc>
                <a:spcPts val="3124"/>
              </a:lnSpc>
              <a:buClr>
                <a:srgbClr val="829FF9"/>
              </a:buClr>
              <a:buSzPct val="122000"/>
              <a:buFont typeface="Trebuchet MS"/>
              <a:buChar char="•"/>
              <a:tabLst>
                <a:tab pos="877547" algn="l"/>
              </a:tabLst>
            </a:pPr>
            <a:r>
              <a:rPr sz="2267" spc="14" dirty="0">
                <a:solidFill>
                  <a:srgbClr val="021EAA"/>
                </a:solidFill>
                <a:latin typeface="Arial"/>
                <a:cs typeface="Arial"/>
              </a:rPr>
              <a:t>Si </a:t>
            </a:r>
            <a:r>
              <a:rPr sz="2267" spc="9" dirty="0">
                <a:solidFill>
                  <a:srgbClr val="021EAA"/>
                </a:solidFill>
                <a:latin typeface="Arial"/>
                <a:cs typeface="Arial"/>
              </a:rPr>
              <a:t>el </a:t>
            </a:r>
            <a:r>
              <a:rPr sz="2267" spc="14" dirty="0">
                <a:solidFill>
                  <a:srgbClr val="021EAA"/>
                </a:solidFill>
                <a:latin typeface="Arial"/>
                <a:cs typeface="Arial"/>
              </a:rPr>
              <a:t>contenido </a:t>
            </a:r>
            <a:r>
              <a:rPr sz="2267" spc="18" dirty="0">
                <a:solidFill>
                  <a:srgbClr val="021EAA"/>
                </a:solidFill>
                <a:latin typeface="Arial"/>
                <a:cs typeface="Arial"/>
              </a:rPr>
              <a:t>de </a:t>
            </a:r>
            <a:r>
              <a:rPr sz="2267" spc="14" dirty="0">
                <a:solidFill>
                  <a:srgbClr val="021EAA"/>
                </a:solidFill>
                <a:latin typeface="Arial"/>
                <a:cs typeface="Arial"/>
              </a:rPr>
              <a:t>los ficheros </a:t>
            </a:r>
            <a:r>
              <a:rPr sz="2267" spc="18" dirty="0">
                <a:solidFill>
                  <a:srgbClr val="021EAA"/>
                </a:solidFill>
                <a:latin typeface="Arial"/>
                <a:cs typeface="Arial"/>
              </a:rPr>
              <a:t>de </a:t>
            </a:r>
            <a:r>
              <a:rPr sz="2267" spc="9" dirty="0">
                <a:solidFill>
                  <a:srgbClr val="021EAA"/>
                </a:solidFill>
                <a:latin typeface="Arial"/>
                <a:cs typeface="Arial"/>
              </a:rPr>
              <a:t>la </a:t>
            </a:r>
            <a:r>
              <a:rPr sz="2267" spc="18" dirty="0">
                <a:solidFill>
                  <a:srgbClr val="021EAA"/>
                </a:solidFill>
                <a:latin typeface="Arial"/>
                <a:cs typeface="Arial"/>
              </a:rPr>
              <a:t>rama </a:t>
            </a:r>
            <a:r>
              <a:rPr sz="2267" spc="14" dirty="0">
                <a:solidFill>
                  <a:srgbClr val="021EAA"/>
                </a:solidFill>
                <a:latin typeface="Arial"/>
                <a:cs typeface="Arial"/>
              </a:rPr>
              <a:t>actual</a:t>
            </a:r>
            <a:r>
              <a:rPr sz="2267" spc="-68" dirty="0">
                <a:solidFill>
                  <a:srgbClr val="021EAA"/>
                </a:solidFill>
                <a:latin typeface="Arial"/>
                <a:cs typeface="Arial"/>
              </a:rPr>
              <a:t> </a:t>
            </a:r>
            <a:r>
              <a:rPr sz="2267" spc="18" dirty="0">
                <a:solidFill>
                  <a:srgbClr val="021EAA"/>
                </a:solidFill>
                <a:latin typeface="Arial"/>
                <a:cs typeface="Arial"/>
              </a:rPr>
              <a:t>ha</a:t>
            </a:r>
            <a:endParaRPr sz="2267">
              <a:latin typeface="Arial"/>
              <a:cs typeface="Arial"/>
            </a:endParaRPr>
          </a:p>
          <a:p>
            <a:pPr marL="823996" marR="201536">
              <a:lnSpc>
                <a:spcPts val="2702"/>
              </a:lnSpc>
              <a:spcBef>
                <a:spcPts val="36"/>
              </a:spcBef>
            </a:pPr>
            <a:r>
              <a:rPr sz="2267" spc="14" dirty="0">
                <a:solidFill>
                  <a:srgbClr val="021EAA"/>
                </a:solidFill>
                <a:latin typeface="Arial"/>
                <a:cs typeface="Arial"/>
              </a:rPr>
              <a:t>cambiado, podrían aparecer </a:t>
            </a:r>
            <a:r>
              <a:rPr sz="2267" spc="9" dirty="0">
                <a:solidFill>
                  <a:srgbClr val="021EAA"/>
                </a:solidFill>
                <a:latin typeface="Arial"/>
                <a:cs typeface="Arial"/>
              </a:rPr>
              <a:t>conflictos al </a:t>
            </a:r>
            <a:r>
              <a:rPr sz="2267" spc="14" dirty="0">
                <a:solidFill>
                  <a:srgbClr val="021EAA"/>
                </a:solidFill>
                <a:latin typeface="Arial"/>
                <a:cs typeface="Arial"/>
              </a:rPr>
              <a:t>recuperar los  cambios almacenados </a:t>
            </a:r>
            <a:r>
              <a:rPr sz="2267" spc="18" dirty="0">
                <a:solidFill>
                  <a:srgbClr val="021EAA"/>
                </a:solidFill>
                <a:latin typeface="Arial"/>
                <a:cs typeface="Arial"/>
              </a:rPr>
              <a:t>en </a:t>
            </a:r>
            <a:r>
              <a:rPr sz="2267" spc="9" dirty="0">
                <a:solidFill>
                  <a:srgbClr val="021EAA"/>
                </a:solidFill>
                <a:latin typeface="Arial"/>
                <a:cs typeface="Arial"/>
              </a:rPr>
              <a:t>la pila </a:t>
            </a:r>
            <a:r>
              <a:rPr sz="2267" spc="18" dirty="0">
                <a:solidFill>
                  <a:srgbClr val="021EAA"/>
                </a:solidFill>
                <a:latin typeface="Arial"/>
                <a:cs typeface="Arial"/>
              </a:rPr>
              <a:t>de</a:t>
            </a:r>
            <a:r>
              <a:rPr sz="2267" spc="-9" dirty="0">
                <a:solidFill>
                  <a:srgbClr val="021EAA"/>
                </a:solidFill>
                <a:latin typeface="Arial"/>
                <a:cs typeface="Arial"/>
              </a:rPr>
              <a:t> </a:t>
            </a:r>
            <a:r>
              <a:rPr sz="2267" spc="14" dirty="0">
                <a:solidFill>
                  <a:srgbClr val="021EAA"/>
                </a:solidFill>
                <a:latin typeface="Arial"/>
                <a:cs typeface="Arial"/>
              </a:rPr>
              <a:t>stash.</a:t>
            </a:r>
            <a:endParaRPr sz="2267">
              <a:latin typeface="Arial"/>
              <a:cs typeface="Arial"/>
            </a:endParaRPr>
          </a:p>
        </p:txBody>
      </p:sp>
    </p:spTree>
    <p:extLst>
      <p:ext uri="{BB962C8B-B14F-4D97-AF65-F5344CB8AC3E}">
        <p14:creationId xmlns:p14="http://schemas.microsoft.com/office/powerpoint/2010/main" val="103906932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129</a:t>
            </a:fld>
            <a:endParaRPr sz="1179">
              <a:latin typeface="Tahoma"/>
              <a:cs typeface="Tahoma"/>
            </a:endParaRPr>
          </a:p>
        </p:txBody>
      </p:sp>
      <p:sp>
        <p:nvSpPr>
          <p:cNvPr id="2" name="object 2"/>
          <p:cNvSpPr txBox="1">
            <a:spLocks noGrp="1"/>
          </p:cNvSpPr>
          <p:nvPr>
            <p:ph type="title"/>
          </p:nvPr>
        </p:nvSpPr>
        <p:spPr/>
        <p:txBody>
          <a:bodyPr>
            <a:normAutofit fontScale="90000"/>
          </a:bodyPr>
          <a:lstStyle/>
          <a:p>
            <a:r>
              <a:rPr lang="es-ES" dirty="0"/>
              <a:t>✦ Para meter un stash en la pila, es decir, para salvar  las todas modificaciones existentes en la pila, y dejar  limpios el directorio de trabajo y el staging area:</a:t>
            </a:r>
            <a:endParaRPr lang="es-ES"/>
          </a:p>
        </p:txBody>
      </p:sp>
      <p:sp>
        <p:nvSpPr>
          <p:cNvPr id="3" name="object 3"/>
          <p:cNvSpPr txBox="1"/>
          <p:nvPr/>
        </p:nvSpPr>
        <p:spPr>
          <a:xfrm>
            <a:off x="1932767" y="1450418"/>
            <a:ext cx="8279696" cy="4271082"/>
          </a:xfrm>
          <a:prstGeom prst="rect">
            <a:avLst/>
          </a:prstGeom>
        </p:spPr>
        <p:txBody>
          <a:bodyPr vert="horz" wrap="square" lIns="0" tIns="107102" rIns="0" bIns="0" rtlCol="0">
            <a:spAutoFit/>
          </a:bodyPr>
          <a:lstStyle/>
          <a:p>
            <a:pPr marL="340308">
              <a:lnSpc>
                <a:spcPct val="100000"/>
              </a:lnSpc>
              <a:spcBef>
                <a:spcPts val="843"/>
              </a:spcBef>
            </a:pPr>
            <a:r>
              <a:rPr sz="2584" b="1" spc="5" dirty="0">
                <a:solidFill>
                  <a:srgbClr val="021EAA"/>
                </a:solidFill>
                <a:latin typeface="Tahoma"/>
                <a:cs typeface="Tahoma"/>
              </a:rPr>
              <a:t>git</a:t>
            </a:r>
            <a:r>
              <a:rPr sz="2584" b="1" dirty="0">
                <a:solidFill>
                  <a:srgbClr val="021EAA"/>
                </a:solidFill>
                <a:latin typeface="Tahoma"/>
                <a:cs typeface="Tahoma"/>
              </a:rPr>
              <a:t> </a:t>
            </a:r>
            <a:r>
              <a:rPr sz="2584" b="1" dirty="0">
                <a:solidFill>
                  <a:srgbClr val="FF2600"/>
                </a:solidFill>
                <a:latin typeface="Tahoma"/>
                <a:cs typeface="Tahoma"/>
              </a:rPr>
              <a:t>stash</a:t>
            </a:r>
            <a:endParaRPr sz="2584">
              <a:latin typeface="Tahoma"/>
              <a:cs typeface="Tahoma"/>
            </a:endParaRPr>
          </a:p>
          <a:p>
            <a:pPr marL="613246" marR="70250" indent="-260846">
              <a:lnSpc>
                <a:spcPts val="2603"/>
              </a:lnSpc>
              <a:spcBef>
                <a:spcPts val="748"/>
              </a:spcBef>
            </a:pPr>
            <a:r>
              <a:rPr sz="2448" spc="-177" baseline="12345" dirty="0">
                <a:solidFill>
                  <a:srgbClr val="FF2600"/>
                </a:solidFill>
                <a:latin typeface="DejaVu Sans"/>
                <a:cs typeface="DejaVu Sans"/>
              </a:rPr>
              <a:t>★ </a:t>
            </a:r>
            <a:r>
              <a:rPr sz="2176" spc="-14" dirty="0">
                <a:solidFill>
                  <a:srgbClr val="0433FF"/>
                </a:solidFill>
                <a:latin typeface="Arial"/>
                <a:cs typeface="Arial"/>
              </a:rPr>
              <a:t>Tras </a:t>
            </a:r>
            <a:r>
              <a:rPr sz="2176" spc="9" dirty="0">
                <a:solidFill>
                  <a:srgbClr val="0433FF"/>
                </a:solidFill>
                <a:latin typeface="Arial"/>
                <a:cs typeface="Arial"/>
              </a:rPr>
              <a:t>ejecutar este comando, </a:t>
            </a:r>
            <a:r>
              <a:rPr sz="2176" b="1" spc="9" dirty="0">
                <a:solidFill>
                  <a:srgbClr val="0433FF"/>
                </a:solidFill>
                <a:latin typeface="Tahoma"/>
                <a:cs typeface="Tahoma"/>
              </a:rPr>
              <a:t>git </a:t>
            </a:r>
            <a:r>
              <a:rPr sz="2176" b="1" spc="5" dirty="0">
                <a:solidFill>
                  <a:srgbClr val="0433FF"/>
                </a:solidFill>
                <a:latin typeface="Tahoma"/>
                <a:cs typeface="Tahoma"/>
              </a:rPr>
              <a:t>status </a:t>
            </a:r>
            <a:r>
              <a:rPr sz="2176" spc="9" dirty="0">
                <a:solidFill>
                  <a:srgbClr val="0433FF"/>
                </a:solidFill>
                <a:latin typeface="Arial"/>
                <a:cs typeface="Arial"/>
              </a:rPr>
              <a:t>informaría de que no  existen</a:t>
            </a:r>
            <a:r>
              <a:rPr sz="2176" dirty="0">
                <a:solidFill>
                  <a:srgbClr val="0433FF"/>
                </a:solidFill>
                <a:latin typeface="Arial"/>
                <a:cs typeface="Arial"/>
              </a:rPr>
              <a:t> </a:t>
            </a:r>
            <a:r>
              <a:rPr sz="2176" spc="9" dirty="0">
                <a:solidFill>
                  <a:srgbClr val="0433FF"/>
                </a:solidFill>
                <a:latin typeface="Arial"/>
                <a:cs typeface="Arial"/>
              </a:rPr>
              <a:t>modificaciones.</a:t>
            </a:r>
            <a:endParaRPr sz="2176">
              <a:latin typeface="Arial"/>
              <a:cs typeface="Arial"/>
            </a:endParaRPr>
          </a:p>
          <a:p>
            <a:pPr>
              <a:lnSpc>
                <a:spcPct val="100000"/>
              </a:lnSpc>
            </a:pPr>
            <a:endParaRPr sz="2448">
              <a:latin typeface="Arial"/>
              <a:cs typeface="Arial"/>
            </a:endParaRPr>
          </a:p>
          <a:p>
            <a:pPr marL="340308" indent="-317852">
              <a:lnSpc>
                <a:spcPct val="100000"/>
              </a:lnSpc>
              <a:spcBef>
                <a:spcPts val="1464"/>
              </a:spcBef>
              <a:buClr>
                <a:srgbClr val="829FF9"/>
              </a:buClr>
              <a:buFont typeface="DejaVu Sans"/>
              <a:buChar char="✦"/>
              <a:tabLst>
                <a:tab pos="340884" algn="l"/>
              </a:tabLst>
            </a:pPr>
            <a:r>
              <a:rPr sz="2584" spc="5" dirty="0">
                <a:solidFill>
                  <a:srgbClr val="021EAA"/>
                </a:solidFill>
                <a:latin typeface="Arial"/>
                <a:cs typeface="Arial"/>
              </a:rPr>
              <a:t>Para listar el contenido de la pila de</a:t>
            </a:r>
            <a:r>
              <a:rPr sz="2584" spc="-32" dirty="0">
                <a:solidFill>
                  <a:srgbClr val="021EAA"/>
                </a:solidFill>
                <a:latin typeface="Arial"/>
                <a:cs typeface="Arial"/>
              </a:rPr>
              <a:t> </a:t>
            </a:r>
            <a:r>
              <a:rPr sz="2584" spc="5" dirty="0">
                <a:solidFill>
                  <a:srgbClr val="021EAA"/>
                </a:solidFill>
                <a:latin typeface="Arial"/>
                <a:cs typeface="Arial"/>
              </a:rPr>
              <a:t>stashes:</a:t>
            </a:r>
            <a:endParaRPr sz="2584">
              <a:latin typeface="Arial"/>
              <a:cs typeface="Arial"/>
            </a:endParaRPr>
          </a:p>
          <a:p>
            <a:pPr marL="340308">
              <a:lnSpc>
                <a:spcPct val="100000"/>
              </a:lnSpc>
              <a:spcBef>
                <a:spcPts val="743"/>
              </a:spcBef>
            </a:pPr>
            <a:r>
              <a:rPr sz="2584" b="1" spc="5" dirty="0">
                <a:solidFill>
                  <a:srgbClr val="021EAA"/>
                </a:solidFill>
                <a:latin typeface="Tahoma"/>
                <a:cs typeface="Tahoma"/>
              </a:rPr>
              <a:t>git </a:t>
            </a:r>
            <a:r>
              <a:rPr sz="2584" b="1" spc="5" dirty="0">
                <a:solidFill>
                  <a:srgbClr val="FF2600"/>
                </a:solidFill>
                <a:latin typeface="Tahoma"/>
                <a:cs typeface="Tahoma"/>
              </a:rPr>
              <a:t>stash</a:t>
            </a:r>
            <a:r>
              <a:rPr sz="2584" b="1" dirty="0">
                <a:solidFill>
                  <a:srgbClr val="FF2600"/>
                </a:solidFill>
                <a:latin typeface="Tahoma"/>
                <a:cs typeface="Tahoma"/>
              </a:rPr>
              <a:t> </a:t>
            </a:r>
            <a:r>
              <a:rPr sz="2584" b="1" spc="5" dirty="0">
                <a:solidFill>
                  <a:srgbClr val="FF2600"/>
                </a:solidFill>
                <a:latin typeface="Tahoma"/>
                <a:cs typeface="Tahoma"/>
              </a:rPr>
              <a:t>list</a:t>
            </a:r>
            <a:endParaRPr sz="2584">
              <a:latin typeface="Tahoma"/>
              <a:cs typeface="Tahoma"/>
            </a:endParaRPr>
          </a:p>
          <a:p>
            <a:pPr marL="613246" marR="16123">
              <a:lnSpc>
                <a:spcPts val="3165"/>
              </a:lnSpc>
              <a:spcBef>
                <a:spcPts val="113"/>
              </a:spcBef>
            </a:pPr>
            <a:r>
              <a:rPr sz="2176" b="1" spc="9" dirty="0">
                <a:latin typeface="Arial"/>
                <a:cs typeface="Arial"/>
              </a:rPr>
              <a:t>stash@{0}: WIP on master: 12bd442... Creado el defecto  stash@{1}: WIP on master: 9cab589... Optimiza busqueda  stash@{2}: WIP on master: 9cab589... Mejorar</a:t>
            </a:r>
            <a:r>
              <a:rPr sz="2176" b="1" spc="-59" dirty="0">
                <a:latin typeface="Arial"/>
                <a:cs typeface="Arial"/>
              </a:rPr>
              <a:t> </a:t>
            </a:r>
            <a:r>
              <a:rPr sz="2176" b="1" spc="9" dirty="0">
                <a:latin typeface="Arial"/>
                <a:cs typeface="Arial"/>
              </a:rPr>
              <a:t>docs</a:t>
            </a:r>
            <a:endParaRPr sz="2176">
              <a:latin typeface="Arial"/>
              <a:cs typeface="Arial"/>
            </a:endParaRPr>
          </a:p>
          <a:p>
            <a:pPr marL="812479" lvl="1" indent="-152592">
              <a:lnSpc>
                <a:spcPct val="100000"/>
              </a:lnSpc>
              <a:spcBef>
                <a:spcPts val="254"/>
              </a:spcBef>
              <a:buClr>
                <a:srgbClr val="000000"/>
              </a:buClr>
              <a:buSzPct val="125641"/>
              <a:buChar char="•"/>
              <a:tabLst>
                <a:tab pos="813054" algn="l"/>
              </a:tabLst>
            </a:pPr>
            <a:r>
              <a:rPr sz="1768" spc="18" dirty="0">
                <a:solidFill>
                  <a:srgbClr val="021EAA"/>
                </a:solidFill>
                <a:latin typeface="Arial"/>
                <a:cs typeface="Arial"/>
              </a:rPr>
              <a:t>Cada </a:t>
            </a:r>
            <a:r>
              <a:rPr sz="1768" spc="14" dirty="0">
                <a:solidFill>
                  <a:srgbClr val="021EAA"/>
                </a:solidFill>
                <a:latin typeface="Arial"/>
                <a:cs typeface="Arial"/>
              </a:rPr>
              <a:t>stash se </a:t>
            </a:r>
            <a:r>
              <a:rPr sz="1768" spc="9" dirty="0">
                <a:solidFill>
                  <a:srgbClr val="021EAA"/>
                </a:solidFill>
                <a:latin typeface="Arial"/>
                <a:cs typeface="Arial"/>
              </a:rPr>
              <a:t>identifica </a:t>
            </a:r>
            <a:r>
              <a:rPr sz="1768" spc="14" dirty="0">
                <a:solidFill>
                  <a:srgbClr val="021EAA"/>
                </a:solidFill>
                <a:latin typeface="Arial"/>
                <a:cs typeface="Arial"/>
              </a:rPr>
              <a:t>por </a:t>
            </a:r>
            <a:r>
              <a:rPr sz="1768" spc="9" dirty="0">
                <a:solidFill>
                  <a:srgbClr val="021EAA"/>
                </a:solidFill>
                <a:latin typeface="Arial"/>
                <a:cs typeface="Arial"/>
              </a:rPr>
              <a:t>el </a:t>
            </a:r>
            <a:r>
              <a:rPr sz="1768" spc="14" dirty="0">
                <a:solidFill>
                  <a:srgbClr val="021EAA"/>
                </a:solidFill>
                <a:latin typeface="Arial"/>
                <a:cs typeface="Arial"/>
              </a:rPr>
              <a:t>nombre</a:t>
            </a:r>
            <a:r>
              <a:rPr sz="1768" spc="-32" dirty="0">
                <a:solidFill>
                  <a:srgbClr val="021EAA"/>
                </a:solidFill>
                <a:latin typeface="Arial"/>
                <a:cs typeface="Arial"/>
              </a:rPr>
              <a:t> </a:t>
            </a:r>
            <a:r>
              <a:rPr sz="1768" spc="14" dirty="0">
                <a:solidFill>
                  <a:srgbClr val="021EAA"/>
                </a:solidFill>
                <a:latin typeface="Arial"/>
                <a:cs typeface="Arial"/>
              </a:rPr>
              <a:t>stash@{#}.</a:t>
            </a:r>
            <a:endParaRPr sz="1768">
              <a:latin typeface="Arial"/>
              <a:cs typeface="Arial"/>
            </a:endParaRPr>
          </a:p>
        </p:txBody>
      </p:sp>
    </p:spTree>
    <p:extLst>
      <p:ext uri="{BB962C8B-B14F-4D97-AF65-F5344CB8AC3E}">
        <p14:creationId xmlns:p14="http://schemas.microsoft.com/office/powerpoint/2010/main" val="12344678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34475-9F45-4C7C-A0E8-987944197BBB}"/>
              </a:ext>
            </a:extLst>
          </p:cNvPr>
          <p:cNvSpPr>
            <a:spLocks noGrp="1"/>
          </p:cNvSpPr>
          <p:nvPr>
            <p:ph type="title"/>
          </p:nvPr>
        </p:nvSpPr>
        <p:spPr/>
        <p:txBody>
          <a:bodyPr>
            <a:normAutofit fontScale="90000"/>
          </a:bodyPr>
          <a:lstStyle/>
          <a:p>
            <a:r>
              <a:rPr lang="es-ES" dirty="0"/>
              <a:t>Profesorado: GitHub como herramienta de monitorización</a:t>
            </a:r>
          </a:p>
        </p:txBody>
      </p:sp>
      <p:sp>
        <p:nvSpPr>
          <p:cNvPr id="3" name="Marcador de contenido 2">
            <a:extLst>
              <a:ext uri="{FF2B5EF4-FFF2-40B4-BE49-F238E27FC236}">
                <a16:creationId xmlns:a16="http://schemas.microsoft.com/office/drawing/2014/main" id="{CF9691CD-707D-4F7C-96C7-4CE093981457}"/>
              </a:ext>
            </a:extLst>
          </p:cNvPr>
          <p:cNvSpPr>
            <a:spLocks noGrp="1"/>
          </p:cNvSpPr>
          <p:nvPr>
            <p:ph idx="1"/>
          </p:nvPr>
        </p:nvSpPr>
        <p:spPr/>
        <p:txBody>
          <a:bodyPr>
            <a:normAutofit lnSpcReduction="10000"/>
          </a:bodyPr>
          <a:lstStyle/>
          <a:p>
            <a:pPr>
              <a:lnSpc>
                <a:spcPct val="150000"/>
              </a:lnSpc>
            </a:pPr>
            <a:r>
              <a:rPr lang="es-ES" dirty="0"/>
              <a:t>Desde el punto de vista del profesorado, GitHub presenta diversas características que facilitan la monitorización del progreso de los proyectos desarrollados por los equipos de trabajo. A continuación se resaltan las más utilizadas en el presente curso:</a:t>
            </a:r>
          </a:p>
          <a:p>
            <a:pPr lvl="1">
              <a:lnSpc>
                <a:spcPct val="150000"/>
              </a:lnSpc>
            </a:pPr>
            <a:r>
              <a:rPr lang="es-ES" b="1" dirty="0"/>
              <a:t>Seguimiento de código en Repositorio: </a:t>
            </a:r>
          </a:p>
          <a:p>
            <a:pPr lvl="2">
              <a:lnSpc>
                <a:spcPct val="150000"/>
              </a:lnSpc>
            </a:pPr>
            <a:r>
              <a:rPr lang="es-ES" dirty="0"/>
              <a:t>El equipo de profesores está asignado a todos los repositorios creados en GitHub y en consecuencia todos sus miembros tienen acceso a todo el código desarrollado, la documentación generada y las entregas realizadas.</a:t>
            </a:r>
          </a:p>
        </p:txBody>
      </p:sp>
    </p:spTree>
    <p:extLst>
      <p:ext uri="{BB962C8B-B14F-4D97-AF65-F5344CB8AC3E}">
        <p14:creationId xmlns:p14="http://schemas.microsoft.com/office/powerpoint/2010/main" val="313071540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130</a:t>
            </a:fld>
            <a:endParaRPr sz="1179">
              <a:latin typeface="Tahoma"/>
              <a:cs typeface="Tahoma"/>
            </a:endParaRPr>
          </a:p>
        </p:txBody>
      </p:sp>
      <p:sp>
        <p:nvSpPr>
          <p:cNvPr id="2" name="object 2"/>
          <p:cNvSpPr txBox="1">
            <a:spLocks noGrp="1"/>
          </p:cNvSpPr>
          <p:nvPr>
            <p:ph type="title"/>
          </p:nvPr>
        </p:nvSpPr>
        <p:spPr/>
        <p:txBody>
          <a:bodyPr/>
          <a:lstStyle/>
          <a:p>
            <a:r>
              <a:rPr lang="es-ES" dirty="0"/>
              <a:t>✦ Aplicar el último stash a la rama actual</a:t>
            </a:r>
            <a:endParaRPr lang="es-ES"/>
          </a:p>
        </p:txBody>
      </p:sp>
      <p:sp>
        <p:nvSpPr>
          <p:cNvPr id="3" name="object 3"/>
          <p:cNvSpPr txBox="1"/>
          <p:nvPr/>
        </p:nvSpPr>
        <p:spPr>
          <a:xfrm>
            <a:off x="1932766" y="689649"/>
            <a:ext cx="8280272" cy="4959526"/>
          </a:xfrm>
          <a:prstGeom prst="rect">
            <a:avLst/>
          </a:prstGeom>
        </p:spPr>
        <p:txBody>
          <a:bodyPr vert="horz" wrap="square" lIns="0" tIns="80039" rIns="0" bIns="0" rtlCol="0">
            <a:spAutoFit/>
          </a:bodyPr>
          <a:lstStyle/>
          <a:p>
            <a:pPr marL="340308">
              <a:lnSpc>
                <a:spcPct val="100000"/>
              </a:lnSpc>
              <a:spcBef>
                <a:spcPts val="630"/>
              </a:spcBef>
            </a:pPr>
            <a:r>
              <a:rPr sz="2584" b="1" spc="5" dirty="0">
                <a:solidFill>
                  <a:srgbClr val="021EAA"/>
                </a:solidFill>
                <a:latin typeface="Tahoma"/>
                <a:cs typeface="Tahoma"/>
              </a:rPr>
              <a:t>git </a:t>
            </a:r>
            <a:r>
              <a:rPr sz="2584" b="1" spc="5" dirty="0">
                <a:solidFill>
                  <a:srgbClr val="FF2600"/>
                </a:solidFill>
                <a:latin typeface="Tahoma"/>
                <a:cs typeface="Tahoma"/>
              </a:rPr>
              <a:t>stash</a:t>
            </a:r>
            <a:r>
              <a:rPr sz="2584" b="1" dirty="0">
                <a:solidFill>
                  <a:srgbClr val="FF2600"/>
                </a:solidFill>
                <a:latin typeface="Tahoma"/>
                <a:cs typeface="Tahoma"/>
              </a:rPr>
              <a:t> </a:t>
            </a:r>
            <a:r>
              <a:rPr sz="2584" b="1" spc="5" dirty="0">
                <a:solidFill>
                  <a:srgbClr val="FF2600"/>
                </a:solidFill>
                <a:latin typeface="Tahoma"/>
                <a:cs typeface="Tahoma"/>
              </a:rPr>
              <a:t>apply</a:t>
            </a:r>
            <a:endParaRPr sz="2584">
              <a:latin typeface="Tahoma"/>
              <a:cs typeface="Tahoma"/>
            </a:endParaRPr>
          </a:p>
          <a:p>
            <a:pPr marL="340308" indent="-317852">
              <a:lnSpc>
                <a:spcPct val="100000"/>
              </a:lnSpc>
              <a:spcBef>
                <a:spcPts val="540"/>
              </a:spcBef>
              <a:buClr>
                <a:srgbClr val="829FF9"/>
              </a:buClr>
              <a:buFont typeface="DejaVu Sans"/>
              <a:buChar char="✦"/>
              <a:tabLst>
                <a:tab pos="340884" algn="l"/>
              </a:tabLst>
            </a:pPr>
            <a:r>
              <a:rPr sz="2584" spc="5" dirty="0">
                <a:solidFill>
                  <a:srgbClr val="021EAA"/>
                </a:solidFill>
                <a:latin typeface="Arial"/>
                <a:cs typeface="Arial"/>
              </a:rPr>
              <a:t>Aplicar un determinado stash a la rama</a:t>
            </a:r>
            <a:r>
              <a:rPr sz="2584" spc="-18" dirty="0">
                <a:solidFill>
                  <a:srgbClr val="021EAA"/>
                </a:solidFill>
                <a:latin typeface="Arial"/>
                <a:cs typeface="Arial"/>
              </a:rPr>
              <a:t> </a:t>
            </a:r>
            <a:r>
              <a:rPr sz="2584" spc="5" dirty="0">
                <a:solidFill>
                  <a:srgbClr val="021EAA"/>
                </a:solidFill>
                <a:latin typeface="Arial"/>
                <a:cs typeface="Arial"/>
              </a:rPr>
              <a:t>actual</a:t>
            </a:r>
            <a:endParaRPr sz="2584">
              <a:latin typeface="Arial"/>
              <a:cs typeface="Arial"/>
            </a:endParaRPr>
          </a:p>
          <a:p>
            <a:pPr marL="340308">
              <a:lnSpc>
                <a:spcPct val="100000"/>
              </a:lnSpc>
              <a:spcBef>
                <a:spcPts val="743"/>
              </a:spcBef>
            </a:pPr>
            <a:r>
              <a:rPr sz="2584" b="1" spc="5" dirty="0">
                <a:solidFill>
                  <a:srgbClr val="021EAA"/>
                </a:solidFill>
                <a:latin typeface="Tahoma"/>
                <a:cs typeface="Tahoma"/>
              </a:rPr>
              <a:t>git </a:t>
            </a:r>
            <a:r>
              <a:rPr sz="2584" b="1" spc="5" dirty="0">
                <a:solidFill>
                  <a:srgbClr val="FF2600"/>
                </a:solidFill>
                <a:latin typeface="Tahoma"/>
                <a:cs typeface="Tahoma"/>
              </a:rPr>
              <a:t>stash apply</a:t>
            </a:r>
            <a:r>
              <a:rPr sz="2584" b="1" spc="-5" dirty="0">
                <a:solidFill>
                  <a:srgbClr val="FF2600"/>
                </a:solidFill>
                <a:latin typeface="Tahoma"/>
                <a:cs typeface="Tahoma"/>
              </a:rPr>
              <a:t> </a:t>
            </a:r>
            <a:r>
              <a:rPr sz="2584" b="1" spc="5" dirty="0">
                <a:solidFill>
                  <a:srgbClr val="021EAA"/>
                </a:solidFill>
                <a:latin typeface="Tahoma"/>
                <a:cs typeface="Tahoma"/>
              </a:rPr>
              <a:t>stash@{1}</a:t>
            </a:r>
            <a:endParaRPr sz="2584">
              <a:latin typeface="Tahoma"/>
              <a:cs typeface="Tahoma"/>
            </a:endParaRPr>
          </a:p>
          <a:p>
            <a:pPr>
              <a:lnSpc>
                <a:spcPct val="100000"/>
              </a:lnSpc>
              <a:spcBef>
                <a:spcPts val="18"/>
              </a:spcBef>
            </a:pPr>
            <a:endParaRPr sz="2992">
              <a:latin typeface="Tahoma"/>
              <a:cs typeface="Tahoma"/>
            </a:endParaRPr>
          </a:p>
          <a:p>
            <a:pPr marL="213053">
              <a:lnSpc>
                <a:spcPct val="100000"/>
              </a:lnSpc>
            </a:pPr>
            <a:r>
              <a:rPr sz="2448" spc="-177" baseline="9259" dirty="0">
                <a:solidFill>
                  <a:srgbClr val="FF2600"/>
                </a:solidFill>
                <a:latin typeface="DejaVu Sans"/>
                <a:cs typeface="DejaVu Sans"/>
              </a:rPr>
              <a:t>★</a:t>
            </a:r>
            <a:r>
              <a:rPr sz="2448" spc="265" baseline="9259" dirty="0">
                <a:solidFill>
                  <a:srgbClr val="FF2600"/>
                </a:solidFill>
                <a:latin typeface="DejaVu Sans"/>
                <a:cs typeface="DejaVu Sans"/>
              </a:rPr>
              <a:t> </a:t>
            </a:r>
            <a:r>
              <a:rPr sz="2176" spc="9" dirty="0">
                <a:solidFill>
                  <a:srgbClr val="0433FF"/>
                </a:solidFill>
                <a:latin typeface="Arial"/>
                <a:cs typeface="Arial"/>
              </a:rPr>
              <a:t>Observaciones:</a:t>
            </a:r>
            <a:endParaRPr sz="2176">
              <a:latin typeface="Arial"/>
              <a:cs typeface="Arial"/>
            </a:endParaRPr>
          </a:p>
          <a:p>
            <a:pPr marL="812479" marR="39156" lvl="1" indent="-152592">
              <a:lnSpc>
                <a:spcPts val="2104"/>
              </a:lnSpc>
              <a:spcBef>
                <a:spcPts val="540"/>
              </a:spcBef>
              <a:buClr>
                <a:srgbClr val="000000"/>
              </a:buClr>
              <a:buSzPct val="125641"/>
              <a:buChar char="•"/>
              <a:tabLst>
                <a:tab pos="813054" algn="l"/>
              </a:tabLst>
            </a:pPr>
            <a:r>
              <a:rPr sz="1768" spc="14" dirty="0">
                <a:solidFill>
                  <a:srgbClr val="021EAA"/>
                </a:solidFill>
                <a:latin typeface="Arial"/>
                <a:cs typeface="Arial"/>
              </a:rPr>
              <a:t>El </a:t>
            </a:r>
            <a:r>
              <a:rPr sz="1768" spc="18" dirty="0">
                <a:solidFill>
                  <a:srgbClr val="021EAA"/>
                </a:solidFill>
                <a:latin typeface="Arial"/>
                <a:cs typeface="Arial"/>
              </a:rPr>
              <a:t>comando </a:t>
            </a:r>
            <a:r>
              <a:rPr sz="1768" b="1" spc="14" dirty="0">
                <a:solidFill>
                  <a:srgbClr val="021EAA"/>
                </a:solidFill>
                <a:latin typeface="Arial"/>
                <a:cs typeface="Arial"/>
              </a:rPr>
              <a:t>apply </a:t>
            </a:r>
            <a:r>
              <a:rPr sz="1768" spc="14" dirty="0">
                <a:solidFill>
                  <a:srgbClr val="021EAA"/>
                </a:solidFill>
                <a:latin typeface="Arial"/>
                <a:cs typeface="Arial"/>
              </a:rPr>
              <a:t>aplica </a:t>
            </a:r>
            <a:r>
              <a:rPr sz="1768" spc="9" dirty="0">
                <a:solidFill>
                  <a:srgbClr val="021EAA"/>
                </a:solidFill>
                <a:latin typeface="Arial"/>
                <a:cs typeface="Arial"/>
              </a:rPr>
              <a:t>los </a:t>
            </a:r>
            <a:r>
              <a:rPr sz="1768" spc="14" dirty="0">
                <a:solidFill>
                  <a:srgbClr val="021EAA"/>
                </a:solidFill>
                <a:latin typeface="Arial"/>
                <a:cs typeface="Arial"/>
              </a:rPr>
              <a:t>cambios del stash sobre </a:t>
            </a:r>
            <a:r>
              <a:rPr sz="1768" spc="9" dirty="0">
                <a:solidFill>
                  <a:srgbClr val="021EAA"/>
                </a:solidFill>
                <a:latin typeface="Arial"/>
                <a:cs typeface="Arial"/>
              </a:rPr>
              <a:t>la </a:t>
            </a:r>
            <a:r>
              <a:rPr sz="1768" spc="14" dirty="0">
                <a:solidFill>
                  <a:srgbClr val="021EAA"/>
                </a:solidFill>
                <a:latin typeface="Arial"/>
                <a:cs typeface="Arial"/>
              </a:rPr>
              <a:t>rama </a:t>
            </a:r>
            <a:r>
              <a:rPr sz="1768" spc="9" dirty="0">
                <a:solidFill>
                  <a:srgbClr val="021EAA"/>
                </a:solidFill>
                <a:latin typeface="Arial"/>
                <a:cs typeface="Arial"/>
              </a:rPr>
              <a:t>actual, </a:t>
            </a:r>
            <a:r>
              <a:rPr sz="1768" spc="14" dirty="0">
                <a:solidFill>
                  <a:srgbClr val="021EAA"/>
                </a:solidFill>
                <a:latin typeface="Arial"/>
                <a:cs typeface="Arial"/>
              </a:rPr>
              <a:t>que  puede tener nuevos cambios </a:t>
            </a:r>
            <a:r>
              <a:rPr sz="1768" spc="9" dirty="0">
                <a:solidFill>
                  <a:srgbClr val="021EAA"/>
                </a:solidFill>
                <a:latin typeface="Arial"/>
                <a:cs typeface="Arial"/>
              </a:rPr>
              <a:t>sin</a:t>
            </a:r>
            <a:r>
              <a:rPr sz="1768" spc="-32" dirty="0">
                <a:solidFill>
                  <a:srgbClr val="021EAA"/>
                </a:solidFill>
                <a:latin typeface="Arial"/>
                <a:cs typeface="Arial"/>
              </a:rPr>
              <a:t> </a:t>
            </a:r>
            <a:r>
              <a:rPr sz="1768" dirty="0">
                <a:solidFill>
                  <a:srgbClr val="021EAA"/>
                </a:solidFill>
                <a:latin typeface="Arial"/>
                <a:cs typeface="Arial"/>
              </a:rPr>
              <a:t>congelar.</a:t>
            </a:r>
            <a:endParaRPr sz="1768">
              <a:latin typeface="Arial"/>
              <a:cs typeface="Arial"/>
            </a:endParaRPr>
          </a:p>
          <a:p>
            <a:pPr marL="812479" lvl="1" indent="-152592">
              <a:lnSpc>
                <a:spcPct val="100000"/>
              </a:lnSpc>
              <a:spcBef>
                <a:spcPts val="371"/>
              </a:spcBef>
              <a:buClr>
                <a:srgbClr val="000000"/>
              </a:buClr>
              <a:buSzPct val="125641"/>
              <a:buChar char="•"/>
              <a:tabLst>
                <a:tab pos="813054" algn="l"/>
              </a:tabLst>
            </a:pPr>
            <a:r>
              <a:rPr sz="1768" spc="18" dirty="0">
                <a:solidFill>
                  <a:srgbClr val="021EAA"/>
                </a:solidFill>
                <a:latin typeface="Arial"/>
                <a:cs typeface="Arial"/>
              </a:rPr>
              <a:t>Pueden </a:t>
            </a:r>
            <a:r>
              <a:rPr sz="1768" spc="14" dirty="0">
                <a:solidFill>
                  <a:srgbClr val="021EAA"/>
                </a:solidFill>
                <a:latin typeface="Arial"/>
                <a:cs typeface="Arial"/>
              </a:rPr>
              <a:t>aparecer </a:t>
            </a:r>
            <a:r>
              <a:rPr sz="1768" spc="9" dirty="0">
                <a:solidFill>
                  <a:srgbClr val="021EAA"/>
                </a:solidFill>
                <a:latin typeface="Arial"/>
                <a:cs typeface="Arial"/>
              </a:rPr>
              <a:t>conflictos al aplicar </a:t>
            </a:r>
            <a:r>
              <a:rPr sz="1768" spc="14" dirty="0">
                <a:solidFill>
                  <a:srgbClr val="021EAA"/>
                </a:solidFill>
                <a:latin typeface="Arial"/>
                <a:cs typeface="Arial"/>
              </a:rPr>
              <a:t>un</a:t>
            </a:r>
            <a:r>
              <a:rPr sz="1768" spc="-32" dirty="0">
                <a:solidFill>
                  <a:srgbClr val="021EAA"/>
                </a:solidFill>
                <a:latin typeface="Arial"/>
                <a:cs typeface="Arial"/>
              </a:rPr>
              <a:t> </a:t>
            </a:r>
            <a:r>
              <a:rPr sz="1768" spc="9" dirty="0">
                <a:solidFill>
                  <a:srgbClr val="021EAA"/>
                </a:solidFill>
                <a:latin typeface="Arial"/>
                <a:cs typeface="Arial"/>
              </a:rPr>
              <a:t>stash.</a:t>
            </a:r>
            <a:endParaRPr sz="1768">
              <a:latin typeface="Arial"/>
              <a:cs typeface="Arial"/>
            </a:endParaRPr>
          </a:p>
          <a:p>
            <a:pPr marL="812479" marR="89252" lvl="1" indent="-152592">
              <a:lnSpc>
                <a:spcPts val="2104"/>
              </a:lnSpc>
              <a:spcBef>
                <a:spcPts val="526"/>
              </a:spcBef>
              <a:buClr>
                <a:srgbClr val="000000"/>
              </a:buClr>
              <a:buSzPct val="125641"/>
              <a:buChar char="•"/>
              <a:tabLst>
                <a:tab pos="813054" algn="l"/>
              </a:tabLst>
            </a:pPr>
            <a:r>
              <a:rPr sz="1768" spc="14" dirty="0">
                <a:solidFill>
                  <a:srgbClr val="021EAA"/>
                </a:solidFill>
                <a:latin typeface="Arial"/>
                <a:cs typeface="Arial"/>
              </a:rPr>
              <a:t>Por </a:t>
            </a:r>
            <a:r>
              <a:rPr sz="1768" spc="9" dirty="0">
                <a:solidFill>
                  <a:srgbClr val="021EAA"/>
                </a:solidFill>
                <a:latin typeface="Arial"/>
                <a:cs typeface="Arial"/>
              </a:rPr>
              <a:t>defecto, </a:t>
            </a:r>
            <a:r>
              <a:rPr sz="1768" b="1" spc="14" dirty="0">
                <a:solidFill>
                  <a:srgbClr val="021EAA"/>
                </a:solidFill>
                <a:latin typeface="Arial"/>
                <a:cs typeface="Arial"/>
              </a:rPr>
              <a:t>apply </a:t>
            </a:r>
            <a:r>
              <a:rPr sz="1768" spc="14" dirty="0">
                <a:solidFill>
                  <a:srgbClr val="021EAA"/>
                </a:solidFill>
                <a:latin typeface="Arial"/>
                <a:cs typeface="Arial"/>
              </a:rPr>
              <a:t>aplica sus cambios modificando sólo </a:t>
            </a:r>
            <a:r>
              <a:rPr sz="1768" spc="9" dirty="0">
                <a:solidFill>
                  <a:srgbClr val="021EAA"/>
                </a:solidFill>
                <a:latin typeface="Arial"/>
                <a:cs typeface="Arial"/>
              </a:rPr>
              <a:t>los ficheros </a:t>
            </a:r>
            <a:r>
              <a:rPr sz="1768" spc="14" dirty="0">
                <a:solidFill>
                  <a:srgbClr val="021EAA"/>
                </a:solidFill>
                <a:latin typeface="Arial"/>
                <a:cs typeface="Arial"/>
              </a:rPr>
              <a:t>del  </a:t>
            </a:r>
            <a:r>
              <a:rPr sz="1768" spc="9" dirty="0">
                <a:solidFill>
                  <a:srgbClr val="021EAA"/>
                </a:solidFill>
                <a:latin typeface="Arial"/>
                <a:cs typeface="Arial"/>
              </a:rPr>
              <a:t>directorio </a:t>
            </a:r>
            <a:r>
              <a:rPr sz="1768" spc="14" dirty="0">
                <a:solidFill>
                  <a:srgbClr val="021EAA"/>
                </a:solidFill>
                <a:latin typeface="Arial"/>
                <a:cs typeface="Arial"/>
              </a:rPr>
              <a:t>del </a:t>
            </a:r>
            <a:r>
              <a:rPr sz="1768" spc="9" dirty="0">
                <a:solidFill>
                  <a:srgbClr val="021EAA"/>
                </a:solidFill>
                <a:latin typeface="Arial"/>
                <a:cs typeface="Arial"/>
              </a:rPr>
              <a:t>trabajo. </a:t>
            </a:r>
            <a:r>
              <a:rPr sz="1768" spc="18" dirty="0">
                <a:solidFill>
                  <a:srgbClr val="021EAA"/>
                </a:solidFill>
                <a:latin typeface="Arial"/>
                <a:cs typeface="Arial"/>
              </a:rPr>
              <a:t>No </a:t>
            </a:r>
            <a:r>
              <a:rPr sz="1768" spc="9" dirty="0">
                <a:solidFill>
                  <a:srgbClr val="021EAA"/>
                </a:solidFill>
                <a:latin typeface="Arial"/>
                <a:cs typeface="Arial"/>
              </a:rPr>
              <a:t>reactualiza el </a:t>
            </a:r>
            <a:r>
              <a:rPr sz="1768" spc="14" dirty="0">
                <a:solidFill>
                  <a:srgbClr val="021EAA"/>
                </a:solidFill>
                <a:latin typeface="Arial"/>
                <a:cs typeface="Arial"/>
              </a:rPr>
              <a:t>staging area con </a:t>
            </a:r>
            <a:r>
              <a:rPr sz="1768" spc="9" dirty="0">
                <a:solidFill>
                  <a:srgbClr val="021EAA"/>
                </a:solidFill>
                <a:latin typeface="Arial"/>
                <a:cs typeface="Arial"/>
              </a:rPr>
              <a:t>los </a:t>
            </a:r>
            <a:r>
              <a:rPr sz="1768" spc="14" dirty="0">
                <a:solidFill>
                  <a:srgbClr val="021EAA"/>
                </a:solidFill>
                <a:latin typeface="Arial"/>
                <a:cs typeface="Arial"/>
              </a:rPr>
              <a:t>cambios que  </a:t>
            </a:r>
            <a:r>
              <a:rPr sz="1768" spc="9" dirty="0">
                <a:solidFill>
                  <a:srgbClr val="021EAA"/>
                </a:solidFill>
                <a:latin typeface="Arial"/>
                <a:cs typeface="Arial"/>
              </a:rPr>
              <a:t>había </a:t>
            </a:r>
            <a:r>
              <a:rPr sz="1768" spc="14" dirty="0">
                <a:solidFill>
                  <a:srgbClr val="021EAA"/>
                </a:solidFill>
                <a:latin typeface="Arial"/>
                <a:cs typeface="Arial"/>
              </a:rPr>
              <a:t>en</a:t>
            </a:r>
            <a:r>
              <a:rPr sz="1768" spc="5" dirty="0">
                <a:solidFill>
                  <a:srgbClr val="021EAA"/>
                </a:solidFill>
                <a:latin typeface="Arial"/>
                <a:cs typeface="Arial"/>
              </a:rPr>
              <a:t> él.</a:t>
            </a:r>
            <a:endParaRPr sz="1768">
              <a:latin typeface="Arial"/>
              <a:cs typeface="Arial"/>
            </a:endParaRPr>
          </a:p>
          <a:p>
            <a:pPr marL="1130331" marR="153743" lvl="2" indent="-152592">
              <a:lnSpc>
                <a:spcPct val="107000"/>
              </a:lnSpc>
              <a:spcBef>
                <a:spcPts val="222"/>
              </a:spcBef>
              <a:buClr>
                <a:srgbClr val="5E5E5E"/>
              </a:buClr>
              <a:buSzPct val="125641"/>
              <a:buChar char="•"/>
              <a:tabLst>
                <a:tab pos="1130907" algn="l"/>
              </a:tabLst>
            </a:pPr>
            <a:r>
              <a:rPr sz="1768" spc="14" dirty="0">
                <a:solidFill>
                  <a:srgbClr val="4353FF"/>
                </a:solidFill>
                <a:latin typeface="Arial"/>
                <a:cs typeface="Arial"/>
              </a:rPr>
              <a:t>Para que </a:t>
            </a:r>
            <a:r>
              <a:rPr sz="1768" b="1" spc="14" dirty="0">
                <a:solidFill>
                  <a:srgbClr val="4353FF"/>
                </a:solidFill>
                <a:latin typeface="Arial"/>
                <a:cs typeface="Arial"/>
              </a:rPr>
              <a:t>apply </a:t>
            </a:r>
            <a:r>
              <a:rPr sz="1768" spc="9" dirty="0">
                <a:solidFill>
                  <a:srgbClr val="4353FF"/>
                </a:solidFill>
                <a:latin typeface="Arial"/>
                <a:cs typeface="Arial"/>
              </a:rPr>
              <a:t>reinserte </a:t>
            </a:r>
            <a:r>
              <a:rPr sz="1768" spc="14" dirty="0">
                <a:solidFill>
                  <a:srgbClr val="4353FF"/>
                </a:solidFill>
                <a:latin typeface="Arial"/>
                <a:cs typeface="Arial"/>
              </a:rPr>
              <a:t>en </a:t>
            </a:r>
            <a:r>
              <a:rPr sz="1768" spc="9" dirty="0">
                <a:solidFill>
                  <a:srgbClr val="4353FF"/>
                </a:solidFill>
                <a:latin typeface="Arial"/>
                <a:cs typeface="Arial"/>
              </a:rPr>
              <a:t>el </a:t>
            </a:r>
            <a:r>
              <a:rPr sz="1768" spc="14" dirty="0">
                <a:solidFill>
                  <a:srgbClr val="4353FF"/>
                </a:solidFill>
                <a:latin typeface="Arial"/>
                <a:cs typeface="Arial"/>
              </a:rPr>
              <a:t>staging area </a:t>
            </a:r>
            <a:r>
              <a:rPr sz="1768" spc="9" dirty="0">
                <a:solidFill>
                  <a:srgbClr val="4353FF"/>
                </a:solidFill>
                <a:latin typeface="Arial"/>
                <a:cs typeface="Arial"/>
              </a:rPr>
              <a:t>los </a:t>
            </a:r>
            <a:r>
              <a:rPr sz="1768" spc="18" dirty="0">
                <a:solidFill>
                  <a:srgbClr val="4353FF"/>
                </a:solidFill>
                <a:latin typeface="Arial"/>
                <a:cs typeface="Arial"/>
              </a:rPr>
              <a:t>mismos </a:t>
            </a:r>
            <a:r>
              <a:rPr sz="1768" spc="14" dirty="0">
                <a:solidFill>
                  <a:srgbClr val="4353FF"/>
                </a:solidFill>
                <a:latin typeface="Arial"/>
                <a:cs typeface="Arial"/>
              </a:rPr>
              <a:t>cambios que  este </a:t>
            </a:r>
            <a:r>
              <a:rPr sz="1768" spc="9" dirty="0">
                <a:solidFill>
                  <a:srgbClr val="4353FF"/>
                </a:solidFill>
                <a:latin typeface="Arial"/>
                <a:cs typeface="Arial"/>
              </a:rPr>
              <a:t>tenía </a:t>
            </a:r>
            <a:r>
              <a:rPr sz="1768" spc="14" dirty="0">
                <a:solidFill>
                  <a:srgbClr val="4353FF"/>
                </a:solidFill>
                <a:latin typeface="Arial"/>
                <a:cs typeface="Arial"/>
              </a:rPr>
              <a:t>originalmente, debe usarse </a:t>
            </a:r>
            <a:r>
              <a:rPr sz="1768" spc="9" dirty="0">
                <a:solidFill>
                  <a:srgbClr val="4353FF"/>
                </a:solidFill>
                <a:latin typeface="Arial"/>
                <a:cs typeface="Arial"/>
              </a:rPr>
              <a:t>la </a:t>
            </a:r>
            <a:r>
              <a:rPr sz="1768" spc="14" dirty="0">
                <a:solidFill>
                  <a:srgbClr val="4353FF"/>
                </a:solidFill>
                <a:latin typeface="Arial"/>
                <a:cs typeface="Arial"/>
              </a:rPr>
              <a:t>opción</a:t>
            </a:r>
            <a:r>
              <a:rPr sz="1768" spc="-41" dirty="0">
                <a:solidFill>
                  <a:srgbClr val="4353FF"/>
                </a:solidFill>
                <a:latin typeface="Arial"/>
                <a:cs typeface="Arial"/>
              </a:rPr>
              <a:t> </a:t>
            </a:r>
            <a:r>
              <a:rPr sz="1768" b="1" spc="14" dirty="0">
                <a:solidFill>
                  <a:srgbClr val="FF2600"/>
                </a:solidFill>
                <a:latin typeface="Tahoma"/>
                <a:cs typeface="Tahoma"/>
              </a:rPr>
              <a:t>--index</a:t>
            </a:r>
            <a:r>
              <a:rPr sz="1768" spc="14" dirty="0">
                <a:solidFill>
                  <a:srgbClr val="4353FF"/>
                </a:solidFill>
                <a:latin typeface="Arial"/>
                <a:cs typeface="Arial"/>
              </a:rPr>
              <a:t>.</a:t>
            </a:r>
            <a:endParaRPr sz="1768">
              <a:latin typeface="Arial"/>
              <a:cs typeface="Arial"/>
            </a:endParaRPr>
          </a:p>
          <a:p>
            <a:pPr marL="812479" lvl="1" indent="-152592">
              <a:lnSpc>
                <a:spcPct val="100000"/>
              </a:lnSpc>
              <a:spcBef>
                <a:spcPts val="439"/>
              </a:spcBef>
              <a:buClr>
                <a:srgbClr val="000000"/>
              </a:buClr>
              <a:buSzPct val="125641"/>
              <a:buChar char="•"/>
              <a:tabLst>
                <a:tab pos="813054" algn="l"/>
              </a:tabLst>
            </a:pPr>
            <a:r>
              <a:rPr sz="1768" spc="14" dirty="0">
                <a:solidFill>
                  <a:srgbClr val="021EAA"/>
                </a:solidFill>
                <a:latin typeface="Arial"/>
                <a:cs typeface="Arial"/>
              </a:rPr>
              <a:t>apply no elimina </a:t>
            </a:r>
            <a:r>
              <a:rPr sz="1768" spc="9" dirty="0">
                <a:solidFill>
                  <a:srgbClr val="021EAA"/>
                </a:solidFill>
                <a:latin typeface="Arial"/>
                <a:cs typeface="Arial"/>
              </a:rPr>
              <a:t>el </a:t>
            </a:r>
            <a:r>
              <a:rPr sz="1768" spc="14" dirty="0">
                <a:solidFill>
                  <a:srgbClr val="021EAA"/>
                </a:solidFill>
                <a:latin typeface="Arial"/>
                <a:cs typeface="Arial"/>
              </a:rPr>
              <a:t>stash aplicado de </a:t>
            </a:r>
            <a:r>
              <a:rPr sz="1768" spc="9" dirty="0">
                <a:solidFill>
                  <a:srgbClr val="021EAA"/>
                </a:solidFill>
                <a:latin typeface="Arial"/>
                <a:cs typeface="Arial"/>
              </a:rPr>
              <a:t>la</a:t>
            </a:r>
            <a:r>
              <a:rPr sz="1768" spc="-54" dirty="0">
                <a:solidFill>
                  <a:srgbClr val="021EAA"/>
                </a:solidFill>
                <a:latin typeface="Arial"/>
                <a:cs typeface="Arial"/>
              </a:rPr>
              <a:t> </a:t>
            </a:r>
            <a:r>
              <a:rPr sz="1768" spc="9" dirty="0">
                <a:solidFill>
                  <a:srgbClr val="021EAA"/>
                </a:solidFill>
                <a:latin typeface="Arial"/>
                <a:cs typeface="Arial"/>
              </a:rPr>
              <a:t>pila.</a:t>
            </a:r>
            <a:endParaRPr sz="1768">
              <a:latin typeface="Arial"/>
              <a:cs typeface="Arial"/>
            </a:endParaRPr>
          </a:p>
        </p:txBody>
      </p:sp>
    </p:spTree>
    <p:extLst>
      <p:ext uri="{BB962C8B-B14F-4D97-AF65-F5344CB8AC3E}">
        <p14:creationId xmlns:p14="http://schemas.microsoft.com/office/powerpoint/2010/main" val="303245814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131</a:t>
            </a:fld>
            <a:endParaRPr sz="1179">
              <a:latin typeface="Tahoma"/>
              <a:cs typeface="Tahoma"/>
            </a:endParaRPr>
          </a:p>
        </p:txBody>
      </p:sp>
      <p:sp>
        <p:nvSpPr>
          <p:cNvPr id="2" name="object 2"/>
          <p:cNvSpPr txBox="1"/>
          <p:nvPr/>
        </p:nvSpPr>
        <p:spPr>
          <a:xfrm>
            <a:off x="2433380" y="1420536"/>
            <a:ext cx="6618459" cy="3376024"/>
          </a:xfrm>
          <a:prstGeom prst="rect">
            <a:avLst/>
          </a:prstGeom>
        </p:spPr>
        <p:txBody>
          <a:bodyPr vert="horz" wrap="square" lIns="0" tIns="104799" rIns="0" bIns="0" rtlCol="0">
            <a:spAutoFit/>
          </a:bodyPr>
          <a:lstStyle/>
          <a:p>
            <a:pPr marL="328792" indent="-317852">
              <a:lnSpc>
                <a:spcPct val="100000"/>
              </a:lnSpc>
              <a:spcBef>
                <a:spcPts val="825"/>
              </a:spcBef>
              <a:buClr>
                <a:srgbClr val="829FF9"/>
              </a:buClr>
              <a:buFont typeface="DejaVu Sans"/>
              <a:buChar char="✦"/>
              <a:tabLst>
                <a:tab pos="329368" algn="l"/>
              </a:tabLst>
            </a:pPr>
            <a:r>
              <a:rPr sz="2584" spc="5" dirty="0">
                <a:solidFill>
                  <a:srgbClr val="021EAA"/>
                </a:solidFill>
                <a:latin typeface="Arial"/>
                <a:cs typeface="Arial"/>
              </a:rPr>
              <a:t>Para eliminar un stash de la</a:t>
            </a:r>
            <a:r>
              <a:rPr sz="2584" spc="-23" dirty="0">
                <a:solidFill>
                  <a:srgbClr val="021EAA"/>
                </a:solidFill>
                <a:latin typeface="Arial"/>
                <a:cs typeface="Arial"/>
              </a:rPr>
              <a:t> </a:t>
            </a:r>
            <a:r>
              <a:rPr sz="2584" spc="5" dirty="0">
                <a:solidFill>
                  <a:srgbClr val="021EAA"/>
                </a:solidFill>
                <a:latin typeface="Arial"/>
                <a:cs typeface="Arial"/>
              </a:rPr>
              <a:t>pila:</a:t>
            </a:r>
            <a:endParaRPr sz="2584" dirty="0">
              <a:latin typeface="Arial"/>
              <a:cs typeface="Arial"/>
            </a:endParaRPr>
          </a:p>
          <a:p>
            <a:pPr marL="328792">
              <a:lnSpc>
                <a:spcPct val="100000"/>
              </a:lnSpc>
              <a:spcBef>
                <a:spcPts val="743"/>
              </a:spcBef>
            </a:pPr>
            <a:r>
              <a:rPr sz="2584" b="1" spc="5" dirty="0">
                <a:solidFill>
                  <a:srgbClr val="021EAA"/>
                </a:solidFill>
                <a:latin typeface="Tahoma"/>
                <a:cs typeface="Tahoma"/>
              </a:rPr>
              <a:t>git </a:t>
            </a:r>
            <a:r>
              <a:rPr sz="2584" b="1" spc="5" dirty="0">
                <a:solidFill>
                  <a:srgbClr val="FF2600"/>
                </a:solidFill>
                <a:latin typeface="Tahoma"/>
                <a:cs typeface="Tahoma"/>
              </a:rPr>
              <a:t>stash</a:t>
            </a:r>
            <a:r>
              <a:rPr sz="2584" b="1" dirty="0">
                <a:solidFill>
                  <a:srgbClr val="FF2600"/>
                </a:solidFill>
                <a:latin typeface="Tahoma"/>
                <a:cs typeface="Tahoma"/>
              </a:rPr>
              <a:t> </a:t>
            </a:r>
            <a:r>
              <a:rPr sz="2584" b="1" spc="9" dirty="0">
                <a:solidFill>
                  <a:srgbClr val="FF2600"/>
                </a:solidFill>
                <a:latin typeface="Tahoma"/>
                <a:cs typeface="Tahoma"/>
              </a:rPr>
              <a:t>drop</a:t>
            </a:r>
            <a:endParaRPr sz="2584" dirty="0">
              <a:latin typeface="Tahoma"/>
              <a:cs typeface="Tahoma"/>
            </a:endParaRPr>
          </a:p>
          <a:p>
            <a:pPr marL="328792">
              <a:lnSpc>
                <a:spcPct val="100000"/>
              </a:lnSpc>
              <a:spcBef>
                <a:spcPts val="639"/>
              </a:spcBef>
            </a:pPr>
            <a:r>
              <a:rPr sz="2584" b="1" spc="5" dirty="0">
                <a:solidFill>
                  <a:srgbClr val="021EAA"/>
                </a:solidFill>
                <a:latin typeface="Tahoma"/>
                <a:cs typeface="Tahoma"/>
              </a:rPr>
              <a:t>git </a:t>
            </a:r>
            <a:r>
              <a:rPr sz="2584" b="1" spc="5" dirty="0">
                <a:solidFill>
                  <a:srgbClr val="FF2600"/>
                </a:solidFill>
                <a:latin typeface="Tahoma"/>
                <a:cs typeface="Tahoma"/>
              </a:rPr>
              <a:t>stash </a:t>
            </a:r>
            <a:r>
              <a:rPr sz="2584" b="1" spc="9" dirty="0">
                <a:solidFill>
                  <a:srgbClr val="FF2600"/>
                </a:solidFill>
                <a:latin typeface="Tahoma"/>
                <a:cs typeface="Tahoma"/>
              </a:rPr>
              <a:t>drop</a:t>
            </a:r>
            <a:r>
              <a:rPr sz="2584" b="1" spc="-9" dirty="0">
                <a:solidFill>
                  <a:srgbClr val="FF2600"/>
                </a:solidFill>
                <a:latin typeface="Tahoma"/>
                <a:cs typeface="Tahoma"/>
              </a:rPr>
              <a:t> </a:t>
            </a:r>
            <a:r>
              <a:rPr sz="2584" b="1" spc="5" dirty="0">
                <a:solidFill>
                  <a:srgbClr val="021EAA"/>
                </a:solidFill>
                <a:latin typeface="Tahoma"/>
                <a:cs typeface="Tahoma"/>
              </a:rPr>
              <a:t>stash@{1}</a:t>
            </a:r>
            <a:endParaRPr sz="2584" dirty="0">
              <a:latin typeface="Tahoma"/>
              <a:cs typeface="Tahoma"/>
            </a:endParaRPr>
          </a:p>
          <a:p>
            <a:pPr>
              <a:lnSpc>
                <a:spcPct val="100000"/>
              </a:lnSpc>
              <a:spcBef>
                <a:spcPts val="18"/>
              </a:spcBef>
            </a:pPr>
            <a:endParaRPr sz="3537" dirty="0">
              <a:latin typeface="Tahoma"/>
              <a:cs typeface="Tahoma"/>
            </a:endParaRPr>
          </a:p>
          <a:p>
            <a:pPr marL="328792" indent="-317852">
              <a:lnSpc>
                <a:spcPct val="100000"/>
              </a:lnSpc>
              <a:buClr>
                <a:srgbClr val="829FF9"/>
              </a:buClr>
              <a:buFont typeface="DejaVu Sans"/>
              <a:buChar char="✦"/>
              <a:tabLst>
                <a:tab pos="329368" algn="l"/>
              </a:tabLst>
            </a:pPr>
            <a:r>
              <a:rPr sz="2584" spc="5" dirty="0">
                <a:solidFill>
                  <a:srgbClr val="021EAA"/>
                </a:solidFill>
                <a:latin typeface="Arial"/>
                <a:cs typeface="Arial"/>
              </a:rPr>
              <a:t>Para aplicar un stash y eliminarlo de la</a:t>
            </a:r>
            <a:r>
              <a:rPr sz="2584" spc="-27" dirty="0">
                <a:solidFill>
                  <a:srgbClr val="021EAA"/>
                </a:solidFill>
                <a:latin typeface="Arial"/>
                <a:cs typeface="Arial"/>
              </a:rPr>
              <a:t> </a:t>
            </a:r>
            <a:r>
              <a:rPr sz="2584" spc="5" dirty="0">
                <a:solidFill>
                  <a:srgbClr val="021EAA"/>
                </a:solidFill>
                <a:latin typeface="Arial"/>
                <a:cs typeface="Arial"/>
              </a:rPr>
              <a:t>pila</a:t>
            </a:r>
            <a:endParaRPr sz="2584" dirty="0">
              <a:latin typeface="Arial"/>
              <a:cs typeface="Arial"/>
            </a:endParaRPr>
          </a:p>
          <a:p>
            <a:pPr marL="328792">
              <a:lnSpc>
                <a:spcPct val="100000"/>
              </a:lnSpc>
              <a:spcBef>
                <a:spcPts val="744"/>
              </a:spcBef>
            </a:pPr>
            <a:r>
              <a:rPr sz="2584" b="1" spc="5" dirty="0">
                <a:solidFill>
                  <a:srgbClr val="021EAA"/>
                </a:solidFill>
                <a:latin typeface="Tahoma"/>
                <a:cs typeface="Tahoma"/>
              </a:rPr>
              <a:t>git </a:t>
            </a:r>
            <a:r>
              <a:rPr sz="2584" b="1" spc="5" dirty="0">
                <a:solidFill>
                  <a:srgbClr val="FF2600"/>
                </a:solidFill>
                <a:latin typeface="Tahoma"/>
                <a:cs typeface="Tahoma"/>
              </a:rPr>
              <a:t>stash</a:t>
            </a:r>
            <a:r>
              <a:rPr sz="2584" b="1" dirty="0">
                <a:solidFill>
                  <a:srgbClr val="FF2600"/>
                </a:solidFill>
                <a:latin typeface="Tahoma"/>
                <a:cs typeface="Tahoma"/>
              </a:rPr>
              <a:t> </a:t>
            </a:r>
            <a:r>
              <a:rPr sz="2584" b="1" spc="9" dirty="0">
                <a:solidFill>
                  <a:srgbClr val="FF2600"/>
                </a:solidFill>
                <a:latin typeface="Tahoma"/>
                <a:cs typeface="Tahoma"/>
              </a:rPr>
              <a:t>pop</a:t>
            </a:r>
            <a:endParaRPr sz="2584" dirty="0">
              <a:latin typeface="Tahoma"/>
              <a:cs typeface="Tahoma"/>
            </a:endParaRPr>
          </a:p>
          <a:p>
            <a:pPr marL="328792">
              <a:lnSpc>
                <a:spcPct val="100000"/>
              </a:lnSpc>
              <a:spcBef>
                <a:spcPts val="639"/>
              </a:spcBef>
            </a:pPr>
            <a:r>
              <a:rPr sz="2584" b="1" spc="5" dirty="0">
                <a:solidFill>
                  <a:srgbClr val="021EAA"/>
                </a:solidFill>
                <a:latin typeface="Tahoma"/>
                <a:cs typeface="Tahoma"/>
              </a:rPr>
              <a:t>git </a:t>
            </a:r>
            <a:r>
              <a:rPr sz="2584" b="1" spc="5" dirty="0">
                <a:solidFill>
                  <a:srgbClr val="FF2600"/>
                </a:solidFill>
                <a:latin typeface="Tahoma"/>
                <a:cs typeface="Tahoma"/>
              </a:rPr>
              <a:t>stash </a:t>
            </a:r>
            <a:r>
              <a:rPr sz="2584" b="1" spc="9" dirty="0">
                <a:solidFill>
                  <a:srgbClr val="FF2600"/>
                </a:solidFill>
                <a:latin typeface="Tahoma"/>
                <a:cs typeface="Tahoma"/>
              </a:rPr>
              <a:t>pop</a:t>
            </a:r>
            <a:r>
              <a:rPr sz="2584" b="1" spc="-5" dirty="0">
                <a:solidFill>
                  <a:srgbClr val="FF2600"/>
                </a:solidFill>
                <a:latin typeface="Tahoma"/>
                <a:cs typeface="Tahoma"/>
              </a:rPr>
              <a:t> </a:t>
            </a:r>
            <a:r>
              <a:rPr sz="2584" b="1" spc="5" dirty="0">
                <a:solidFill>
                  <a:srgbClr val="021EAA"/>
                </a:solidFill>
                <a:latin typeface="Tahoma"/>
                <a:cs typeface="Tahoma"/>
              </a:rPr>
              <a:t>stash@{1}</a:t>
            </a:r>
            <a:endParaRPr sz="2584" dirty="0">
              <a:latin typeface="Tahoma"/>
              <a:cs typeface="Tahoma"/>
            </a:endParaRPr>
          </a:p>
        </p:txBody>
      </p:sp>
    </p:spTree>
    <p:extLst>
      <p:ext uri="{BB962C8B-B14F-4D97-AF65-F5344CB8AC3E}">
        <p14:creationId xmlns:p14="http://schemas.microsoft.com/office/powerpoint/2010/main" val="267062880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132</a:t>
            </a:fld>
            <a:endParaRPr sz="1179">
              <a:latin typeface="Tahoma"/>
              <a:cs typeface="Tahoma"/>
            </a:endParaRPr>
          </a:p>
        </p:txBody>
      </p:sp>
      <p:sp>
        <p:nvSpPr>
          <p:cNvPr id="2" name="object 2"/>
          <p:cNvSpPr txBox="1">
            <a:spLocks noGrp="1"/>
          </p:cNvSpPr>
          <p:nvPr>
            <p:ph type="title"/>
          </p:nvPr>
        </p:nvSpPr>
        <p:spPr/>
        <p:txBody>
          <a:bodyPr/>
          <a:lstStyle/>
          <a:p>
            <a:r>
              <a:rPr lang="es-ES" dirty="0"/>
              <a:t>Submódulos</a:t>
            </a:r>
            <a:endParaRPr lang="es-ES"/>
          </a:p>
        </p:txBody>
      </p:sp>
      <p:sp>
        <p:nvSpPr>
          <p:cNvPr id="3" name="object 3"/>
          <p:cNvSpPr txBox="1"/>
          <p:nvPr/>
        </p:nvSpPr>
        <p:spPr>
          <a:xfrm>
            <a:off x="1944282" y="1741383"/>
            <a:ext cx="7955510" cy="1141848"/>
          </a:xfrm>
          <a:prstGeom prst="rect">
            <a:avLst/>
          </a:prstGeom>
        </p:spPr>
        <p:txBody>
          <a:bodyPr vert="horz" wrap="square" lIns="0" tIns="29366" rIns="0" bIns="0" rtlCol="0">
            <a:spAutoFit/>
          </a:bodyPr>
          <a:lstStyle/>
          <a:p>
            <a:pPr marL="328792" marR="4607" indent="-317852">
              <a:lnSpc>
                <a:spcPts val="2702"/>
              </a:lnSpc>
              <a:spcBef>
                <a:spcPts val="230"/>
              </a:spcBef>
              <a:buClr>
                <a:srgbClr val="829FF9"/>
              </a:buClr>
              <a:buFont typeface="DejaVu Sans"/>
              <a:buChar char="✦"/>
              <a:tabLst>
                <a:tab pos="329368" algn="l"/>
              </a:tabLst>
            </a:pPr>
            <a:r>
              <a:rPr sz="2267" spc="14" dirty="0">
                <a:solidFill>
                  <a:srgbClr val="021EAA"/>
                </a:solidFill>
                <a:latin typeface="Arial"/>
                <a:cs typeface="Arial"/>
              </a:rPr>
              <a:t>Permite asociar subdirectorios con repositorios remotos</a:t>
            </a:r>
            <a:r>
              <a:rPr sz="2267" spc="-36" dirty="0">
                <a:solidFill>
                  <a:srgbClr val="021EAA"/>
                </a:solidFill>
                <a:latin typeface="Arial"/>
                <a:cs typeface="Arial"/>
              </a:rPr>
              <a:t> </a:t>
            </a:r>
            <a:r>
              <a:rPr sz="2267" spc="18" dirty="0">
                <a:solidFill>
                  <a:srgbClr val="021EAA"/>
                </a:solidFill>
                <a:latin typeface="Arial"/>
                <a:cs typeface="Arial"/>
              </a:rPr>
              <a:t>de  </a:t>
            </a:r>
            <a:r>
              <a:rPr sz="2267" spc="14" dirty="0">
                <a:solidFill>
                  <a:srgbClr val="021EAA"/>
                </a:solidFill>
                <a:latin typeface="Arial"/>
                <a:cs typeface="Arial"/>
              </a:rPr>
              <a:t>proyectos</a:t>
            </a:r>
            <a:r>
              <a:rPr sz="2267" spc="5" dirty="0">
                <a:solidFill>
                  <a:srgbClr val="021EAA"/>
                </a:solidFill>
                <a:latin typeface="Arial"/>
                <a:cs typeface="Arial"/>
              </a:rPr>
              <a:t> </a:t>
            </a:r>
            <a:r>
              <a:rPr sz="2267" spc="9" dirty="0">
                <a:solidFill>
                  <a:srgbClr val="021EAA"/>
                </a:solidFill>
                <a:latin typeface="Arial"/>
                <a:cs typeface="Arial"/>
              </a:rPr>
              <a:t>diferentes.</a:t>
            </a:r>
            <a:endParaRPr sz="2267" dirty="0">
              <a:latin typeface="Arial"/>
              <a:cs typeface="Arial"/>
            </a:endParaRPr>
          </a:p>
          <a:p>
            <a:pPr marL="328792" indent="-317852">
              <a:lnSpc>
                <a:spcPct val="100000"/>
              </a:lnSpc>
              <a:spcBef>
                <a:spcPts val="535"/>
              </a:spcBef>
              <a:buClr>
                <a:srgbClr val="829FF9"/>
              </a:buClr>
              <a:buFont typeface="DejaVu Sans"/>
              <a:buChar char="✦"/>
              <a:tabLst>
                <a:tab pos="329368" algn="l"/>
              </a:tabLst>
            </a:pPr>
            <a:r>
              <a:rPr sz="2267" spc="-27" dirty="0">
                <a:solidFill>
                  <a:srgbClr val="021EAA"/>
                </a:solidFill>
                <a:latin typeface="Arial"/>
                <a:cs typeface="Arial"/>
              </a:rPr>
              <a:t>Ver </a:t>
            </a:r>
            <a:r>
              <a:rPr sz="2267" spc="14" dirty="0">
                <a:solidFill>
                  <a:srgbClr val="021EAA"/>
                </a:solidFill>
                <a:latin typeface="Arial"/>
                <a:cs typeface="Arial"/>
              </a:rPr>
              <a:t>documentación para </a:t>
            </a:r>
            <a:r>
              <a:rPr sz="2267" spc="18" dirty="0">
                <a:solidFill>
                  <a:srgbClr val="021EAA"/>
                </a:solidFill>
                <a:latin typeface="Arial"/>
                <a:cs typeface="Arial"/>
              </a:rPr>
              <a:t>más</a:t>
            </a:r>
            <a:r>
              <a:rPr sz="2267" spc="36" dirty="0">
                <a:solidFill>
                  <a:srgbClr val="021EAA"/>
                </a:solidFill>
                <a:latin typeface="Arial"/>
                <a:cs typeface="Arial"/>
              </a:rPr>
              <a:t> </a:t>
            </a:r>
            <a:r>
              <a:rPr sz="2267" spc="9" dirty="0">
                <a:solidFill>
                  <a:srgbClr val="021EAA"/>
                </a:solidFill>
                <a:latin typeface="Arial"/>
                <a:cs typeface="Arial"/>
              </a:rPr>
              <a:t>detalles.</a:t>
            </a:r>
            <a:endParaRPr sz="2267" dirty="0">
              <a:latin typeface="Arial"/>
              <a:cs typeface="Arial"/>
            </a:endParaRPr>
          </a:p>
        </p:txBody>
      </p:sp>
    </p:spTree>
    <p:extLst>
      <p:ext uri="{BB962C8B-B14F-4D97-AF65-F5344CB8AC3E}">
        <p14:creationId xmlns:p14="http://schemas.microsoft.com/office/powerpoint/2010/main" val="41747453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object 6"/>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133</a:t>
            </a:fld>
            <a:endParaRPr sz="1179">
              <a:latin typeface="Tahoma"/>
              <a:cs typeface="Tahoma"/>
            </a:endParaRPr>
          </a:p>
        </p:txBody>
      </p:sp>
      <p:sp>
        <p:nvSpPr>
          <p:cNvPr id="2" name="object 2"/>
          <p:cNvSpPr txBox="1">
            <a:spLocks noGrp="1"/>
          </p:cNvSpPr>
          <p:nvPr>
            <p:ph type="title"/>
          </p:nvPr>
        </p:nvSpPr>
        <p:spPr/>
        <p:txBody>
          <a:bodyPr/>
          <a:lstStyle/>
          <a:p>
            <a:r>
              <a:rPr lang="es-ES" dirty="0"/>
              <a:t>Buscar un commit</a:t>
            </a:r>
            <a:endParaRPr lang="es-ES"/>
          </a:p>
        </p:txBody>
      </p:sp>
      <p:sp>
        <p:nvSpPr>
          <p:cNvPr id="3" name="object 3"/>
          <p:cNvSpPr txBox="1"/>
          <p:nvPr/>
        </p:nvSpPr>
        <p:spPr>
          <a:xfrm>
            <a:off x="1932766" y="1039870"/>
            <a:ext cx="8122498" cy="4589275"/>
          </a:xfrm>
          <a:prstGeom prst="rect">
            <a:avLst/>
          </a:prstGeom>
        </p:spPr>
        <p:txBody>
          <a:bodyPr vert="horz" wrap="square" lIns="0" tIns="79463" rIns="0" bIns="0" rtlCol="0">
            <a:spAutoFit/>
          </a:bodyPr>
          <a:lstStyle/>
          <a:p>
            <a:pPr marL="340308" indent="-317852">
              <a:lnSpc>
                <a:spcPct val="100000"/>
              </a:lnSpc>
              <a:spcBef>
                <a:spcPts val="626"/>
              </a:spcBef>
              <a:buClr>
                <a:srgbClr val="829FF9"/>
              </a:buClr>
              <a:buFont typeface="DejaVu Sans"/>
              <a:buChar char="✦"/>
              <a:tabLst>
                <a:tab pos="340884" algn="l"/>
              </a:tabLst>
            </a:pPr>
            <a:r>
              <a:rPr sz="2267" spc="9" dirty="0">
                <a:solidFill>
                  <a:srgbClr val="021EAA"/>
                </a:solidFill>
                <a:latin typeface="Arial"/>
                <a:cs typeface="Arial"/>
              </a:rPr>
              <a:t>git</a:t>
            </a:r>
            <a:r>
              <a:rPr sz="2267" dirty="0">
                <a:solidFill>
                  <a:srgbClr val="021EAA"/>
                </a:solidFill>
                <a:latin typeface="Arial"/>
                <a:cs typeface="Arial"/>
              </a:rPr>
              <a:t> </a:t>
            </a:r>
            <a:r>
              <a:rPr sz="2267" spc="14" dirty="0">
                <a:solidFill>
                  <a:srgbClr val="021EAA"/>
                </a:solidFill>
                <a:latin typeface="Arial"/>
                <a:cs typeface="Arial"/>
              </a:rPr>
              <a:t>bisect</a:t>
            </a:r>
            <a:endParaRPr sz="2267">
              <a:latin typeface="Arial"/>
              <a:cs typeface="Arial"/>
            </a:endParaRPr>
          </a:p>
          <a:p>
            <a:pPr marL="564877" marR="16123" indent="-260846">
              <a:lnSpc>
                <a:spcPts val="2702"/>
              </a:lnSpc>
              <a:spcBef>
                <a:spcPts val="648"/>
              </a:spcBef>
            </a:pPr>
            <a:r>
              <a:rPr sz="2584" spc="-210" baseline="8771" dirty="0">
                <a:solidFill>
                  <a:srgbClr val="829FF9"/>
                </a:solidFill>
                <a:latin typeface="DejaVu Sans"/>
                <a:cs typeface="DejaVu Sans"/>
              </a:rPr>
              <a:t>★ </a:t>
            </a:r>
            <a:r>
              <a:rPr sz="2267" spc="14" dirty="0">
                <a:solidFill>
                  <a:srgbClr val="0433FF"/>
                </a:solidFill>
                <a:latin typeface="Arial"/>
                <a:cs typeface="Arial"/>
              </a:rPr>
              <a:t>Para buscar </a:t>
            </a:r>
            <a:r>
              <a:rPr sz="2267" spc="18" dirty="0">
                <a:solidFill>
                  <a:srgbClr val="0433FF"/>
                </a:solidFill>
                <a:latin typeface="Arial"/>
                <a:cs typeface="Arial"/>
              </a:rPr>
              <a:t>un </a:t>
            </a:r>
            <a:r>
              <a:rPr sz="2267" spc="14" dirty="0">
                <a:solidFill>
                  <a:srgbClr val="0433FF"/>
                </a:solidFill>
                <a:latin typeface="Arial"/>
                <a:cs typeface="Arial"/>
              </a:rPr>
              <a:t>commit </a:t>
            </a:r>
            <a:r>
              <a:rPr sz="2267" spc="18" dirty="0">
                <a:solidFill>
                  <a:srgbClr val="0433FF"/>
                </a:solidFill>
                <a:latin typeface="Arial"/>
                <a:cs typeface="Arial"/>
              </a:rPr>
              <a:t>en </a:t>
            </a:r>
            <a:r>
              <a:rPr sz="2267" spc="9" dirty="0">
                <a:solidFill>
                  <a:srgbClr val="0433FF"/>
                </a:solidFill>
                <a:latin typeface="Arial"/>
                <a:cs typeface="Arial"/>
              </a:rPr>
              <a:t>el </a:t>
            </a:r>
            <a:r>
              <a:rPr sz="2267" spc="18" dirty="0">
                <a:solidFill>
                  <a:srgbClr val="0433FF"/>
                </a:solidFill>
                <a:latin typeface="Arial"/>
                <a:cs typeface="Arial"/>
              </a:rPr>
              <a:t>que </a:t>
            </a:r>
            <a:r>
              <a:rPr sz="2267" spc="14" dirty="0">
                <a:solidFill>
                  <a:srgbClr val="0433FF"/>
                </a:solidFill>
                <a:latin typeface="Arial"/>
                <a:cs typeface="Arial"/>
              </a:rPr>
              <a:t>se metió </a:t>
            </a:r>
            <a:r>
              <a:rPr sz="2267" spc="18" dirty="0">
                <a:solidFill>
                  <a:srgbClr val="0433FF"/>
                </a:solidFill>
                <a:latin typeface="Arial"/>
                <a:cs typeface="Arial"/>
              </a:rPr>
              <a:t>un </a:t>
            </a:r>
            <a:r>
              <a:rPr sz="2267" spc="-9" dirty="0">
                <a:solidFill>
                  <a:srgbClr val="0433FF"/>
                </a:solidFill>
                <a:latin typeface="Arial"/>
                <a:cs typeface="Arial"/>
              </a:rPr>
              <a:t>error. </a:t>
            </a:r>
            <a:r>
              <a:rPr sz="2267" spc="18" dirty="0">
                <a:solidFill>
                  <a:srgbClr val="0433FF"/>
                </a:solidFill>
                <a:latin typeface="Arial"/>
                <a:cs typeface="Arial"/>
              </a:rPr>
              <a:t>Se  </a:t>
            </a:r>
            <a:r>
              <a:rPr sz="2267" spc="14" dirty="0">
                <a:solidFill>
                  <a:srgbClr val="0433FF"/>
                </a:solidFill>
                <a:latin typeface="Arial"/>
                <a:cs typeface="Arial"/>
              </a:rPr>
              <a:t>especifica </a:t>
            </a:r>
            <a:r>
              <a:rPr sz="2267" spc="18" dirty="0">
                <a:solidFill>
                  <a:srgbClr val="0433FF"/>
                </a:solidFill>
                <a:latin typeface="Arial"/>
                <a:cs typeface="Arial"/>
              </a:rPr>
              <a:t>un </a:t>
            </a:r>
            <a:r>
              <a:rPr sz="2267" spc="14" dirty="0">
                <a:solidFill>
                  <a:srgbClr val="0433FF"/>
                </a:solidFill>
                <a:latin typeface="Arial"/>
                <a:cs typeface="Arial"/>
              </a:rPr>
              <a:t>commit </a:t>
            </a:r>
            <a:r>
              <a:rPr sz="2267" spc="18" dirty="0">
                <a:solidFill>
                  <a:srgbClr val="0433FF"/>
                </a:solidFill>
                <a:latin typeface="Arial"/>
                <a:cs typeface="Arial"/>
              </a:rPr>
              <a:t>en </a:t>
            </a:r>
            <a:r>
              <a:rPr sz="2267" spc="9" dirty="0">
                <a:solidFill>
                  <a:srgbClr val="0433FF"/>
                </a:solidFill>
                <a:latin typeface="Arial"/>
                <a:cs typeface="Arial"/>
              </a:rPr>
              <a:t>el </a:t>
            </a:r>
            <a:r>
              <a:rPr sz="2267" spc="18" dirty="0">
                <a:solidFill>
                  <a:srgbClr val="0433FF"/>
                </a:solidFill>
                <a:latin typeface="Arial"/>
                <a:cs typeface="Arial"/>
              </a:rPr>
              <a:t>que </a:t>
            </a:r>
            <a:r>
              <a:rPr sz="2267" spc="9" dirty="0">
                <a:solidFill>
                  <a:srgbClr val="0433FF"/>
                </a:solidFill>
                <a:latin typeface="Arial"/>
                <a:cs typeface="Arial"/>
              </a:rPr>
              <a:t>el </a:t>
            </a:r>
            <a:r>
              <a:rPr sz="2267" spc="14" dirty="0">
                <a:solidFill>
                  <a:srgbClr val="0433FF"/>
                </a:solidFill>
                <a:latin typeface="Arial"/>
                <a:cs typeface="Arial"/>
              </a:rPr>
              <a:t>error </a:t>
            </a:r>
            <a:r>
              <a:rPr sz="2267" spc="18" dirty="0">
                <a:solidFill>
                  <a:srgbClr val="0433FF"/>
                </a:solidFill>
                <a:latin typeface="Arial"/>
                <a:cs typeface="Arial"/>
              </a:rPr>
              <a:t>no </a:t>
            </a:r>
            <a:r>
              <a:rPr sz="2267" spc="14" dirty="0">
                <a:solidFill>
                  <a:srgbClr val="0433FF"/>
                </a:solidFill>
                <a:latin typeface="Arial"/>
                <a:cs typeface="Arial"/>
              </a:rPr>
              <a:t>estaba, </a:t>
            </a:r>
            <a:r>
              <a:rPr sz="2267" spc="18" dirty="0">
                <a:solidFill>
                  <a:srgbClr val="0433FF"/>
                </a:solidFill>
                <a:latin typeface="Arial"/>
                <a:cs typeface="Arial"/>
              </a:rPr>
              <a:t>un  </a:t>
            </a:r>
            <a:r>
              <a:rPr sz="2267" spc="14" dirty="0">
                <a:solidFill>
                  <a:srgbClr val="0433FF"/>
                </a:solidFill>
                <a:latin typeface="Arial"/>
                <a:cs typeface="Arial"/>
              </a:rPr>
              <a:t>commit </a:t>
            </a:r>
            <a:r>
              <a:rPr sz="2267" spc="18" dirty="0">
                <a:solidFill>
                  <a:srgbClr val="0433FF"/>
                </a:solidFill>
                <a:latin typeface="Arial"/>
                <a:cs typeface="Arial"/>
              </a:rPr>
              <a:t>en </a:t>
            </a:r>
            <a:r>
              <a:rPr sz="2267" spc="9" dirty="0">
                <a:solidFill>
                  <a:srgbClr val="0433FF"/>
                </a:solidFill>
                <a:latin typeface="Arial"/>
                <a:cs typeface="Arial"/>
              </a:rPr>
              <a:t>el </a:t>
            </a:r>
            <a:r>
              <a:rPr sz="2267" spc="18" dirty="0">
                <a:solidFill>
                  <a:srgbClr val="0433FF"/>
                </a:solidFill>
                <a:latin typeface="Arial"/>
                <a:cs typeface="Arial"/>
              </a:rPr>
              <a:t>que </a:t>
            </a:r>
            <a:r>
              <a:rPr sz="2267" spc="9" dirty="0">
                <a:solidFill>
                  <a:srgbClr val="0433FF"/>
                </a:solidFill>
                <a:latin typeface="Arial"/>
                <a:cs typeface="Arial"/>
              </a:rPr>
              <a:t>el </a:t>
            </a:r>
            <a:r>
              <a:rPr sz="2267" spc="14" dirty="0">
                <a:solidFill>
                  <a:srgbClr val="0433FF"/>
                </a:solidFill>
                <a:latin typeface="Arial"/>
                <a:cs typeface="Arial"/>
              </a:rPr>
              <a:t>error </a:t>
            </a:r>
            <a:r>
              <a:rPr sz="2267" spc="9" dirty="0">
                <a:solidFill>
                  <a:srgbClr val="0433FF"/>
                </a:solidFill>
                <a:latin typeface="Arial"/>
                <a:cs typeface="Arial"/>
              </a:rPr>
              <a:t>si </a:t>
            </a:r>
            <a:r>
              <a:rPr sz="2267" spc="14" dirty="0">
                <a:solidFill>
                  <a:srgbClr val="0433FF"/>
                </a:solidFill>
                <a:latin typeface="Arial"/>
                <a:cs typeface="Arial"/>
              </a:rPr>
              <a:t>estaba, y se procede </a:t>
            </a:r>
            <a:r>
              <a:rPr sz="2267" spc="18" dirty="0">
                <a:solidFill>
                  <a:srgbClr val="0433FF"/>
                </a:solidFill>
                <a:latin typeface="Arial"/>
                <a:cs typeface="Arial"/>
              </a:rPr>
              <a:t>a</a:t>
            </a:r>
            <a:r>
              <a:rPr sz="2267" spc="-41" dirty="0">
                <a:solidFill>
                  <a:srgbClr val="0433FF"/>
                </a:solidFill>
                <a:latin typeface="Arial"/>
                <a:cs typeface="Arial"/>
              </a:rPr>
              <a:t> </a:t>
            </a:r>
            <a:r>
              <a:rPr sz="2267" spc="14" dirty="0">
                <a:solidFill>
                  <a:srgbClr val="0433FF"/>
                </a:solidFill>
                <a:latin typeface="Arial"/>
                <a:cs typeface="Arial"/>
              </a:rPr>
              <a:t>reducir  ese rango hasta encontrar </a:t>
            </a:r>
            <a:r>
              <a:rPr sz="2267" spc="18" dirty="0">
                <a:solidFill>
                  <a:srgbClr val="0433FF"/>
                </a:solidFill>
                <a:latin typeface="Arial"/>
                <a:cs typeface="Arial"/>
              </a:rPr>
              <a:t>en que </a:t>
            </a:r>
            <a:r>
              <a:rPr sz="2267" spc="14" dirty="0">
                <a:solidFill>
                  <a:srgbClr val="0433FF"/>
                </a:solidFill>
                <a:latin typeface="Arial"/>
                <a:cs typeface="Arial"/>
              </a:rPr>
              <a:t>commit se introdujo </a:t>
            </a:r>
            <a:r>
              <a:rPr sz="2267" spc="9" dirty="0">
                <a:solidFill>
                  <a:srgbClr val="0433FF"/>
                </a:solidFill>
                <a:latin typeface="Arial"/>
                <a:cs typeface="Arial"/>
              </a:rPr>
              <a:t>el  </a:t>
            </a:r>
            <a:r>
              <a:rPr sz="2267" spc="-9" dirty="0">
                <a:solidFill>
                  <a:srgbClr val="0433FF"/>
                </a:solidFill>
                <a:latin typeface="Arial"/>
                <a:cs typeface="Arial"/>
              </a:rPr>
              <a:t>error.</a:t>
            </a:r>
            <a:endParaRPr sz="2267">
              <a:latin typeface="Arial"/>
              <a:cs typeface="Arial"/>
            </a:endParaRPr>
          </a:p>
          <a:p>
            <a:pPr marL="340308" indent="-317852">
              <a:lnSpc>
                <a:spcPct val="100000"/>
              </a:lnSpc>
              <a:spcBef>
                <a:spcPts val="535"/>
              </a:spcBef>
              <a:buClr>
                <a:srgbClr val="829FF9"/>
              </a:buClr>
              <a:buFont typeface="DejaVu Sans"/>
              <a:buChar char="✦"/>
              <a:tabLst>
                <a:tab pos="340884" algn="l"/>
              </a:tabLst>
            </a:pPr>
            <a:r>
              <a:rPr sz="2267" spc="9" dirty="0">
                <a:solidFill>
                  <a:srgbClr val="021EAA"/>
                </a:solidFill>
                <a:latin typeface="Arial"/>
                <a:cs typeface="Arial"/>
              </a:rPr>
              <a:t>git</a:t>
            </a:r>
            <a:r>
              <a:rPr sz="2267" dirty="0">
                <a:solidFill>
                  <a:srgbClr val="021EAA"/>
                </a:solidFill>
                <a:latin typeface="Arial"/>
                <a:cs typeface="Arial"/>
              </a:rPr>
              <a:t> </a:t>
            </a:r>
            <a:r>
              <a:rPr sz="2267" spc="14" dirty="0">
                <a:solidFill>
                  <a:srgbClr val="021EAA"/>
                </a:solidFill>
                <a:latin typeface="Arial"/>
                <a:cs typeface="Arial"/>
              </a:rPr>
              <a:t>blame</a:t>
            </a:r>
            <a:endParaRPr sz="2267">
              <a:latin typeface="Arial"/>
              <a:cs typeface="Arial"/>
            </a:endParaRPr>
          </a:p>
          <a:p>
            <a:pPr marL="564877" marR="194051" indent="-260846">
              <a:lnSpc>
                <a:spcPts val="2702"/>
              </a:lnSpc>
              <a:spcBef>
                <a:spcPts val="644"/>
              </a:spcBef>
            </a:pPr>
            <a:r>
              <a:rPr sz="2584" spc="-210" baseline="8771" dirty="0">
                <a:solidFill>
                  <a:srgbClr val="829FF9"/>
                </a:solidFill>
                <a:latin typeface="DejaVu Sans"/>
                <a:cs typeface="DejaVu Sans"/>
              </a:rPr>
              <a:t>★ </a:t>
            </a:r>
            <a:r>
              <a:rPr sz="2267" spc="14" dirty="0">
                <a:solidFill>
                  <a:srgbClr val="0433FF"/>
                </a:solidFill>
                <a:latin typeface="Arial"/>
                <a:cs typeface="Arial"/>
              </a:rPr>
              <a:t>Informa sobre quien fue </a:t>
            </a:r>
            <a:r>
              <a:rPr sz="2267" spc="9" dirty="0">
                <a:solidFill>
                  <a:srgbClr val="0433FF"/>
                </a:solidFill>
                <a:latin typeface="Arial"/>
                <a:cs typeface="Arial"/>
              </a:rPr>
              <a:t>el </a:t>
            </a:r>
            <a:r>
              <a:rPr sz="2267" spc="14" dirty="0">
                <a:solidFill>
                  <a:srgbClr val="0433FF"/>
                </a:solidFill>
                <a:latin typeface="Arial"/>
                <a:cs typeface="Arial"/>
              </a:rPr>
              <a:t>último </a:t>
            </a:r>
            <a:r>
              <a:rPr sz="2267" spc="18" dirty="0">
                <a:solidFill>
                  <a:srgbClr val="0433FF"/>
                </a:solidFill>
                <a:latin typeface="Arial"/>
                <a:cs typeface="Arial"/>
              </a:rPr>
              <a:t>en </a:t>
            </a:r>
            <a:r>
              <a:rPr sz="2267" spc="14" dirty="0">
                <a:solidFill>
                  <a:srgbClr val="0433FF"/>
                </a:solidFill>
                <a:latin typeface="Arial"/>
                <a:cs typeface="Arial"/>
              </a:rPr>
              <a:t>modificar cada </a:t>
            </a:r>
            <a:r>
              <a:rPr sz="2267" spc="9" dirty="0">
                <a:solidFill>
                  <a:srgbClr val="0433FF"/>
                </a:solidFill>
                <a:latin typeface="Arial"/>
                <a:cs typeface="Arial"/>
              </a:rPr>
              <a:t>línea  </a:t>
            </a:r>
            <a:r>
              <a:rPr sz="2267" spc="18" dirty="0">
                <a:solidFill>
                  <a:srgbClr val="0433FF"/>
                </a:solidFill>
                <a:latin typeface="Arial"/>
                <a:cs typeface="Arial"/>
              </a:rPr>
              <a:t>de un </a:t>
            </a:r>
            <a:r>
              <a:rPr sz="2267" spc="9" dirty="0">
                <a:solidFill>
                  <a:srgbClr val="0433FF"/>
                </a:solidFill>
                <a:latin typeface="Arial"/>
                <a:cs typeface="Arial"/>
              </a:rPr>
              <a:t>fichero, </a:t>
            </a:r>
            <a:r>
              <a:rPr sz="2267" spc="14" dirty="0">
                <a:solidFill>
                  <a:srgbClr val="0433FF"/>
                </a:solidFill>
                <a:latin typeface="Arial"/>
                <a:cs typeface="Arial"/>
              </a:rPr>
              <a:t>y </a:t>
            </a:r>
            <a:r>
              <a:rPr sz="2267" spc="18" dirty="0">
                <a:solidFill>
                  <a:srgbClr val="0433FF"/>
                </a:solidFill>
                <a:latin typeface="Arial"/>
                <a:cs typeface="Arial"/>
              </a:rPr>
              <a:t>en que </a:t>
            </a:r>
            <a:r>
              <a:rPr sz="2267" spc="14" dirty="0">
                <a:solidFill>
                  <a:srgbClr val="0433FF"/>
                </a:solidFill>
                <a:latin typeface="Arial"/>
                <a:cs typeface="Arial"/>
              </a:rPr>
              <a:t>commit </a:t>
            </a:r>
            <a:r>
              <a:rPr sz="2267" spc="9" dirty="0">
                <a:solidFill>
                  <a:srgbClr val="0433FF"/>
                </a:solidFill>
                <a:latin typeface="Arial"/>
                <a:cs typeface="Arial"/>
              </a:rPr>
              <a:t>lo</a:t>
            </a:r>
            <a:r>
              <a:rPr sz="2267" spc="-50" dirty="0">
                <a:solidFill>
                  <a:srgbClr val="0433FF"/>
                </a:solidFill>
                <a:latin typeface="Arial"/>
                <a:cs typeface="Arial"/>
              </a:rPr>
              <a:t> </a:t>
            </a:r>
            <a:r>
              <a:rPr sz="2267" spc="14" dirty="0">
                <a:solidFill>
                  <a:srgbClr val="0433FF"/>
                </a:solidFill>
                <a:latin typeface="Arial"/>
                <a:cs typeface="Arial"/>
              </a:rPr>
              <a:t>hizo.</a:t>
            </a:r>
            <a:endParaRPr sz="2267">
              <a:latin typeface="Arial"/>
              <a:cs typeface="Arial"/>
            </a:endParaRPr>
          </a:p>
          <a:p>
            <a:pPr marL="340308" indent="-317852">
              <a:lnSpc>
                <a:spcPct val="100000"/>
              </a:lnSpc>
              <a:spcBef>
                <a:spcPts val="540"/>
              </a:spcBef>
              <a:buClr>
                <a:srgbClr val="829FF9"/>
              </a:buClr>
              <a:buFont typeface="DejaVu Sans"/>
              <a:buChar char="✦"/>
              <a:tabLst>
                <a:tab pos="340884" algn="l"/>
              </a:tabLst>
            </a:pPr>
            <a:r>
              <a:rPr sz="2267" spc="14" dirty="0">
                <a:solidFill>
                  <a:srgbClr val="021EAA"/>
                </a:solidFill>
                <a:latin typeface="Arial"/>
                <a:cs typeface="Arial"/>
              </a:rPr>
              <a:t>Buscar </a:t>
            </a:r>
            <a:r>
              <a:rPr sz="2267" spc="18" dirty="0">
                <a:solidFill>
                  <a:srgbClr val="021EAA"/>
                </a:solidFill>
                <a:latin typeface="Arial"/>
                <a:cs typeface="Arial"/>
              </a:rPr>
              <a:t>un</a:t>
            </a:r>
            <a:r>
              <a:rPr sz="2267" dirty="0">
                <a:solidFill>
                  <a:srgbClr val="021EAA"/>
                </a:solidFill>
                <a:latin typeface="Arial"/>
                <a:cs typeface="Arial"/>
              </a:rPr>
              <a:t> </a:t>
            </a:r>
            <a:r>
              <a:rPr sz="2267" spc="9" dirty="0">
                <a:solidFill>
                  <a:srgbClr val="021EAA"/>
                </a:solidFill>
                <a:latin typeface="Arial"/>
                <a:cs typeface="Arial"/>
              </a:rPr>
              <a:t>string</a:t>
            </a:r>
            <a:endParaRPr sz="2267">
              <a:latin typeface="Arial"/>
              <a:cs typeface="Arial"/>
            </a:endParaRPr>
          </a:p>
          <a:p>
            <a:pPr marL="564877" marR="502113" indent="-260846">
              <a:lnSpc>
                <a:spcPts val="2702"/>
              </a:lnSpc>
              <a:spcBef>
                <a:spcPts val="644"/>
              </a:spcBef>
            </a:pPr>
            <a:r>
              <a:rPr sz="2584" spc="-210" baseline="8771" dirty="0">
                <a:solidFill>
                  <a:srgbClr val="829FF9"/>
                </a:solidFill>
                <a:latin typeface="DejaVu Sans"/>
                <a:cs typeface="DejaVu Sans"/>
              </a:rPr>
              <a:t>★ </a:t>
            </a:r>
            <a:r>
              <a:rPr sz="2267" spc="14" dirty="0">
                <a:solidFill>
                  <a:srgbClr val="0433FF"/>
                </a:solidFill>
                <a:latin typeface="Arial"/>
                <a:cs typeface="Arial"/>
              </a:rPr>
              <a:t>Para buscar hacia atrás </a:t>
            </a:r>
            <a:r>
              <a:rPr sz="2267" spc="18" dirty="0">
                <a:solidFill>
                  <a:srgbClr val="0433FF"/>
                </a:solidFill>
                <a:latin typeface="Arial"/>
                <a:cs typeface="Arial"/>
              </a:rPr>
              <a:t>en </a:t>
            </a:r>
            <a:r>
              <a:rPr sz="2267" spc="14" dirty="0">
                <a:solidFill>
                  <a:srgbClr val="0433FF"/>
                </a:solidFill>
                <a:latin typeface="Arial"/>
                <a:cs typeface="Arial"/>
              </a:rPr>
              <a:t>todas las diferencias </a:t>
            </a:r>
            <a:r>
              <a:rPr sz="2267" spc="18" dirty="0">
                <a:solidFill>
                  <a:srgbClr val="0433FF"/>
                </a:solidFill>
                <a:latin typeface="Arial"/>
                <a:cs typeface="Arial"/>
              </a:rPr>
              <a:t>de un  </a:t>
            </a:r>
            <a:r>
              <a:rPr sz="2267" spc="9" dirty="0">
                <a:solidFill>
                  <a:srgbClr val="0433FF"/>
                </a:solidFill>
                <a:latin typeface="Arial"/>
                <a:cs typeface="Arial"/>
              </a:rPr>
              <a:t>fichero </a:t>
            </a:r>
            <a:r>
              <a:rPr sz="2267" spc="18" dirty="0">
                <a:solidFill>
                  <a:srgbClr val="0433FF"/>
                </a:solidFill>
                <a:latin typeface="Arial"/>
                <a:cs typeface="Arial"/>
              </a:rPr>
              <a:t>en </a:t>
            </a:r>
            <a:r>
              <a:rPr sz="2267" spc="14" dirty="0">
                <a:solidFill>
                  <a:srgbClr val="0433FF"/>
                </a:solidFill>
                <a:latin typeface="Arial"/>
                <a:cs typeface="Arial"/>
              </a:rPr>
              <a:t>busca </a:t>
            </a:r>
            <a:r>
              <a:rPr sz="2267" spc="18" dirty="0">
                <a:solidFill>
                  <a:srgbClr val="0433FF"/>
                </a:solidFill>
                <a:latin typeface="Arial"/>
                <a:cs typeface="Arial"/>
              </a:rPr>
              <a:t>de un </a:t>
            </a:r>
            <a:r>
              <a:rPr sz="2267" spc="9" dirty="0">
                <a:solidFill>
                  <a:srgbClr val="0433FF"/>
                </a:solidFill>
                <a:latin typeface="Arial"/>
                <a:cs typeface="Arial"/>
              </a:rPr>
              <a:t>string</a:t>
            </a:r>
            <a:r>
              <a:rPr sz="2267" spc="-27" dirty="0">
                <a:solidFill>
                  <a:srgbClr val="0433FF"/>
                </a:solidFill>
                <a:latin typeface="Arial"/>
                <a:cs typeface="Arial"/>
              </a:rPr>
              <a:t> </a:t>
            </a:r>
            <a:r>
              <a:rPr sz="2267" spc="14" dirty="0">
                <a:solidFill>
                  <a:srgbClr val="0433FF"/>
                </a:solidFill>
                <a:latin typeface="Arial"/>
                <a:cs typeface="Arial"/>
              </a:rPr>
              <a:t>dado:</a:t>
            </a:r>
            <a:endParaRPr sz="2267">
              <a:latin typeface="Arial"/>
              <a:cs typeface="Arial"/>
            </a:endParaRPr>
          </a:p>
        </p:txBody>
      </p:sp>
      <p:sp>
        <p:nvSpPr>
          <p:cNvPr id="4" name="object 4"/>
          <p:cNvSpPr txBox="1"/>
          <p:nvPr/>
        </p:nvSpPr>
        <p:spPr>
          <a:xfrm>
            <a:off x="2226224" y="5706614"/>
            <a:ext cx="202112" cy="286182"/>
          </a:xfrm>
          <a:prstGeom prst="rect">
            <a:avLst/>
          </a:prstGeom>
        </p:spPr>
        <p:txBody>
          <a:bodyPr vert="horz" wrap="square" lIns="0" tIns="11516" rIns="0" bIns="0" rtlCol="0">
            <a:spAutoFit/>
          </a:bodyPr>
          <a:lstStyle/>
          <a:p>
            <a:pPr marL="11516">
              <a:lnSpc>
                <a:spcPct val="100000"/>
              </a:lnSpc>
              <a:spcBef>
                <a:spcPts val="91"/>
              </a:spcBef>
            </a:pPr>
            <a:r>
              <a:rPr sz="1723" spc="-141" dirty="0">
                <a:solidFill>
                  <a:srgbClr val="829FF9"/>
                </a:solidFill>
                <a:latin typeface="DejaVu Sans"/>
                <a:cs typeface="DejaVu Sans"/>
              </a:rPr>
              <a:t>★</a:t>
            </a:r>
            <a:endParaRPr sz="1723">
              <a:latin typeface="DejaVu Sans"/>
              <a:cs typeface="DejaVu Sans"/>
            </a:endParaRPr>
          </a:p>
        </p:txBody>
      </p:sp>
      <p:sp>
        <p:nvSpPr>
          <p:cNvPr id="5" name="object 5"/>
          <p:cNvSpPr txBox="1"/>
          <p:nvPr/>
        </p:nvSpPr>
        <p:spPr>
          <a:xfrm>
            <a:off x="2730009" y="5669102"/>
            <a:ext cx="3757792" cy="374282"/>
          </a:xfrm>
          <a:prstGeom prst="rect">
            <a:avLst/>
          </a:prstGeom>
        </p:spPr>
        <p:txBody>
          <a:bodyPr vert="horz" wrap="square" lIns="0" tIns="15547" rIns="0" bIns="0" rtlCol="0">
            <a:spAutoFit/>
          </a:bodyPr>
          <a:lstStyle/>
          <a:p>
            <a:pPr marL="11516">
              <a:lnSpc>
                <a:spcPct val="100000"/>
              </a:lnSpc>
              <a:spcBef>
                <a:spcPts val="122"/>
              </a:spcBef>
            </a:pPr>
            <a:r>
              <a:rPr sz="2267" spc="9" dirty="0">
                <a:solidFill>
                  <a:srgbClr val="0433FF"/>
                </a:solidFill>
                <a:latin typeface="Arial"/>
                <a:cs typeface="Arial"/>
              </a:rPr>
              <a:t>git </a:t>
            </a:r>
            <a:r>
              <a:rPr sz="2267" spc="14" dirty="0">
                <a:solidFill>
                  <a:srgbClr val="0433FF"/>
                </a:solidFill>
                <a:latin typeface="Arial"/>
                <a:cs typeface="Arial"/>
              </a:rPr>
              <a:t>log -S&lt;string&gt;</a:t>
            </a:r>
            <a:r>
              <a:rPr sz="2267" spc="-45" dirty="0">
                <a:solidFill>
                  <a:srgbClr val="0433FF"/>
                </a:solidFill>
                <a:latin typeface="Arial"/>
                <a:cs typeface="Arial"/>
              </a:rPr>
              <a:t> </a:t>
            </a:r>
            <a:r>
              <a:rPr sz="2267" spc="14" dirty="0">
                <a:solidFill>
                  <a:srgbClr val="0433FF"/>
                </a:solidFill>
                <a:latin typeface="Arial"/>
                <a:cs typeface="Arial"/>
              </a:rPr>
              <a:t>&lt;filename&gt;</a:t>
            </a:r>
            <a:endParaRPr sz="2267">
              <a:latin typeface="Arial"/>
              <a:cs typeface="Arial"/>
            </a:endParaRPr>
          </a:p>
        </p:txBody>
      </p:sp>
    </p:spTree>
    <p:extLst>
      <p:ext uri="{BB962C8B-B14F-4D97-AF65-F5344CB8AC3E}">
        <p14:creationId xmlns:p14="http://schemas.microsoft.com/office/powerpoint/2010/main" val="110216314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134</a:t>
            </a:fld>
            <a:endParaRPr sz="1179">
              <a:latin typeface="Tahoma"/>
              <a:cs typeface="Tahoma"/>
            </a:endParaRPr>
          </a:p>
        </p:txBody>
      </p:sp>
      <p:sp>
        <p:nvSpPr>
          <p:cNvPr id="2" name="object 2"/>
          <p:cNvSpPr txBox="1">
            <a:spLocks noGrp="1"/>
          </p:cNvSpPr>
          <p:nvPr>
            <p:ph type="title"/>
          </p:nvPr>
        </p:nvSpPr>
        <p:spPr/>
        <p:txBody>
          <a:bodyPr/>
          <a:lstStyle/>
          <a:p>
            <a:r>
              <a:rPr lang="es-ES" dirty="0"/>
              <a:t>Fontanería</a:t>
            </a:r>
            <a:endParaRPr lang="es-ES"/>
          </a:p>
        </p:txBody>
      </p:sp>
      <p:sp>
        <p:nvSpPr>
          <p:cNvPr id="3" name="object 3"/>
          <p:cNvSpPr txBox="1"/>
          <p:nvPr/>
        </p:nvSpPr>
        <p:spPr>
          <a:xfrm>
            <a:off x="2047067" y="1051446"/>
            <a:ext cx="7997545" cy="5022794"/>
          </a:xfrm>
          <a:prstGeom prst="rect">
            <a:avLst/>
          </a:prstGeom>
        </p:spPr>
        <p:txBody>
          <a:bodyPr vert="horz" wrap="square" lIns="0" tIns="94433" rIns="0" bIns="0" rtlCol="0">
            <a:spAutoFit/>
          </a:bodyPr>
          <a:lstStyle/>
          <a:p>
            <a:pPr marL="23033">
              <a:lnSpc>
                <a:spcPct val="100000"/>
              </a:lnSpc>
              <a:spcBef>
                <a:spcPts val="743"/>
              </a:spcBef>
            </a:pPr>
            <a:r>
              <a:rPr sz="3877" spc="-156" baseline="2923" dirty="0">
                <a:solidFill>
                  <a:srgbClr val="829FF9"/>
                </a:solidFill>
                <a:latin typeface="DejaVu Sans"/>
                <a:cs typeface="DejaVu Sans"/>
              </a:rPr>
              <a:t>✦ </a:t>
            </a:r>
            <a:r>
              <a:rPr sz="2584" spc="9" dirty="0">
                <a:solidFill>
                  <a:srgbClr val="021EAA"/>
                </a:solidFill>
                <a:latin typeface="Arial"/>
                <a:cs typeface="Arial"/>
              </a:rPr>
              <a:t>Comandos </a:t>
            </a:r>
            <a:r>
              <a:rPr sz="2584" spc="5" dirty="0">
                <a:solidFill>
                  <a:srgbClr val="021EAA"/>
                </a:solidFill>
                <a:latin typeface="Arial"/>
                <a:cs typeface="Arial"/>
              </a:rPr>
              <a:t>de bajo</a:t>
            </a:r>
            <a:r>
              <a:rPr sz="2584" spc="-299" dirty="0">
                <a:solidFill>
                  <a:srgbClr val="021EAA"/>
                </a:solidFill>
                <a:latin typeface="Arial"/>
                <a:cs typeface="Arial"/>
              </a:rPr>
              <a:t> </a:t>
            </a:r>
            <a:r>
              <a:rPr sz="2584" spc="5" dirty="0">
                <a:solidFill>
                  <a:srgbClr val="021EAA"/>
                </a:solidFill>
                <a:latin typeface="Arial"/>
                <a:cs typeface="Arial"/>
              </a:rPr>
              <a:t>nivel:</a:t>
            </a:r>
            <a:endParaRPr sz="2584">
              <a:latin typeface="Arial"/>
              <a:cs typeface="Arial"/>
            </a:endParaRPr>
          </a:p>
          <a:p>
            <a:pPr marL="304608">
              <a:lnSpc>
                <a:spcPct val="100000"/>
              </a:lnSpc>
              <a:spcBef>
                <a:spcPts val="567"/>
              </a:spcBef>
            </a:pPr>
            <a:r>
              <a:rPr sz="2448" spc="-177" baseline="9259" dirty="0">
                <a:solidFill>
                  <a:srgbClr val="FF2600"/>
                </a:solidFill>
                <a:latin typeface="DejaVu Sans"/>
                <a:cs typeface="DejaVu Sans"/>
              </a:rPr>
              <a:t>★ </a:t>
            </a:r>
            <a:r>
              <a:rPr sz="2176" spc="5" dirty="0">
                <a:solidFill>
                  <a:srgbClr val="0433FF"/>
                </a:solidFill>
                <a:latin typeface="Arial"/>
                <a:cs typeface="Arial"/>
              </a:rPr>
              <a:t>git cat-file : </a:t>
            </a:r>
            <a:r>
              <a:rPr sz="2176" spc="-32" dirty="0">
                <a:solidFill>
                  <a:srgbClr val="0433FF"/>
                </a:solidFill>
                <a:latin typeface="Arial"/>
                <a:cs typeface="Arial"/>
              </a:rPr>
              <a:t>Ver </a:t>
            </a:r>
            <a:r>
              <a:rPr sz="2176" spc="9" dirty="0">
                <a:solidFill>
                  <a:srgbClr val="0433FF"/>
                </a:solidFill>
                <a:latin typeface="Arial"/>
                <a:cs typeface="Arial"/>
              </a:rPr>
              <a:t>el contenido o el </a:t>
            </a:r>
            <a:r>
              <a:rPr sz="2176" spc="5" dirty="0">
                <a:solidFill>
                  <a:srgbClr val="0433FF"/>
                </a:solidFill>
                <a:latin typeface="Arial"/>
                <a:cs typeface="Arial"/>
              </a:rPr>
              <a:t>tipo </a:t>
            </a:r>
            <a:r>
              <a:rPr sz="2176" spc="9" dirty="0">
                <a:solidFill>
                  <a:srgbClr val="0433FF"/>
                </a:solidFill>
                <a:latin typeface="Arial"/>
                <a:cs typeface="Arial"/>
              </a:rPr>
              <a:t>y tamaño de un</a:t>
            </a:r>
            <a:r>
              <a:rPr sz="2176" spc="-59" dirty="0">
                <a:solidFill>
                  <a:srgbClr val="0433FF"/>
                </a:solidFill>
                <a:latin typeface="Arial"/>
                <a:cs typeface="Arial"/>
              </a:rPr>
              <a:t> </a:t>
            </a:r>
            <a:r>
              <a:rPr sz="2176" spc="9" dirty="0">
                <a:solidFill>
                  <a:srgbClr val="0433FF"/>
                </a:solidFill>
                <a:latin typeface="Arial"/>
                <a:cs typeface="Arial"/>
              </a:rPr>
              <a:t>objeto.</a:t>
            </a:r>
            <a:endParaRPr sz="2176">
              <a:latin typeface="Arial"/>
              <a:cs typeface="Arial"/>
            </a:endParaRPr>
          </a:p>
          <a:p>
            <a:pPr marL="564877" marR="498083" indent="-260846">
              <a:lnSpc>
                <a:spcPts val="2603"/>
              </a:lnSpc>
              <a:spcBef>
                <a:spcPts val="644"/>
              </a:spcBef>
            </a:pPr>
            <a:r>
              <a:rPr sz="2448" spc="-177" baseline="9259" dirty="0">
                <a:solidFill>
                  <a:srgbClr val="FF2600"/>
                </a:solidFill>
                <a:latin typeface="DejaVu Sans"/>
                <a:cs typeface="DejaVu Sans"/>
              </a:rPr>
              <a:t>★ </a:t>
            </a:r>
            <a:r>
              <a:rPr sz="2176" spc="5" dirty="0">
                <a:solidFill>
                  <a:srgbClr val="0433FF"/>
                </a:solidFill>
                <a:latin typeface="Arial"/>
                <a:cs typeface="Arial"/>
              </a:rPr>
              <a:t>git ls-files : </a:t>
            </a:r>
            <a:r>
              <a:rPr sz="2176" spc="-32" dirty="0">
                <a:solidFill>
                  <a:srgbClr val="0433FF"/>
                </a:solidFill>
                <a:latin typeface="Arial"/>
                <a:cs typeface="Arial"/>
              </a:rPr>
              <a:t>Ver </a:t>
            </a:r>
            <a:r>
              <a:rPr sz="2176" spc="9" dirty="0">
                <a:solidFill>
                  <a:srgbClr val="0433FF"/>
                </a:solidFill>
                <a:latin typeface="Arial"/>
                <a:cs typeface="Arial"/>
              </a:rPr>
              <a:t>objetos en el index, directorio de trabajo,  modificados,</a:t>
            </a:r>
            <a:r>
              <a:rPr sz="2176" dirty="0">
                <a:solidFill>
                  <a:srgbClr val="0433FF"/>
                </a:solidFill>
                <a:latin typeface="Arial"/>
                <a:cs typeface="Arial"/>
              </a:rPr>
              <a:t> </a:t>
            </a:r>
            <a:r>
              <a:rPr sz="2176" spc="5" dirty="0">
                <a:solidFill>
                  <a:srgbClr val="0433FF"/>
                </a:solidFill>
                <a:latin typeface="Arial"/>
                <a:cs typeface="Arial"/>
              </a:rPr>
              <a:t>etc.</a:t>
            </a:r>
            <a:endParaRPr sz="2176">
              <a:latin typeface="Arial"/>
              <a:cs typeface="Arial"/>
            </a:endParaRPr>
          </a:p>
          <a:p>
            <a:pPr marL="564877" marR="47216" indent="-260846">
              <a:lnSpc>
                <a:spcPts val="2603"/>
              </a:lnSpc>
              <a:spcBef>
                <a:spcPts val="562"/>
              </a:spcBef>
            </a:pPr>
            <a:r>
              <a:rPr sz="2448" spc="-177" baseline="9259" dirty="0">
                <a:solidFill>
                  <a:srgbClr val="FF2600"/>
                </a:solidFill>
                <a:latin typeface="DejaVu Sans"/>
                <a:cs typeface="DejaVu Sans"/>
              </a:rPr>
              <a:t>★ </a:t>
            </a:r>
            <a:r>
              <a:rPr sz="2176" spc="5" dirty="0">
                <a:solidFill>
                  <a:srgbClr val="0433FF"/>
                </a:solidFill>
                <a:latin typeface="Arial"/>
                <a:cs typeface="Arial"/>
              </a:rPr>
              <a:t>git write-tree : </a:t>
            </a:r>
            <a:r>
              <a:rPr sz="2176" spc="9" dirty="0">
                <a:solidFill>
                  <a:srgbClr val="0433FF"/>
                </a:solidFill>
                <a:latin typeface="Arial"/>
                <a:cs typeface="Arial"/>
              </a:rPr>
              <a:t>Crear un objeto index con el contenido actual  del</a:t>
            </a:r>
            <a:r>
              <a:rPr sz="2176" dirty="0">
                <a:solidFill>
                  <a:srgbClr val="0433FF"/>
                </a:solidFill>
                <a:latin typeface="Arial"/>
                <a:cs typeface="Arial"/>
              </a:rPr>
              <a:t> </a:t>
            </a:r>
            <a:r>
              <a:rPr sz="2176" spc="9" dirty="0">
                <a:solidFill>
                  <a:srgbClr val="0433FF"/>
                </a:solidFill>
                <a:latin typeface="Arial"/>
                <a:cs typeface="Arial"/>
              </a:rPr>
              <a:t>index.</a:t>
            </a:r>
            <a:endParaRPr sz="2176">
              <a:latin typeface="Arial"/>
              <a:cs typeface="Arial"/>
            </a:endParaRPr>
          </a:p>
          <a:p>
            <a:pPr marL="564877" marR="16123" indent="-260846">
              <a:lnSpc>
                <a:spcPts val="2603"/>
              </a:lnSpc>
              <a:spcBef>
                <a:spcPts val="558"/>
              </a:spcBef>
            </a:pPr>
            <a:r>
              <a:rPr sz="2448" spc="-177" baseline="9259" dirty="0">
                <a:solidFill>
                  <a:srgbClr val="FF2600"/>
                </a:solidFill>
                <a:latin typeface="DejaVu Sans"/>
                <a:cs typeface="DejaVu Sans"/>
              </a:rPr>
              <a:t>★ </a:t>
            </a:r>
            <a:r>
              <a:rPr sz="2176" spc="5" dirty="0">
                <a:solidFill>
                  <a:srgbClr val="0433FF"/>
                </a:solidFill>
                <a:latin typeface="Arial"/>
                <a:cs typeface="Arial"/>
              </a:rPr>
              <a:t>git </a:t>
            </a:r>
            <a:r>
              <a:rPr sz="2176" spc="9" dirty="0">
                <a:solidFill>
                  <a:srgbClr val="0433FF"/>
                </a:solidFill>
                <a:latin typeface="Arial"/>
                <a:cs typeface="Arial"/>
              </a:rPr>
              <a:t>rev-parse </a:t>
            </a:r>
            <a:r>
              <a:rPr sz="2176" spc="5" dirty="0">
                <a:solidFill>
                  <a:srgbClr val="0433FF"/>
                </a:solidFill>
                <a:latin typeface="Arial"/>
                <a:cs typeface="Arial"/>
              </a:rPr>
              <a:t>: </a:t>
            </a:r>
            <a:r>
              <a:rPr sz="2176" spc="14" dirty="0">
                <a:solidFill>
                  <a:srgbClr val="0433FF"/>
                </a:solidFill>
                <a:latin typeface="Arial"/>
                <a:cs typeface="Arial"/>
              </a:rPr>
              <a:t>Dado </a:t>
            </a:r>
            <a:r>
              <a:rPr sz="2176" spc="9" dirty="0">
                <a:solidFill>
                  <a:srgbClr val="0433FF"/>
                </a:solidFill>
                <a:latin typeface="Arial"/>
                <a:cs typeface="Arial"/>
              </a:rPr>
              <a:t>un </a:t>
            </a:r>
            <a:r>
              <a:rPr sz="2176" spc="5" dirty="0">
                <a:solidFill>
                  <a:srgbClr val="0433FF"/>
                </a:solidFill>
                <a:latin typeface="Arial"/>
                <a:cs typeface="Arial"/>
              </a:rPr>
              <a:t>prefijo ID, </a:t>
            </a:r>
            <a:r>
              <a:rPr sz="2176" spc="9" dirty="0">
                <a:solidFill>
                  <a:srgbClr val="0433FF"/>
                </a:solidFill>
                <a:latin typeface="Arial"/>
                <a:cs typeface="Arial"/>
              </a:rPr>
              <a:t>u otro </a:t>
            </a:r>
            <a:r>
              <a:rPr sz="2176" spc="5" dirty="0">
                <a:solidFill>
                  <a:srgbClr val="0433FF"/>
                </a:solidFill>
                <a:latin typeface="Arial"/>
                <a:cs typeface="Arial"/>
              </a:rPr>
              <a:t>tipo </a:t>
            </a:r>
            <a:r>
              <a:rPr sz="2176" spc="9" dirty="0">
                <a:solidFill>
                  <a:srgbClr val="0433FF"/>
                </a:solidFill>
                <a:latin typeface="Arial"/>
                <a:cs typeface="Arial"/>
              </a:rPr>
              <a:t>identificador de  revisión, calcula el ID completo al que se</a:t>
            </a:r>
            <a:r>
              <a:rPr sz="2176" spc="-32" dirty="0">
                <a:solidFill>
                  <a:srgbClr val="0433FF"/>
                </a:solidFill>
                <a:latin typeface="Arial"/>
                <a:cs typeface="Arial"/>
              </a:rPr>
              <a:t> </a:t>
            </a:r>
            <a:r>
              <a:rPr sz="2176" spc="5" dirty="0">
                <a:solidFill>
                  <a:srgbClr val="0433FF"/>
                </a:solidFill>
                <a:latin typeface="Arial"/>
                <a:cs typeface="Arial"/>
              </a:rPr>
              <a:t>refiere.</a:t>
            </a:r>
            <a:endParaRPr sz="2176">
              <a:latin typeface="Arial"/>
              <a:cs typeface="Arial"/>
            </a:endParaRPr>
          </a:p>
          <a:p>
            <a:pPr marL="564877" marR="140500" indent="-260846">
              <a:lnSpc>
                <a:spcPts val="2603"/>
              </a:lnSpc>
              <a:spcBef>
                <a:spcPts val="562"/>
              </a:spcBef>
            </a:pPr>
            <a:r>
              <a:rPr sz="2448" spc="-177" baseline="9259" dirty="0">
                <a:solidFill>
                  <a:srgbClr val="FF2600"/>
                </a:solidFill>
                <a:latin typeface="DejaVu Sans"/>
                <a:cs typeface="DejaVu Sans"/>
              </a:rPr>
              <a:t>★ </a:t>
            </a:r>
            <a:r>
              <a:rPr sz="2176" spc="5" dirty="0">
                <a:solidFill>
                  <a:srgbClr val="0433FF"/>
                </a:solidFill>
                <a:latin typeface="Arial"/>
                <a:cs typeface="Arial"/>
              </a:rPr>
              <a:t>git </a:t>
            </a:r>
            <a:r>
              <a:rPr sz="2176" spc="9" dirty="0">
                <a:solidFill>
                  <a:srgbClr val="0433FF"/>
                </a:solidFill>
                <a:latin typeface="Arial"/>
                <a:cs typeface="Arial"/>
              </a:rPr>
              <a:t>hash-object </a:t>
            </a:r>
            <a:r>
              <a:rPr sz="2176" spc="5" dirty="0">
                <a:solidFill>
                  <a:srgbClr val="0433FF"/>
                </a:solidFill>
                <a:latin typeface="Arial"/>
                <a:cs typeface="Arial"/>
              </a:rPr>
              <a:t>: </a:t>
            </a:r>
            <a:r>
              <a:rPr sz="2176" spc="9" dirty="0">
                <a:solidFill>
                  <a:srgbClr val="0433FF"/>
                </a:solidFill>
                <a:latin typeface="Arial"/>
                <a:cs typeface="Arial"/>
              </a:rPr>
              <a:t>Calcula el ID (y puede crear el blog) de un  fichero.</a:t>
            </a:r>
            <a:endParaRPr sz="2176">
              <a:latin typeface="Arial"/>
              <a:cs typeface="Arial"/>
            </a:endParaRPr>
          </a:p>
          <a:p>
            <a:pPr marL="564877" marR="171018" indent="-260846">
              <a:lnSpc>
                <a:spcPts val="2603"/>
              </a:lnSpc>
              <a:spcBef>
                <a:spcPts val="558"/>
              </a:spcBef>
            </a:pPr>
            <a:r>
              <a:rPr sz="2448" spc="-177" baseline="9259" dirty="0">
                <a:solidFill>
                  <a:srgbClr val="FF2600"/>
                </a:solidFill>
                <a:latin typeface="DejaVu Sans"/>
                <a:cs typeface="DejaVu Sans"/>
              </a:rPr>
              <a:t>★ </a:t>
            </a:r>
            <a:r>
              <a:rPr sz="2176" spc="5" dirty="0">
                <a:solidFill>
                  <a:srgbClr val="0433FF"/>
                </a:solidFill>
                <a:latin typeface="Arial"/>
                <a:cs typeface="Arial"/>
              </a:rPr>
              <a:t>git </a:t>
            </a:r>
            <a:r>
              <a:rPr sz="2176" spc="9" dirty="0">
                <a:solidFill>
                  <a:srgbClr val="0433FF"/>
                </a:solidFill>
                <a:latin typeface="Arial"/>
                <a:cs typeface="Arial"/>
              </a:rPr>
              <a:t>merge-base </a:t>
            </a:r>
            <a:r>
              <a:rPr sz="2176" spc="5" dirty="0">
                <a:solidFill>
                  <a:srgbClr val="0433FF"/>
                </a:solidFill>
                <a:latin typeface="Arial"/>
                <a:cs typeface="Arial"/>
              </a:rPr>
              <a:t>: </a:t>
            </a:r>
            <a:r>
              <a:rPr sz="2176" spc="9" dirty="0">
                <a:solidFill>
                  <a:srgbClr val="0433FF"/>
                </a:solidFill>
                <a:latin typeface="Arial"/>
                <a:cs typeface="Arial"/>
              </a:rPr>
              <a:t>se usa para buscar la base para hacer un  merge</a:t>
            </a:r>
            <a:endParaRPr sz="2176">
              <a:latin typeface="Arial"/>
              <a:cs typeface="Arial"/>
            </a:endParaRPr>
          </a:p>
          <a:p>
            <a:pPr marL="304608">
              <a:lnSpc>
                <a:spcPct val="100000"/>
              </a:lnSpc>
              <a:spcBef>
                <a:spcPts val="467"/>
              </a:spcBef>
            </a:pPr>
            <a:r>
              <a:rPr sz="2448" spc="-177" baseline="9259" dirty="0">
                <a:solidFill>
                  <a:srgbClr val="FF2600"/>
                </a:solidFill>
                <a:latin typeface="DejaVu Sans"/>
                <a:cs typeface="DejaVu Sans"/>
              </a:rPr>
              <a:t>★</a:t>
            </a:r>
            <a:r>
              <a:rPr sz="2448" spc="265" baseline="9259" dirty="0">
                <a:solidFill>
                  <a:srgbClr val="FF2600"/>
                </a:solidFill>
                <a:latin typeface="DejaVu Sans"/>
                <a:cs typeface="DejaVu Sans"/>
              </a:rPr>
              <a:t> </a:t>
            </a:r>
            <a:r>
              <a:rPr sz="2176" dirty="0">
                <a:solidFill>
                  <a:srgbClr val="0433FF"/>
                </a:solidFill>
                <a:latin typeface="Arial"/>
                <a:cs typeface="Arial"/>
              </a:rPr>
              <a:t>...</a:t>
            </a:r>
            <a:endParaRPr sz="2176">
              <a:latin typeface="Arial"/>
              <a:cs typeface="Arial"/>
            </a:endParaRPr>
          </a:p>
        </p:txBody>
      </p:sp>
    </p:spTree>
    <p:extLst>
      <p:ext uri="{BB962C8B-B14F-4D97-AF65-F5344CB8AC3E}">
        <p14:creationId xmlns:p14="http://schemas.microsoft.com/office/powerpoint/2010/main" val="11562275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135</a:t>
            </a:fld>
            <a:endParaRPr sz="1179">
              <a:latin typeface="Tahoma"/>
              <a:cs typeface="Tahoma"/>
            </a:endParaRPr>
          </a:p>
        </p:txBody>
      </p:sp>
      <p:sp>
        <p:nvSpPr>
          <p:cNvPr id="2" name="object 2"/>
          <p:cNvSpPr txBox="1">
            <a:spLocks noGrp="1"/>
          </p:cNvSpPr>
          <p:nvPr>
            <p:ph type="title"/>
          </p:nvPr>
        </p:nvSpPr>
        <p:spPr/>
        <p:txBody>
          <a:bodyPr/>
          <a:lstStyle/>
          <a:p>
            <a:r>
              <a:rPr lang="es-ES" dirty="0"/>
              <a:t>Temas pedientes</a:t>
            </a:r>
            <a:endParaRPr lang="es-ES"/>
          </a:p>
        </p:txBody>
      </p:sp>
      <p:sp>
        <p:nvSpPr>
          <p:cNvPr id="3" name="object 3"/>
          <p:cNvSpPr txBox="1"/>
          <p:nvPr/>
        </p:nvSpPr>
        <p:spPr>
          <a:xfrm>
            <a:off x="2020483" y="1460163"/>
            <a:ext cx="1643962" cy="1924962"/>
          </a:xfrm>
          <a:prstGeom prst="rect">
            <a:avLst/>
          </a:prstGeom>
        </p:spPr>
        <p:txBody>
          <a:bodyPr vert="horz" wrap="square" lIns="0" tIns="92131" rIns="0" bIns="0" rtlCol="0">
            <a:spAutoFit/>
          </a:bodyPr>
          <a:lstStyle/>
          <a:p>
            <a:pPr marL="328792" indent="-317852">
              <a:lnSpc>
                <a:spcPct val="100000"/>
              </a:lnSpc>
              <a:spcBef>
                <a:spcPts val="725"/>
              </a:spcBef>
              <a:buClr>
                <a:srgbClr val="829FF9"/>
              </a:buClr>
              <a:buFont typeface="DejaVu Sans"/>
              <a:buChar char="✦"/>
              <a:tabLst>
                <a:tab pos="329368" algn="l"/>
              </a:tabLst>
            </a:pPr>
            <a:r>
              <a:rPr sz="2584" dirty="0">
                <a:solidFill>
                  <a:srgbClr val="021EAA"/>
                </a:solidFill>
                <a:latin typeface="Arial"/>
                <a:cs typeface="Arial"/>
              </a:rPr>
              <a:t>Reflog</a:t>
            </a:r>
            <a:endParaRPr sz="2584">
              <a:latin typeface="Arial"/>
              <a:cs typeface="Arial"/>
            </a:endParaRPr>
          </a:p>
          <a:p>
            <a:pPr marL="328792" indent="-317852">
              <a:lnSpc>
                <a:spcPct val="100000"/>
              </a:lnSpc>
              <a:spcBef>
                <a:spcPts val="644"/>
              </a:spcBef>
              <a:buClr>
                <a:srgbClr val="829FF9"/>
              </a:buClr>
              <a:buFont typeface="DejaVu Sans"/>
              <a:buChar char="✦"/>
              <a:tabLst>
                <a:tab pos="329368" algn="l"/>
              </a:tabLst>
            </a:pPr>
            <a:r>
              <a:rPr sz="2584" spc="9" dirty="0">
                <a:solidFill>
                  <a:srgbClr val="021EAA"/>
                </a:solidFill>
                <a:latin typeface="Arial"/>
                <a:cs typeface="Arial"/>
              </a:rPr>
              <a:t>A</a:t>
            </a:r>
            <a:r>
              <a:rPr sz="2584" spc="-5" dirty="0">
                <a:solidFill>
                  <a:srgbClr val="021EAA"/>
                </a:solidFill>
                <a:latin typeface="Arial"/>
                <a:cs typeface="Arial"/>
              </a:rPr>
              <a:t>t</a:t>
            </a:r>
            <a:r>
              <a:rPr sz="2584" spc="5" dirty="0">
                <a:solidFill>
                  <a:srgbClr val="021EAA"/>
                </a:solidFill>
                <a:latin typeface="Arial"/>
                <a:cs typeface="Arial"/>
              </a:rPr>
              <a:t>ribu</a:t>
            </a:r>
            <a:r>
              <a:rPr sz="2584" spc="-5" dirty="0">
                <a:solidFill>
                  <a:srgbClr val="021EAA"/>
                </a:solidFill>
                <a:latin typeface="Arial"/>
                <a:cs typeface="Arial"/>
              </a:rPr>
              <a:t>t</a:t>
            </a:r>
            <a:r>
              <a:rPr sz="2584" spc="5" dirty="0">
                <a:solidFill>
                  <a:srgbClr val="021EAA"/>
                </a:solidFill>
                <a:latin typeface="Arial"/>
                <a:cs typeface="Arial"/>
              </a:rPr>
              <a:t>os</a:t>
            </a:r>
            <a:endParaRPr sz="2584">
              <a:latin typeface="Arial"/>
              <a:cs typeface="Arial"/>
            </a:endParaRPr>
          </a:p>
          <a:p>
            <a:pPr marL="328792" indent="-317852">
              <a:lnSpc>
                <a:spcPct val="100000"/>
              </a:lnSpc>
              <a:spcBef>
                <a:spcPts val="644"/>
              </a:spcBef>
              <a:buClr>
                <a:srgbClr val="829FF9"/>
              </a:buClr>
              <a:buFont typeface="DejaVu Sans"/>
              <a:buChar char="✦"/>
              <a:tabLst>
                <a:tab pos="329368" algn="l"/>
              </a:tabLst>
            </a:pPr>
            <a:r>
              <a:rPr sz="2584" spc="5" dirty="0">
                <a:solidFill>
                  <a:srgbClr val="021EAA"/>
                </a:solidFill>
                <a:latin typeface="Arial"/>
                <a:cs typeface="Arial"/>
              </a:rPr>
              <a:t>Hooks</a:t>
            </a:r>
            <a:endParaRPr sz="2584">
              <a:latin typeface="Arial"/>
              <a:cs typeface="Arial"/>
            </a:endParaRPr>
          </a:p>
          <a:p>
            <a:pPr marL="11516">
              <a:lnSpc>
                <a:spcPct val="100000"/>
              </a:lnSpc>
              <a:spcBef>
                <a:spcPts val="639"/>
              </a:spcBef>
            </a:pPr>
            <a:r>
              <a:rPr sz="3877" spc="-156" baseline="2923" dirty="0">
                <a:solidFill>
                  <a:srgbClr val="829FF9"/>
                </a:solidFill>
                <a:latin typeface="DejaVu Sans"/>
                <a:cs typeface="DejaVu Sans"/>
              </a:rPr>
              <a:t>✦</a:t>
            </a:r>
            <a:r>
              <a:rPr sz="3877" spc="-584" baseline="2923" dirty="0">
                <a:solidFill>
                  <a:srgbClr val="829FF9"/>
                </a:solidFill>
                <a:latin typeface="DejaVu Sans"/>
                <a:cs typeface="DejaVu Sans"/>
              </a:rPr>
              <a:t> </a:t>
            </a:r>
            <a:r>
              <a:rPr sz="2584" spc="-5" dirty="0">
                <a:solidFill>
                  <a:srgbClr val="021EAA"/>
                </a:solidFill>
                <a:latin typeface="Arial"/>
                <a:cs typeface="Arial"/>
              </a:rPr>
              <a:t>...</a:t>
            </a:r>
            <a:endParaRPr sz="2584">
              <a:latin typeface="Arial"/>
              <a:cs typeface="Arial"/>
            </a:endParaRPr>
          </a:p>
        </p:txBody>
      </p:sp>
    </p:spTree>
    <p:extLst>
      <p:ext uri="{BB962C8B-B14F-4D97-AF65-F5344CB8AC3E}">
        <p14:creationId xmlns:p14="http://schemas.microsoft.com/office/powerpoint/2010/main" val="5640569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Checkout: volver a commit anterior</a:t>
            </a:r>
            <a:endParaRPr lang="es-ES"/>
          </a:p>
        </p:txBody>
      </p:sp>
      <p:sp>
        <p:nvSpPr>
          <p:cNvPr id="4" name="object 4"/>
          <p:cNvSpPr txBox="1"/>
          <p:nvPr/>
        </p:nvSpPr>
        <p:spPr>
          <a:xfrm>
            <a:off x="1969684" y="1084733"/>
            <a:ext cx="7510403" cy="2082160"/>
          </a:xfrm>
          <a:prstGeom prst="rect">
            <a:avLst/>
          </a:prstGeom>
        </p:spPr>
        <p:txBody>
          <a:bodyPr vert="horz" wrap="square" lIns="0" tIns="12092" rIns="0" bIns="0" rtlCol="0">
            <a:spAutoFit/>
          </a:bodyPr>
          <a:lstStyle/>
          <a:p>
            <a:pPr marL="11516" marR="31670">
              <a:lnSpc>
                <a:spcPct val="100000"/>
              </a:lnSpc>
              <a:spcBef>
                <a:spcPts val="95"/>
              </a:spcBef>
            </a:pPr>
            <a:r>
              <a:rPr sz="1496" b="1" dirty="0">
                <a:solidFill>
                  <a:srgbClr val="008400"/>
                </a:solidFill>
                <a:latin typeface="Tahoma"/>
                <a:cs typeface="Tahoma"/>
              </a:rPr>
              <a:t># “git </a:t>
            </a:r>
            <a:r>
              <a:rPr sz="1496" b="1" spc="-5" dirty="0">
                <a:solidFill>
                  <a:srgbClr val="FF2600"/>
                </a:solidFill>
                <a:latin typeface="Tahoma"/>
                <a:cs typeface="Tahoma"/>
              </a:rPr>
              <a:t>checkout </a:t>
            </a:r>
            <a:r>
              <a:rPr sz="1496" b="1" dirty="0">
                <a:solidFill>
                  <a:srgbClr val="FF2600"/>
                </a:solidFill>
                <a:latin typeface="Tahoma"/>
                <a:cs typeface="Tahoma"/>
              </a:rPr>
              <a:t>&lt;commit_id&gt;</a:t>
            </a:r>
            <a:r>
              <a:rPr sz="1496" b="1" dirty="0">
                <a:solidFill>
                  <a:srgbClr val="008400"/>
                </a:solidFill>
                <a:latin typeface="Tahoma"/>
                <a:cs typeface="Tahoma"/>
              </a:rPr>
              <a:t>” </a:t>
            </a:r>
            <a:r>
              <a:rPr sz="1496" b="1" spc="-5" dirty="0">
                <a:solidFill>
                  <a:srgbClr val="008400"/>
                </a:solidFill>
                <a:latin typeface="Tahoma"/>
                <a:cs typeface="Tahoma"/>
              </a:rPr>
              <a:t>restaura el área </a:t>
            </a:r>
            <a:r>
              <a:rPr sz="1496" b="1" dirty="0">
                <a:solidFill>
                  <a:srgbClr val="008400"/>
                </a:solidFill>
                <a:latin typeface="Tahoma"/>
                <a:cs typeface="Tahoma"/>
              </a:rPr>
              <a:t>de trabajo de commit anterior  #</a:t>
            </a:r>
            <a:endParaRPr sz="1496">
              <a:latin typeface="Tahoma"/>
              <a:cs typeface="Tahoma"/>
            </a:endParaRPr>
          </a:p>
          <a:p>
            <a:pPr marL="11516">
              <a:lnSpc>
                <a:spcPct val="100000"/>
              </a:lnSpc>
              <a:spcBef>
                <a:spcPts val="9"/>
              </a:spcBef>
            </a:pPr>
            <a:r>
              <a:rPr sz="1496" b="1" dirty="0">
                <a:solidFill>
                  <a:srgbClr val="008400"/>
                </a:solidFill>
                <a:latin typeface="Tahoma"/>
                <a:cs typeface="Tahoma"/>
              </a:rPr>
              <a:t># los 5-6 primeros dígitos de &lt;commit_id&gt; son </a:t>
            </a:r>
            <a:r>
              <a:rPr sz="1496" b="1" spc="-5" dirty="0">
                <a:solidFill>
                  <a:srgbClr val="008400"/>
                </a:solidFill>
                <a:latin typeface="Tahoma"/>
                <a:cs typeface="Tahoma"/>
              </a:rPr>
              <a:t>suficientes </a:t>
            </a:r>
            <a:r>
              <a:rPr sz="1496" b="1" dirty="0">
                <a:solidFill>
                  <a:srgbClr val="008400"/>
                </a:solidFill>
                <a:latin typeface="Tahoma"/>
                <a:cs typeface="Tahoma"/>
              </a:rPr>
              <a:t>para</a:t>
            </a:r>
            <a:r>
              <a:rPr sz="1496" b="1" spc="27" dirty="0">
                <a:solidFill>
                  <a:srgbClr val="008400"/>
                </a:solidFill>
                <a:latin typeface="Tahoma"/>
                <a:cs typeface="Tahoma"/>
              </a:rPr>
              <a:t> </a:t>
            </a:r>
            <a:r>
              <a:rPr sz="1496" b="1" dirty="0">
                <a:solidFill>
                  <a:srgbClr val="008400"/>
                </a:solidFill>
                <a:latin typeface="Tahoma"/>
                <a:cs typeface="Tahoma"/>
              </a:rPr>
              <a:t>identificarlo</a:t>
            </a:r>
            <a:endParaRPr sz="1496">
              <a:latin typeface="Tahoma"/>
              <a:cs typeface="Tahoma"/>
            </a:endParaRPr>
          </a:p>
          <a:p>
            <a:pPr>
              <a:lnSpc>
                <a:spcPct val="100000"/>
              </a:lnSpc>
              <a:spcBef>
                <a:spcPts val="5"/>
              </a:spcBef>
            </a:pPr>
            <a:endParaRPr sz="1496">
              <a:latin typeface="Tahoma"/>
              <a:cs typeface="Tahoma"/>
            </a:endParaRPr>
          </a:p>
          <a:p>
            <a:pPr marL="52399" marR="4607">
              <a:lnSpc>
                <a:spcPct val="100000"/>
              </a:lnSpc>
              <a:tabLst>
                <a:tab pos="1983117" algn="l"/>
              </a:tabLst>
            </a:pPr>
            <a:r>
              <a:rPr sz="1496" b="1" dirty="0">
                <a:solidFill>
                  <a:srgbClr val="941751"/>
                </a:solidFill>
                <a:latin typeface="Tahoma"/>
                <a:cs typeface="Tahoma"/>
              </a:rPr>
              <a:t>$ </a:t>
            </a:r>
            <a:r>
              <a:rPr sz="1496" b="1" dirty="0">
                <a:latin typeface="Tahoma"/>
                <a:cs typeface="Tahoma"/>
              </a:rPr>
              <a:t>git</a:t>
            </a:r>
            <a:r>
              <a:rPr sz="1496" b="1" spc="5" dirty="0">
                <a:latin typeface="Tahoma"/>
                <a:cs typeface="Tahoma"/>
              </a:rPr>
              <a:t> </a:t>
            </a:r>
            <a:r>
              <a:rPr sz="1496" b="1" dirty="0">
                <a:latin typeface="Tahoma"/>
                <a:cs typeface="Tahoma"/>
              </a:rPr>
              <a:t>log</a:t>
            </a:r>
            <a:r>
              <a:rPr sz="1496" b="1" spc="5" dirty="0">
                <a:latin typeface="Tahoma"/>
                <a:cs typeface="Tahoma"/>
              </a:rPr>
              <a:t> </a:t>
            </a:r>
            <a:r>
              <a:rPr sz="1496" b="1" dirty="0">
                <a:latin typeface="Tahoma"/>
                <a:cs typeface="Tahoma"/>
              </a:rPr>
              <a:t>--oneline	</a:t>
            </a:r>
            <a:r>
              <a:rPr sz="1496" b="1" dirty="0">
                <a:solidFill>
                  <a:srgbClr val="008400"/>
                </a:solidFill>
                <a:latin typeface="Tahoma"/>
                <a:cs typeface="Tahoma"/>
              </a:rPr>
              <a:t># lista de commits: 5-6 primeros dígitos de &lt;commit_id&gt;  </a:t>
            </a:r>
            <a:r>
              <a:rPr sz="1496" b="1" dirty="0">
                <a:latin typeface="Tahoma"/>
                <a:cs typeface="Tahoma"/>
              </a:rPr>
              <a:t>c2b9e migración </a:t>
            </a:r>
            <a:r>
              <a:rPr sz="1496" b="1" spc="-5" dirty="0">
                <a:latin typeface="Tahoma"/>
                <a:cs typeface="Tahoma"/>
              </a:rPr>
              <a:t>base </a:t>
            </a:r>
            <a:r>
              <a:rPr sz="1496" b="1" dirty="0">
                <a:latin typeface="Tahoma"/>
                <a:cs typeface="Tahoma"/>
              </a:rPr>
              <a:t>de datos</a:t>
            </a:r>
            <a:endParaRPr sz="1496">
              <a:latin typeface="Tahoma"/>
              <a:cs typeface="Tahoma"/>
            </a:endParaRPr>
          </a:p>
          <a:p>
            <a:pPr marL="52399" marR="4424010">
              <a:lnSpc>
                <a:spcPct val="100000"/>
              </a:lnSpc>
              <a:spcBef>
                <a:spcPts val="9"/>
              </a:spcBef>
            </a:pPr>
            <a:r>
              <a:rPr sz="1496" b="1" dirty="0">
                <a:latin typeface="Tahoma"/>
                <a:cs typeface="Tahoma"/>
              </a:rPr>
              <a:t>f30ab </a:t>
            </a:r>
            <a:r>
              <a:rPr sz="1496" b="1" spc="-5" dirty="0">
                <a:latin typeface="Tahoma"/>
                <a:cs typeface="Tahoma"/>
              </a:rPr>
              <a:t>creación </a:t>
            </a:r>
            <a:r>
              <a:rPr sz="1496" b="1" dirty="0">
                <a:latin typeface="Tahoma"/>
                <a:cs typeface="Tahoma"/>
              </a:rPr>
              <a:t>de scaffold Type  34ac2 </a:t>
            </a:r>
            <a:r>
              <a:rPr sz="1496" b="1" spc="-5" dirty="0">
                <a:latin typeface="Tahoma"/>
                <a:cs typeface="Tahoma"/>
              </a:rPr>
              <a:t>añadir</a:t>
            </a:r>
            <a:r>
              <a:rPr sz="1496" b="1" spc="-9" dirty="0">
                <a:latin typeface="Tahoma"/>
                <a:cs typeface="Tahoma"/>
              </a:rPr>
              <a:t> </a:t>
            </a:r>
            <a:r>
              <a:rPr sz="1496" b="1" dirty="0">
                <a:latin typeface="Tahoma"/>
                <a:cs typeface="Tahoma"/>
              </a:rPr>
              <a:t>ejemplo</a:t>
            </a:r>
            <a:endParaRPr sz="1496">
              <a:latin typeface="Tahoma"/>
              <a:cs typeface="Tahoma"/>
            </a:endParaRPr>
          </a:p>
          <a:p>
            <a:pPr marL="52399">
              <a:lnSpc>
                <a:spcPct val="100000"/>
              </a:lnSpc>
              <a:spcBef>
                <a:spcPts val="14"/>
              </a:spcBef>
            </a:pPr>
            <a:r>
              <a:rPr sz="1496" b="1" dirty="0">
                <a:latin typeface="Tahoma"/>
                <a:cs typeface="Tahoma"/>
              </a:rPr>
              <a:t>98ca9 vistas index y</a:t>
            </a:r>
            <a:r>
              <a:rPr sz="1496" b="1" spc="-5" dirty="0">
                <a:latin typeface="Tahoma"/>
                <a:cs typeface="Tahoma"/>
              </a:rPr>
              <a:t> contact</a:t>
            </a:r>
            <a:endParaRPr sz="1496">
              <a:latin typeface="Tahoma"/>
              <a:cs typeface="Tahoma"/>
            </a:endParaRPr>
          </a:p>
        </p:txBody>
      </p:sp>
      <p:sp>
        <p:nvSpPr>
          <p:cNvPr id="5" name="object 5"/>
          <p:cNvSpPr txBox="1"/>
          <p:nvPr/>
        </p:nvSpPr>
        <p:spPr>
          <a:xfrm>
            <a:off x="2010958" y="4059020"/>
            <a:ext cx="2016517" cy="242401"/>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941751"/>
                </a:solidFill>
                <a:latin typeface="Tahoma"/>
                <a:cs typeface="Tahoma"/>
              </a:rPr>
              <a:t>$ </a:t>
            </a:r>
            <a:r>
              <a:rPr sz="1496" b="1" dirty="0">
                <a:latin typeface="Tahoma"/>
                <a:cs typeface="Tahoma"/>
              </a:rPr>
              <a:t>git </a:t>
            </a:r>
            <a:r>
              <a:rPr sz="1496" b="1" spc="-5" dirty="0">
                <a:latin typeface="Tahoma"/>
                <a:cs typeface="Tahoma"/>
              </a:rPr>
              <a:t>checkout</a:t>
            </a:r>
            <a:r>
              <a:rPr sz="1496" b="1" spc="-50" dirty="0">
                <a:latin typeface="Tahoma"/>
                <a:cs typeface="Tahoma"/>
              </a:rPr>
              <a:t> </a:t>
            </a:r>
            <a:r>
              <a:rPr sz="1496" b="1" dirty="0">
                <a:latin typeface="Tahoma"/>
                <a:cs typeface="Tahoma"/>
              </a:rPr>
              <a:t>34ac2</a:t>
            </a:r>
            <a:endParaRPr sz="1496">
              <a:latin typeface="Tahoma"/>
              <a:cs typeface="Tahoma"/>
            </a:endParaRPr>
          </a:p>
        </p:txBody>
      </p:sp>
      <p:sp>
        <p:nvSpPr>
          <p:cNvPr id="6" name="object 6"/>
          <p:cNvSpPr txBox="1"/>
          <p:nvPr/>
        </p:nvSpPr>
        <p:spPr>
          <a:xfrm>
            <a:off x="4171487" y="4059020"/>
            <a:ext cx="3728426" cy="709409"/>
          </a:xfrm>
          <a:prstGeom prst="rect">
            <a:avLst/>
          </a:prstGeom>
        </p:spPr>
        <p:txBody>
          <a:bodyPr vert="horz" wrap="square" lIns="0" tIns="12092" rIns="0" bIns="0" rtlCol="0">
            <a:spAutoFit/>
          </a:bodyPr>
          <a:lstStyle/>
          <a:p>
            <a:pPr marL="641461" marR="4607" indent="-630521">
              <a:lnSpc>
                <a:spcPct val="100000"/>
              </a:lnSpc>
              <a:spcBef>
                <a:spcPts val="95"/>
              </a:spcBef>
            </a:pPr>
            <a:r>
              <a:rPr sz="1496" b="1" dirty="0">
                <a:solidFill>
                  <a:srgbClr val="008400"/>
                </a:solidFill>
                <a:latin typeface="Tahoma"/>
                <a:cs typeface="Tahoma"/>
              </a:rPr>
              <a:t># </a:t>
            </a:r>
            <a:r>
              <a:rPr sz="1496" b="1" spc="-5" dirty="0">
                <a:solidFill>
                  <a:srgbClr val="008400"/>
                </a:solidFill>
                <a:latin typeface="Tahoma"/>
                <a:cs typeface="Tahoma"/>
              </a:rPr>
              <a:t>restaura </a:t>
            </a:r>
            <a:r>
              <a:rPr sz="1496" b="1" dirty="0">
                <a:latin typeface="Tahoma"/>
                <a:cs typeface="Tahoma"/>
              </a:rPr>
              <a:t>34ac2 </a:t>
            </a:r>
            <a:r>
              <a:rPr sz="1496" b="1" spc="-5" dirty="0">
                <a:latin typeface="Tahoma"/>
                <a:cs typeface="Tahoma"/>
              </a:rPr>
              <a:t>‘añadir </a:t>
            </a:r>
            <a:r>
              <a:rPr sz="1496" b="1" dirty="0">
                <a:latin typeface="Tahoma"/>
                <a:cs typeface="Tahoma"/>
              </a:rPr>
              <a:t>ejemplo’, </a:t>
            </a:r>
            <a:r>
              <a:rPr sz="1496" b="1" spc="-5" dirty="0">
                <a:solidFill>
                  <a:srgbClr val="008400"/>
                </a:solidFill>
                <a:latin typeface="Tahoma"/>
                <a:cs typeface="Tahoma"/>
              </a:rPr>
              <a:t>con  </a:t>
            </a:r>
            <a:r>
              <a:rPr sz="1496" b="1" dirty="0">
                <a:solidFill>
                  <a:srgbClr val="008400"/>
                </a:solidFill>
                <a:latin typeface="Tahoma"/>
                <a:cs typeface="Tahoma"/>
              </a:rPr>
              <a:t># 1) Puntero HEAD a</a:t>
            </a:r>
            <a:r>
              <a:rPr sz="1496" b="1" spc="-32" dirty="0">
                <a:solidFill>
                  <a:srgbClr val="008400"/>
                </a:solidFill>
                <a:latin typeface="Tahoma"/>
                <a:cs typeface="Tahoma"/>
              </a:rPr>
              <a:t> </a:t>
            </a:r>
            <a:r>
              <a:rPr sz="1496" b="1" dirty="0">
                <a:latin typeface="Tahoma"/>
                <a:cs typeface="Tahoma"/>
              </a:rPr>
              <a:t>34ac2</a:t>
            </a:r>
            <a:endParaRPr sz="1496">
              <a:latin typeface="Tahoma"/>
              <a:cs typeface="Tahoma"/>
            </a:endParaRPr>
          </a:p>
          <a:p>
            <a:pPr marL="641461">
              <a:lnSpc>
                <a:spcPct val="100000"/>
              </a:lnSpc>
              <a:spcBef>
                <a:spcPts val="9"/>
              </a:spcBef>
            </a:pPr>
            <a:r>
              <a:rPr sz="1496" b="1" dirty="0">
                <a:solidFill>
                  <a:srgbClr val="008400"/>
                </a:solidFill>
                <a:latin typeface="Tahoma"/>
                <a:cs typeface="Tahoma"/>
              </a:rPr>
              <a:t># 2) Working-area de</a:t>
            </a:r>
            <a:r>
              <a:rPr sz="1496" b="1" spc="-36" dirty="0">
                <a:solidFill>
                  <a:srgbClr val="008400"/>
                </a:solidFill>
                <a:latin typeface="Tahoma"/>
                <a:cs typeface="Tahoma"/>
              </a:rPr>
              <a:t> </a:t>
            </a:r>
            <a:r>
              <a:rPr sz="1496" b="1" dirty="0">
                <a:latin typeface="Tahoma"/>
                <a:cs typeface="Tahoma"/>
              </a:rPr>
              <a:t>34ac2</a:t>
            </a:r>
            <a:endParaRPr sz="1496">
              <a:latin typeface="Tahoma"/>
              <a:cs typeface="Tahoma"/>
            </a:endParaRPr>
          </a:p>
        </p:txBody>
      </p:sp>
      <p:sp>
        <p:nvSpPr>
          <p:cNvPr id="7" name="object 7"/>
          <p:cNvSpPr txBox="1"/>
          <p:nvPr/>
        </p:nvSpPr>
        <p:spPr>
          <a:xfrm>
            <a:off x="4813013" y="4756820"/>
            <a:ext cx="2322277" cy="230327"/>
          </a:xfrm>
          <a:prstGeom prst="rect">
            <a:avLst/>
          </a:prstGeom>
        </p:spPr>
        <p:txBody>
          <a:bodyPr vert="horz" wrap="square" lIns="0" tIns="576" rIns="0" bIns="0" rtlCol="0">
            <a:spAutoFit/>
          </a:bodyPr>
          <a:lstStyle/>
          <a:p>
            <a:pPr>
              <a:lnSpc>
                <a:spcPct val="100000"/>
              </a:lnSpc>
              <a:spcBef>
                <a:spcPts val="5"/>
              </a:spcBef>
            </a:pPr>
            <a:r>
              <a:rPr sz="1496" b="1" dirty="0">
                <a:solidFill>
                  <a:srgbClr val="008400"/>
                </a:solidFill>
                <a:latin typeface="Tahoma"/>
                <a:cs typeface="Tahoma"/>
              </a:rPr>
              <a:t># 3) Staging-area</a:t>
            </a:r>
            <a:r>
              <a:rPr sz="1496" b="1" spc="-77" dirty="0">
                <a:solidFill>
                  <a:srgbClr val="008400"/>
                </a:solidFill>
                <a:latin typeface="Tahoma"/>
                <a:cs typeface="Tahoma"/>
              </a:rPr>
              <a:t> </a:t>
            </a:r>
            <a:r>
              <a:rPr sz="1496" b="1" dirty="0">
                <a:solidFill>
                  <a:srgbClr val="008400"/>
                </a:solidFill>
                <a:latin typeface="Tahoma"/>
                <a:cs typeface="Tahoma"/>
              </a:rPr>
              <a:t>vacía</a:t>
            </a:r>
            <a:endParaRPr sz="1496">
              <a:latin typeface="Tahoma"/>
              <a:cs typeface="Tahoma"/>
            </a:endParaRPr>
          </a:p>
        </p:txBody>
      </p:sp>
      <p:grpSp>
        <p:nvGrpSpPr>
          <p:cNvPr id="8" name="object 8"/>
          <p:cNvGrpSpPr/>
          <p:nvPr/>
        </p:nvGrpSpPr>
        <p:grpSpPr>
          <a:xfrm>
            <a:off x="5646061" y="2432948"/>
            <a:ext cx="4209234" cy="3840710"/>
            <a:chOff x="4850517" y="2683001"/>
            <a:chExt cx="4641850" cy="4235450"/>
          </a:xfrm>
        </p:grpSpPr>
        <p:sp>
          <p:nvSpPr>
            <p:cNvPr id="9" name="object 9"/>
            <p:cNvSpPr/>
            <p:nvPr/>
          </p:nvSpPr>
          <p:spPr>
            <a:xfrm>
              <a:off x="4850517" y="5787740"/>
              <a:ext cx="4183780" cy="410354"/>
            </a:xfrm>
            <a:prstGeom prst="rect">
              <a:avLst/>
            </a:prstGeom>
            <a:blipFill>
              <a:blip r:embed="rId2" cstate="print"/>
              <a:stretch>
                <a:fillRect/>
              </a:stretch>
            </a:blipFill>
          </p:spPr>
          <p:txBody>
            <a:bodyPr wrap="square" lIns="0" tIns="0" rIns="0" bIns="0" rtlCol="0"/>
            <a:lstStyle/>
            <a:p>
              <a:endParaRPr sz="1632"/>
            </a:p>
          </p:txBody>
        </p:sp>
        <p:sp>
          <p:nvSpPr>
            <p:cNvPr id="10" name="object 10"/>
            <p:cNvSpPr/>
            <p:nvPr/>
          </p:nvSpPr>
          <p:spPr>
            <a:xfrm>
              <a:off x="5996877" y="6198095"/>
              <a:ext cx="811653" cy="720215"/>
            </a:xfrm>
            <a:prstGeom prst="rect">
              <a:avLst/>
            </a:prstGeom>
            <a:blipFill>
              <a:blip r:embed="rId3" cstate="print"/>
              <a:stretch>
                <a:fillRect/>
              </a:stretch>
            </a:blipFill>
          </p:spPr>
          <p:txBody>
            <a:bodyPr wrap="square" lIns="0" tIns="0" rIns="0" bIns="0" rtlCol="0"/>
            <a:lstStyle/>
            <a:p>
              <a:endParaRPr sz="1632"/>
            </a:p>
          </p:txBody>
        </p:sp>
        <p:sp>
          <p:nvSpPr>
            <p:cNvPr id="11" name="object 11"/>
            <p:cNvSpPr/>
            <p:nvPr/>
          </p:nvSpPr>
          <p:spPr>
            <a:xfrm>
              <a:off x="8239385" y="5101027"/>
              <a:ext cx="753080" cy="669967"/>
            </a:xfrm>
            <a:prstGeom prst="rect">
              <a:avLst/>
            </a:prstGeom>
            <a:blipFill>
              <a:blip r:embed="rId4" cstate="print"/>
              <a:stretch>
                <a:fillRect/>
              </a:stretch>
            </a:blipFill>
          </p:spPr>
          <p:txBody>
            <a:bodyPr wrap="square" lIns="0" tIns="0" rIns="0" bIns="0" rtlCol="0"/>
            <a:lstStyle/>
            <a:p>
              <a:endParaRPr sz="1632"/>
            </a:p>
          </p:txBody>
        </p:sp>
        <p:sp>
          <p:nvSpPr>
            <p:cNvPr id="12" name="object 12"/>
            <p:cNvSpPr/>
            <p:nvPr/>
          </p:nvSpPr>
          <p:spPr>
            <a:xfrm>
              <a:off x="5172567" y="3366463"/>
              <a:ext cx="4180509" cy="410033"/>
            </a:xfrm>
            <a:prstGeom prst="rect">
              <a:avLst/>
            </a:prstGeom>
            <a:blipFill>
              <a:blip r:embed="rId2" cstate="print"/>
              <a:stretch>
                <a:fillRect/>
              </a:stretch>
            </a:blipFill>
          </p:spPr>
          <p:txBody>
            <a:bodyPr wrap="square" lIns="0" tIns="0" rIns="0" bIns="0" rtlCol="0"/>
            <a:lstStyle/>
            <a:p>
              <a:endParaRPr sz="1632"/>
            </a:p>
          </p:txBody>
        </p:sp>
        <p:sp>
          <p:nvSpPr>
            <p:cNvPr id="13" name="object 13"/>
            <p:cNvSpPr/>
            <p:nvPr/>
          </p:nvSpPr>
          <p:spPr>
            <a:xfrm>
              <a:off x="8355164" y="3745730"/>
              <a:ext cx="1137097" cy="786594"/>
            </a:xfrm>
            <a:prstGeom prst="rect">
              <a:avLst/>
            </a:prstGeom>
            <a:blipFill>
              <a:blip r:embed="rId5" cstate="print"/>
              <a:stretch>
                <a:fillRect/>
              </a:stretch>
            </a:blipFill>
          </p:spPr>
          <p:txBody>
            <a:bodyPr wrap="square" lIns="0" tIns="0" rIns="0" bIns="0" rtlCol="0"/>
            <a:lstStyle/>
            <a:p>
              <a:endParaRPr sz="1632"/>
            </a:p>
          </p:txBody>
        </p:sp>
        <p:sp>
          <p:nvSpPr>
            <p:cNvPr id="14" name="object 14"/>
            <p:cNvSpPr/>
            <p:nvPr/>
          </p:nvSpPr>
          <p:spPr>
            <a:xfrm>
              <a:off x="8572541" y="2683001"/>
              <a:ext cx="752490" cy="669442"/>
            </a:xfrm>
            <a:prstGeom prst="rect">
              <a:avLst/>
            </a:prstGeom>
            <a:blipFill>
              <a:blip r:embed="rId4" cstate="print"/>
              <a:stretch>
                <a:fillRect/>
              </a:stretch>
            </a:blipFill>
          </p:spPr>
          <p:txBody>
            <a:bodyPr wrap="square" lIns="0" tIns="0" rIns="0" bIns="0" rtlCol="0"/>
            <a:lstStyle/>
            <a:p>
              <a:endParaRPr sz="1632"/>
            </a:p>
          </p:txBody>
        </p:sp>
      </p:grpSp>
      <p:sp>
        <p:nvSpPr>
          <p:cNvPr id="15" name="object 15"/>
          <p:cNvSpPr txBox="1"/>
          <p:nvPr/>
        </p:nvSpPr>
        <p:spPr>
          <a:xfrm>
            <a:off x="1969684" y="6338357"/>
            <a:ext cx="6475081" cy="339487"/>
          </a:xfrm>
          <a:prstGeom prst="rect">
            <a:avLst/>
          </a:prstGeom>
          <a:solidFill>
            <a:srgbClr val="F0DE94"/>
          </a:solidFill>
          <a:ln w="12715">
            <a:solidFill>
              <a:srgbClr val="515A9E"/>
            </a:solidFill>
          </a:ln>
        </p:spPr>
        <p:txBody>
          <a:bodyPr vert="horz" wrap="square" lIns="0" tIns="4607" rIns="0" bIns="0" rtlCol="0">
            <a:spAutoFit/>
          </a:bodyPr>
          <a:lstStyle/>
          <a:p>
            <a:pPr marL="106526">
              <a:lnSpc>
                <a:spcPct val="100000"/>
              </a:lnSpc>
            </a:pPr>
            <a:r>
              <a:rPr sz="2176" u="heavy" spc="-5" dirty="0">
                <a:solidFill>
                  <a:srgbClr val="004DD6"/>
                </a:solidFill>
                <a:uFill>
                  <a:solidFill>
                    <a:srgbClr val="004DD6"/>
                  </a:solidFill>
                </a:uFill>
                <a:latin typeface="Tahoma"/>
                <a:cs typeface="Tahoma"/>
              </a:rPr>
              <a:t>DETACHED </a:t>
            </a:r>
            <a:r>
              <a:rPr sz="2176" u="heavy" spc="9" dirty="0">
                <a:solidFill>
                  <a:srgbClr val="004DD6"/>
                </a:solidFill>
                <a:uFill>
                  <a:solidFill>
                    <a:srgbClr val="004DD6"/>
                  </a:solidFill>
                </a:uFill>
                <a:latin typeface="Tahoma"/>
                <a:cs typeface="Tahoma"/>
              </a:rPr>
              <a:t>HEAD - </a:t>
            </a:r>
            <a:r>
              <a:rPr sz="2176" u="heavy" spc="14" dirty="0">
                <a:solidFill>
                  <a:srgbClr val="004DD6"/>
                </a:solidFill>
                <a:uFill>
                  <a:solidFill>
                    <a:srgbClr val="004DD6"/>
                  </a:solidFill>
                </a:uFill>
                <a:latin typeface="Tahoma"/>
                <a:cs typeface="Tahoma"/>
              </a:rPr>
              <a:t>NO </a:t>
            </a:r>
            <a:r>
              <a:rPr sz="2176" u="heavy" spc="-9" dirty="0">
                <a:solidFill>
                  <a:srgbClr val="004DD6"/>
                </a:solidFill>
                <a:uFill>
                  <a:solidFill>
                    <a:srgbClr val="004DD6"/>
                  </a:solidFill>
                </a:uFill>
                <a:latin typeface="Tahoma"/>
                <a:cs typeface="Tahoma"/>
              </a:rPr>
              <a:t>CONTAR</a:t>
            </a:r>
            <a:r>
              <a:rPr sz="2176" u="heavy" spc="-14" dirty="0">
                <a:solidFill>
                  <a:srgbClr val="004DD6"/>
                </a:solidFill>
                <a:uFill>
                  <a:solidFill>
                    <a:srgbClr val="004DD6"/>
                  </a:solidFill>
                </a:uFill>
                <a:latin typeface="Tahoma"/>
                <a:cs typeface="Tahoma"/>
              </a:rPr>
              <a:t> </a:t>
            </a:r>
            <a:r>
              <a:rPr sz="2176" u="heavy" spc="-5" dirty="0">
                <a:solidFill>
                  <a:srgbClr val="004DD6"/>
                </a:solidFill>
                <a:uFill>
                  <a:solidFill>
                    <a:srgbClr val="004DD6"/>
                  </a:solidFill>
                </a:uFill>
                <a:latin typeface="Tahoma"/>
                <a:cs typeface="Tahoma"/>
              </a:rPr>
              <a:t>ESTO</a:t>
            </a:r>
            <a:endParaRPr sz="2176" dirty="0">
              <a:latin typeface="Tahoma"/>
              <a:cs typeface="Tahoma"/>
            </a:endParaRPr>
          </a:p>
        </p:txBody>
      </p:sp>
      <p:sp>
        <p:nvSpPr>
          <p:cNvPr id="16" name="object 16"/>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136</a:t>
            </a:fld>
            <a:endParaRPr sz="1179">
              <a:latin typeface="Tahoma"/>
              <a:cs typeface="Tahoma"/>
            </a:endParaRPr>
          </a:p>
        </p:txBody>
      </p:sp>
    </p:spTree>
    <p:extLst>
      <p:ext uri="{BB962C8B-B14F-4D97-AF65-F5344CB8AC3E}">
        <p14:creationId xmlns:p14="http://schemas.microsoft.com/office/powerpoint/2010/main" val="25941125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Reset: Eliminar commits</a:t>
            </a:r>
            <a:endParaRPr lang="es-ES"/>
          </a:p>
        </p:txBody>
      </p:sp>
      <p:sp>
        <p:nvSpPr>
          <p:cNvPr id="4" name="object 4"/>
          <p:cNvSpPr txBox="1"/>
          <p:nvPr/>
        </p:nvSpPr>
        <p:spPr>
          <a:xfrm>
            <a:off x="1779183" y="1122864"/>
            <a:ext cx="5887746" cy="2082160"/>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008400"/>
                </a:solidFill>
                <a:latin typeface="Tahoma"/>
                <a:cs typeface="Tahoma"/>
              </a:rPr>
              <a:t># “git </a:t>
            </a:r>
            <a:r>
              <a:rPr sz="1496" b="1" spc="-5" dirty="0">
                <a:solidFill>
                  <a:srgbClr val="FF2600"/>
                </a:solidFill>
                <a:latin typeface="Tahoma"/>
                <a:cs typeface="Tahoma"/>
              </a:rPr>
              <a:t>reset </a:t>
            </a:r>
            <a:r>
              <a:rPr sz="1496" b="1" dirty="0">
                <a:solidFill>
                  <a:srgbClr val="FF2600"/>
                </a:solidFill>
                <a:latin typeface="Tahoma"/>
                <a:cs typeface="Tahoma"/>
              </a:rPr>
              <a:t>&lt;commit_id&gt;</a:t>
            </a:r>
            <a:r>
              <a:rPr sz="1496" b="1" dirty="0">
                <a:solidFill>
                  <a:srgbClr val="008400"/>
                </a:solidFill>
                <a:latin typeface="Tahoma"/>
                <a:cs typeface="Tahoma"/>
              </a:rPr>
              <a:t>”</a:t>
            </a:r>
            <a:endParaRPr sz="1496">
              <a:latin typeface="Tahoma"/>
              <a:cs typeface="Tahoma"/>
            </a:endParaRPr>
          </a:p>
          <a:p>
            <a:pPr marL="11516" marR="4607">
              <a:lnSpc>
                <a:spcPct val="100000"/>
              </a:lnSpc>
              <a:spcBef>
                <a:spcPts val="5"/>
              </a:spcBef>
              <a:tabLst>
                <a:tab pos="390405" algn="l"/>
              </a:tabLst>
            </a:pPr>
            <a:r>
              <a:rPr sz="1496" b="1" dirty="0">
                <a:solidFill>
                  <a:srgbClr val="008400"/>
                </a:solidFill>
                <a:latin typeface="Tahoma"/>
                <a:cs typeface="Tahoma"/>
              </a:rPr>
              <a:t>#	-&gt; elimina rama del árbol y deja cambios en staging-area  #	-&gt; opción </a:t>
            </a:r>
            <a:r>
              <a:rPr sz="1496" b="1" dirty="0">
                <a:solidFill>
                  <a:srgbClr val="FF2600"/>
                </a:solidFill>
                <a:latin typeface="Tahoma"/>
                <a:cs typeface="Tahoma"/>
              </a:rPr>
              <a:t>--hard </a:t>
            </a:r>
            <a:r>
              <a:rPr sz="1496" b="1" dirty="0">
                <a:solidFill>
                  <a:srgbClr val="008400"/>
                </a:solidFill>
                <a:latin typeface="Tahoma"/>
                <a:cs typeface="Tahoma"/>
              </a:rPr>
              <a:t>elimina cambios</a:t>
            </a:r>
            <a:r>
              <a:rPr sz="1496" b="1" spc="-18" dirty="0">
                <a:solidFill>
                  <a:srgbClr val="008400"/>
                </a:solidFill>
                <a:latin typeface="Tahoma"/>
                <a:cs typeface="Tahoma"/>
              </a:rPr>
              <a:t> </a:t>
            </a:r>
            <a:r>
              <a:rPr sz="1496" b="1" dirty="0">
                <a:solidFill>
                  <a:srgbClr val="008400"/>
                </a:solidFill>
                <a:latin typeface="Tahoma"/>
                <a:cs typeface="Tahoma"/>
              </a:rPr>
              <a:t>completamente</a:t>
            </a:r>
            <a:endParaRPr sz="1496">
              <a:latin typeface="Tahoma"/>
              <a:cs typeface="Tahoma"/>
            </a:endParaRPr>
          </a:p>
          <a:p>
            <a:pPr>
              <a:lnSpc>
                <a:spcPct val="100000"/>
              </a:lnSpc>
              <a:spcBef>
                <a:spcPts val="9"/>
              </a:spcBef>
            </a:pPr>
            <a:endParaRPr sz="1496">
              <a:latin typeface="Tahoma"/>
              <a:cs typeface="Tahoma"/>
            </a:endParaRPr>
          </a:p>
          <a:p>
            <a:pPr marL="52399" marR="1645688">
              <a:lnSpc>
                <a:spcPct val="100000"/>
              </a:lnSpc>
              <a:tabLst>
                <a:tab pos="2744349" algn="l"/>
              </a:tabLst>
            </a:pPr>
            <a:r>
              <a:rPr sz="1496" b="1" spc="-5" dirty="0">
                <a:solidFill>
                  <a:srgbClr val="941751"/>
                </a:solidFill>
                <a:latin typeface="Tahoma"/>
                <a:cs typeface="Tahoma"/>
              </a:rPr>
              <a:t>planet$&gt; </a:t>
            </a:r>
            <a:r>
              <a:rPr sz="1496" b="1" dirty="0">
                <a:latin typeface="Tahoma"/>
                <a:cs typeface="Tahoma"/>
              </a:rPr>
              <a:t>git</a:t>
            </a:r>
            <a:r>
              <a:rPr sz="1496" b="1" spc="18" dirty="0">
                <a:latin typeface="Tahoma"/>
                <a:cs typeface="Tahoma"/>
              </a:rPr>
              <a:t> </a:t>
            </a:r>
            <a:r>
              <a:rPr sz="1496" b="1" dirty="0">
                <a:latin typeface="Tahoma"/>
                <a:cs typeface="Tahoma"/>
              </a:rPr>
              <a:t>log</a:t>
            </a:r>
            <a:r>
              <a:rPr sz="1496" b="1" spc="9" dirty="0">
                <a:latin typeface="Tahoma"/>
                <a:cs typeface="Tahoma"/>
              </a:rPr>
              <a:t> </a:t>
            </a:r>
            <a:r>
              <a:rPr sz="1496" b="1" dirty="0">
                <a:latin typeface="Tahoma"/>
                <a:cs typeface="Tahoma"/>
              </a:rPr>
              <a:t>--oneline	</a:t>
            </a:r>
            <a:r>
              <a:rPr sz="1496" b="1" dirty="0">
                <a:solidFill>
                  <a:srgbClr val="008400"/>
                </a:solidFill>
                <a:latin typeface="Tahoma"/>
                <a:cs typeface="Tahoma"/>
              </a:rPr>
              <a:t># lista</a:t>
            </a:r>
            <a:r>
              <a:rPr sz="1496" b="1" spc="-68" dirty="0">
                <a:solidFill>
                  <a:srgbClr val="008400"/>
                </a:solidFill>
                <a:latin typeface="Tahoma"/>
                <a:cs typeface="Tahoma"/>
              </a:rPr>
              <a:t> </a:t>
            </a:r>
            <a:r>
              <a:rPr sz="1496" b="1" dirty="0">
                <a:solidFill>
                  <a:srgbClr val="008400"/>
                </a:solidFill>
                <a:latin typeface="Tahoma"/>
                <a:cs typeface="Tahoma"/>
              </a:rPr>
              <a:t>commits  </a:t>
            </a:r>
            <a:r>
              <a:rPr sz="1496" b="1" dirty="0">
                <a:latin typeface="Tahoma"/>
                <a:cs typeface="Tahoma"/>
              </a:rPr>
              <a:t>c2b9e migración </a:t>
            </a:r>
            <a:r>
              <a:rPr sz="1496" b="1" spc="-5" dirty="0">
                <a:latin typeface="Tahoma"/>
                <a:cs typeface="Tahoma"/>
              </a:rPr>
              <a:t>base </a:t>
            </a:r>
            <a:r>
              <a:rPr sz="1496" b="1" dirty="0">
                <a:latin typeface="Tahoma"/>
                <a:cs typeface="Tahoma"/>
              </a:rPr>
              <a:t>de</a:t>
            </a:r>
            <a:r>
              <a:rPr sz="1496" b="1" spc="-5" dirty="0">
                <a:latin typeface="Tahoma"/>
                <a:cs typeface="Tahoma"/>
              </a:rPr>
              <a:t> </a:t>
            </a:r>
            <a:r>
              <a:rPr sz="1496" b="1" dirty="0">
                <a:latin typeface="Tahoma"/>
                <a:cs typeface="Tahoma"/>
              </a:rPr>
              <a:t>datos</a:t>
            </a:r>
            <a:endParaRPr sz="1496">
              <a:latin typeface="Tahoma"/>
              <a:cs typeface="Tahoma"/>
            </a:endParaRPr>
          </a:p>
          <a:p>
            <a:pPr marL="52399" marR="2801355">
              <a:lnSpc>
                <a:spcPct val="100000"/>
              </a:lnSpc>
              <a:spcBef>
                <a:spcPts val="9"/>
              </a:spcBef>
            </a:pPr>
            <a:r>
              <a:rPr sz="1496" b="1" dirty="0">
                <a:latin typeface="Tahoma"/>
                <a:cs typeface="Tahoma"/>
              </a:rPr>
              <a:t>f30ab </a:t>
            </a:r>
            <a:r>
              <a:rPr sz="1496" b="1" spc="-5" dirty="0">
                <a:latin typeface="Tahoma"/>
                <a:cs typeface="Tahoma"/>
              </a:rPr>
              <a:t>creación </a:t>
            </a:r>
            <a:r>
              <a:rPr sz="1496" b="1" dirty="0">
                <a:latin typeface="Tahoma"/>
                <a:cs typeface="Tahoma"/>
              </a:rPr>
              <a:t>de scaffold Type  34ac2 </a:t>
            </a:r>
            <a:r>
              <a:rPr sz="1496" b="1" spc="-5" dirty="0">
                <a:latin typeface="Tahoma"/>
                <a:cs typeface="Tahoma"/>
              </a:rPr>
              <a:t>añadir</a:t>
            </a:r>
            <a:r>
              <a:rPr sz="1496" b="1" spc="-9" dirty="0">
                <a:latin typeface="Tahoma"/>
                <a:cs typeface="Tahoma"/>
              </a:rPr>
              <a:t> </a:t>
            </a:r>
            <a:r>
              <a:rPr sz="1496" b="1" dirty="0">
                <a:latin typeface="Tahoma"/>
                <a:cs typeface="Tahoma"/>
              </a:rPr>
              <a:t>ejemplo</a:t>
            </a:r>
            <a:endParaRPr sz="1496">
              <a:latin typeface="Tahoma"/>
              <a:cs typeface="Tahoma"/>
            </a:endParaRPr>
          </a:p>
          <a:p>
            <a:pPr marL="52399">
              <a:lnSpc>
                <a:spcPct val="100000"/>
              </a:lnSpc>
              <a:spcBef>
                <a:spcPts val="14"/>
              </a:spcBef>
            </a:pPr>
            <a:r>
              <a:rPr sz="1496" b="1" dirty="0">
                <a:latin typeface="Tahoma"/>
                <a:cs typeface="Tahoma"/>
              </a:rPr>
              <a:t>98ca9 vistas index y</a:t>
            </a:r>
            <a:r>
              <a:rPr sz="1496" b="1" spc="-5" dirty="0">
                <a:latin typeface="Tahoma"/>
                <a:cs typeface="Tahoma"/>
              </a:rPr>
              <a:t> contact</a:t>
            </a:r>
            <a:endParaRPr sz="1496">
              <a:latin typeface="Tahoma"/>
              <a:cs typeface="Tahoma"/>
            </a:endParaRPr>
          </a:p>
        </p:txBody>
      </p:sp>
      <p:sp>
        <p:nvSpPr>
          <p:cNvPr id="5" name="object 5"/>
          <p:cNvSpPr txBox="1"/>
          <p:nvPr/>
        </p:nvSpPr>
        <p:spPr>
          <a:xfrm>
            <a:off x="1820459" y="3410775"/>
            <a:ext cx="2394254" cy="242401"/>
          </a:xfrm>
          <a:prstGeom prst="rect">
            <a:avLst/>
          </a:prstGeom>
        </p:spPr>
        <p:txBody>
          <a:bodyPr vert="horz" wrap="square" lIns="0" tIns="12092" rIns="0" bIns="0" rtlCol="0">
            <a:spAutoFit/>
          </a:bodyPr>
          <a:lstStyle/>
          <a:p>
            <a:pPr marL="11516">
              <a:lnSpc>
                <a:spcPct val="100000"/>
              </a:lnSpc>
              <a:spcBef>
                <a:spcPts val="95"/>
              </a:spcBef>
            </a:pPr>
            <a:r>
              <a:rPr sz="1496" b="1" spc="-5" dirty="0">
                <a:solidFill>
                  <a:srgbClr val="941751"/>
                </a:solidFill>
                <a:latin typeface="Tahoma"/>
                <a:cs typeface="Tahoma"/>
              </a:rPr>
              <a:t>planet$&gt; </a:t>
            </a:r>
            <a:r>
              <a:rPr sz="1496" b="1" dirty="0">
                <a:latin typeface="Tahoma"/>
                <a:cs typeface="Tahoma"/>
              </a:rPr>
              <a:t>git </a:t>
            </a:r>
            <a:r>
              <a:rPr sz="1496" b="1" spc="-5" dirty="0">
                <a:latin typeface="Tahoma"/>
                <a:cs typeface="Tahoma"/>
              </a:rPr>
              <a:t>reset</a:t>
            </a:r>
            <a:r>
              <a:rPr sz="1496" b="1" spc="-27" dirty="0">
                <a:latin typeface="Tahoma"/>
                <a:cs typeface="Tahoma"/>
              </a:rPr>
              <a:t> </a:t>
            </a:r>
            <a:r>
              <a:rPr sz="1496" b="1" dirty="0">
                <a:latin typeface="Tahoma"/>
                <a:cs typeface="Tahoma"/>
              </a:rPr>
              <a:t>34ac2</a:t>
            </a:r>
            <a:endParaRPr sz="1496">
              <a:latin typeface="Tahoma"/>
              <a:cs typeface="Tahoma"/>
            </a:endParaRPr>
          </a:p>
        </p:txBody>
      </p:sp>
      <p:sp>
        <p:nvSpPr>
          <p:cNvPr id="6" name="object 6"/>
          <p:cNvSpPr txBox="1"/>
          <p:nvPr/>
        </p:nvSpPr>
        <p:spPr>
          <a:xfrm>
            <a:off x="4359105" y="3410775"/>
            <a:ext cx="5587168" cy="938584"/>
          </a:xfrm>
          <a:prstGeom prst="rect">
            <a:avLst/>
          </a:prstGeom>
        </p:spPr>
        <p:txBody>
          <a:bodyPr vert="horz" wrap="square" lIns="0" tIns="12092" rIns="0" bIns="0" rtlCol="0">
            <a:spAutoFit/>
          </a:bodyPr>
          <a:lstStyle/>
          <a:p>
            <a:pPr marL="39731" marR="1195398" indent="-28791">
              <a:lnSpc>
                <a:spcPct val="100000"/>
              </a:lnSpc>
              <a:spcBef>
                <a:spcPts val="95"/>
              </a:spcBef>
              <a:tabLst>
                <a:tab pos="363341" algn="l"/>
              </a:tabLst>
            </a:pPr>
            <a:r>
              <a:rPr sz="1496" b="1" dirty="0">
                <a:solidFill>
                  <a:srgbClr val="008400"/>
                </a:solidFill>
                <a:latin typeface="Tahoma"/>
                <a:cs typeface="Tahoma"/>
              </a:rPr>
              <a:t># </a:t>
            </a:r>
            <a:r>
              <a:rPr sz="1496" b="1" spc="-5" dirty="0">
                <a:solidFill>
                  <a:srgbClr val="008400"/>
                </a:solidFill>
                <a:latin typeface="Tahoma"/>
                <a:cs typeface="Tahoma"/>
              </a:rPr>
              <a:t>restaura </a:t>
            </a:r>
            <a:r>
              <a:rPr sz="1496" b="1" dirty="0">
                <a:latin typeface="Tahoma"/>
                <a:cs typeface="Tahoma"/>
              </a:rPr>
              <a:t>34ac2 </a:t>
            </a:r>
            <a:r>
              <a:rPr sz="1496" b="1" spc="-5" dirty="0">
                <a:latin typeface="Tahoma"/>
                <a:cs typeface="Tahoma"/>
              </a:rPr>
              <a:t>‘añadir accion </a:t>
            </a:r>
            <a:r>
              <a:rPr sz="1496" b="1" dirty="0">
                <a:latin typeface="Tahoma"/>
                <a:cs typeface="Tahoma"/>
              </a:rPr>
              <a:t>ejemplo’, </a:t>
            </a:r>
            <a:r>
              <a:rPr sz="1496" b="1" spc="-5" dirty="0">
                <a:solidFill>
                  <a:srgbClr val="008400"/>
                </a:solidFill>
                <a:latin typeface="Tahoma"/>
                <a:cs typeface="Tahoma"/>
              </a:rPr>
              <a:t>con  </a:t>
            </a:r>
            <a:r>
              <a:rPr sz="1496" b="1" dirty="0">
                <a:solidFill>
                  <a:srgbClr val="008400"/>
                </a:solidFill>
                <a:latin typeface="Tahoma"/>
                <a:cs typeface="Tahoma"/>
              </a:rPr>
              <a:t>#	1) Punteros HEAD y </a:t>
            </a:r>
            <a:r>
              <a:rPr sz="1496" b="1" spc="-5" dirty="0">
                <a:solidFill>
                  <a:srgbClr val="008400"/>
                </a:solidFill>
                <a:latin typeface="Tahoma"/>
                <a:cs typeface="Tahoma"/>
              </a:rPr>
              <a:t>master </a:t>
            </a:r>
            <a:r>
              <a:rPr sz="1496" b="1" dirty="0">
                <a:solidFill>
                  <a:srgbClr val="008400"/>
                </a:solidFill>
                <a:latin typeface="Tahoma"/>
                <a:cs typeface="Tahoma"/>
              </a:rPr>
              <a:t>a</a:t>
            </a:r>
            <a:r>
              <a:rPr sz="1496" b="1" spc="-9" dirty="0">
                <a:solidFill>
                  <a:srgbClr val="008400"/>
                </a:solidFill>
                <a:latin typeface="Tahoma"/>
                <a:cs typeface="Tahoma"/>
              </a:rPr>
              <a:t> </a:t>
            </a:r>
            <a:r>
              <a:rPr sz="1496" b="1" dirty="0">
                <a:latin typeface="Tahoma"/>
                <a:cs typeface="Tahoma"/>
              </a:rPr>
              <a:t>34ac2</a:t>
            </a:r>
            <a:endParaRPr sz="1496">
              <a:latin typeface="Tahoma"/>
              <a:cs typeface="Tahoma"/>
            </a:endParaRPr>
          </a:p>
          <a:p>
            <a:pPr marL="39731">
              <a:lnSpc>
                <a:spcPct val="100000"/>
              </a:lnSpc>
              <a:spcBef>
                <a:spcPts val="9"/>
              </a:spcBef>
              <a:tabLst>
                <a:tab pos="363341" algn="l"/>
              </a:tabLst>
            </a:pPr>
            <a:r>
              <a:rPr sz="1496" b="1" dirty="0">
                <a:solidFill>
                  <a:srgbClr val="008400"/>
                </a:solidFill>
                <a:latin typeface="Tahoma"/>
                <a:cs typeface="Tahoma"/>
              </a:rPr>
              <a:t>#	2) Working-area de</a:t>
            </a:r>
            <a:r>
              <a:rPr sz="1496" b="1" spc="-5" dirty="0">
                <a:solidFill>
                  <a:srgbClr val="008400"/>
                </a:solidFill>
                <a:latin typeface="Tahoma"/>
                <a:cs typeface="Tahoma"/>
              </a:rPr>
              <a:t> </a:t>
            </a:r>
            <a:r>
              <a:rPr sz="1496" b="1" dirty="0">
                <a:latin typeface="Tahoma"/>
                <a:cs typeface="Tahoma"/>
              </a:rPr>
              <a:t>34ac2</a:t>
            </a:r>
            <a:endParaRPr sz="1496">
              <a:latin typeface="Tahoma"/>
              <a:cs typeface="Tahoma"/>
            </a:endParaRPr>
          </a:p>
          <a:p>
            <a:pPr marL="39731">
              <a:lnSpc>
                <a:spcPct val="100000"/>
              </a:lnSpc>
              <a:spcBef>
                <a:spcPts val="9"/>
              </a:spcBef>
              <a:tabLst>
                <a:tab pos="363341" algn="l"/>
              </a:tabLst>
            </a:pPr>
            <a:r>
              <a:rPr sz="1496" b="1" dirty="0">
                <a:solidFill>
                  <a:srgbClr val="008400"/>
                </a:solidFill>
                <a:latin typeface="Tahoma"/>
                <a:cs typeface="Tahoma"/>
              </a:rPr>
              <a:t>#	3) Staging-area con cambios de commits </a:t>
            </a:r>
            <a:r>
              <a:rPr sz="1496" b="1" spc="-5" dirty="0">
                <a:solidFill>
                  <a:srgbClr val="008400"/>
                </a:solidFill>
                <a:latin typeface="Tahoma"/>
                <a:cs typeface="Tahoma"/>
              </a:rPr>
              <a:t>hasta</a:t>
            </a:r>
            <a:r>
              <a:rPr sz="1496" b="1" spc="-14" dirty="0">
                <a:solidFill>
                  <a:srgbClr val="008400"/>
                </a:solidFill>
                <a:latin typeface="Tahoma"/>
                <a:cs typeface="Tahoma"/>
              </a:rPr>
              <a:t> </a:t>
            </a:r>
            <a:r>
              <a:rPr sz="1496" b="1" spc="-5" dirty="0">
                <a:solidFill>
                  <a:srgbClr val="008400"/>
                </a:solidFill>
                <a:latin typeface="Tahoma"/>
                <a:cs typeface="Tahoma"/>
              </a:rPr>
              <a:t>master</a:t>
            </a:r>
            <a:endParaRPr sz="1496">
              <a:latin typeface="Tahoma"/>
              <a:cs typeface="Tahoma"/>
            </a:endParaRPr>
          </a:p>
        </p:txBody>
      </p:sp>
      <p:sp>
        <p:nvSpPr>
          <p:cNvPr id="7" name="object 7"/>
          <p:cNvSpPr txBox="1"/>
          <p:nvPr/>
        </p:nvSpPr>
        <p:spPr>
          <a:xfrm>
            <a:off x="3562290" y="5710121"/>
            <a:ext cx="156047" cy="230327"/>
          </a:xfrm>
          <a:prstGeom prst="rect">
            <a:avLst/>
          </a:prstGeom>
        </p:spPr>
        <p:txBody>
          <a:bodyPr vert="horz" wrap="square" lIns="0" tIns="576" rIns="0" bIns="0" rtlCol="0">
            <a:spAutoFit/>
          </a:bodyPr>
          <a:lstStyle/>
          <a:p>
            <a:pPr>
              <a:lnSpc>
                <a:spcPct val="100000"/>
              </a:lnSpc>
              <a:spcBef>
                <a:spcPts val="5"/>
              </a:spcBef>
            </a:pPr>
            <a:r>
              <a:rPr sz="1496" b="1" dirty="0">
                <a:solidFill>
                  <a:srgbClr val="008400"/>
                </a:solidFill>
                <a:latin typeface="Tahoma"/>
                <a:cs typeface="Tahoma"/>
              </a:rPr>
              <a:t>#</a:t>
            </a:r>
            <a:endParaRPr sz="1496">
              <a:latin typeface="Tahoma"/>
              <a:cs typeface="Tahoma"/>
            </a:endParaRPr>
          </a:p>
        </p:txBody>
      </p:sp>
      <p:sp>
        <p:nvSpPr>
          <p:cNvPr id="8" name="object 8"/>
          <p:cNvSpPr txBox="1"/>
          <p:nvPr/>
        </p:nvSpPr>
        <p:spPr>
          <a:xfrm>
            <a:off x="1820459" y="4554742"/>
            <a:ext cx="8294668" cy="1853559"/>
          </a:xfrm>
          <a:prstGeom prst="rect">
            <a:avLst/>
          </a:prstGeom>
        </p:spPr>
        <p:txBody>
          <a:bodyPr vert="horz" wrap="square" lIns="0" tIns="12092" rIns="0" bIns="0" rtlCol="0">
            <a:spAutoFit/>
          </a:bodyPr>
          <a:lstStyle/>
          <a:p>
            <a:pPr marL="11516">
              <a:lnSpc>
                <a:spcPct val="100000"/>
              </a:lnSpc>
              <a:spcBef>
                <a:spcPts val="95"/>
              </a:spcBef>
            </a:pPr>
            <a:r>
              <a:rPr sz="1496" b="1" spc="-5" dirty="0">
                <a:solidFill>
                  <a:srgbClr val="941751"/>
                </a:solidFill>
                <a:latin typeface="Tahoma"/>
                <a:cs typeface="Tahoma"/>
              </a:rPr>
              <a:t>planet$&gt; </a:t>
            </a:r>
            <a:r>
              <a:rPr sz="1496" b="1" dirty="0">
                <a:latin typeface="Tahoma"/>
                <a:cs typeface="Tahoma"/>
              </a:rPr>
              <a:t>git </a:t>
            </a:r>
            <a:r>
              <a:rPr sz="1496" b="1" spc="-5" dirty="0">
                <a:latin typeface="Tahoma"/>
                <a:cs typeface="Tahoma"/>
              </a:rPr>
              <a:t>reset </a:t>
            </a:r>
            <a:r>
              <a:rPr sz="1496" b="1" dirty="0">
                <a:latin typeface="Tahoma"/>
                <a:cs typeface="Tahoma"/>
              </a:rPr>
              <a:t>--hard 34ac2 </a:t>
            </a:r>
            <a:r>
              <a:rPr sz="1496" b="1" dirty="0">
                <a:solidFill>
                  <a:srgbClr val="008400"/>
                </a:solidFill>
                <a:latin typeface="Tahoma"/>
                <a:cs typeface="Tahoma"/>
              </a:rPr>
              <a:t># </a:t>
            </a:r>
            <a:r>
              <a:rPr sz="1496" b="1" spc="-5" dirty="0">
                <a:solidFill>
                  <a:srgbClr val="008400"/>
                </a:solidFill>
                <a:latin typeface="Tahoma"/>
                <a:cs typeface="Tahoma"/>
              </a:rPr>
              <a:t>restaura </a:t>
            </a:r>
            <a:r>
              <a:rPr sz="1496" b="1" dirty="0">
                <a:latin typeface="Tahoma"/>
                <a:cs typeface="Tahoma"/>
              </a:rPr>
              <a:t>34ac2 </a:t>
            </a:r>
            <a:r>
              <a:rPr sz="1496" b="1" spc="-5" dirty="0">
                <a:latin typeface="Tahoma"/>
                <a:cs typeface="Tahoma"/>
              </a:rPr>
              <a:t>‘añadir </a:t>
            </a:r>
            <a:r>
              <a:rPr sz="1496" b="1" dirty="0">
                <a:latin typeface="Tahoma"/>
                <a:cs typeface="Tahoma"/>
              </a:rPr>
              <a:t>ejemplo’,</a:t>
            </a:r>
            <a:r>
              <a:rPr sz="1496" b="1" spc="32" dirty="0">
                <a:latin typeface="Tahoma"/>
                <a:cs typeface="Tahoma"/>
              </a:rPr>
              <a:t> </a:t>
            </a:r>
            <a:r>
              <a:rPr sz="1496" b="1" spc="-5" dirty="0">
                <a:solidFill>
                  <a:srgbClr val="008400"/>
                </a:solidFill>
                <a:latin typeface="Tahoma"/>
                <a:cs typeface="Tahoma"/>
              </a:rPr>
              <a:t>con</a:t>
            </a:r>
            <a:endParaRPr sz="1496">
              <a:latin typeface="Tahoma"/>
              <a:cs typeface="Tahoma"/>
            </a:endParaRPr>
          </a:p>
          <a:p>
            <a:pPr marL="3024771">
              <a:lnSpc>
                <a:spcPct val="100000"/>
              </a:lnSpc>
              <a:spcBef>
                <a:spcPts val="5"/>
              </a:spcBef>
            </a:pPr>
            <a:r>
              <a:rPr sz="1496" b="1" dirty="0">
                <a:solidFill>
                  <a:srgbClr val="008400"/>
                </a:solidFill>
                <a:latin typeface="Tahoma"/>
                <a:cs typeface="Tahoma"/>
              </a:rPr>
              <a:t># 1) Punteros HEAD y </a:t>
            </a:r>
            <a:r>
              <a:rPr sz="1496" b="1" spc="-5" dirty="0">
                <a:solidFill>
                  <a:srgbClr val="008400"/>
                </a:solidFill>
                <a:latin typeface="Tahoma"/>
                <a:cs typeface="Tahoma"/>
              </a:rPr>
              <a:t>master </a:t>
            </a:r>
            <a:r>
              <a:rPr sz="1496" b="1" dirty="0">
                <a:solidFill>
                  <a:srgbClr val="008400"/>
                </a:solidFill>
                <a:latin typeface="Tahoma"/>
                <a:cs typeface="Tahoma"/>
              </a:rPr>
              <a:t>a</a:t>
            </a:r>
            <a:r>
              <a:rPr sz="1496" b="1" spc="-5" dirty="0">
                <a:solidFill>
                  <a:srgbClr val="008400"/>
                </a:solidFill>
                <a:latin typeface="Tahoma"/>
                <a:cs typeface="Tahoma"/>
              </a:rPr>
              <a:t> </a:t>
            </a:r>
            <a:r>
              <a:rPr sz="1496" b="1" dirty="0">
                <a:latin typeface="Tahoma"/>
                <a:cs typeface="Tahoma"/>
              </a:rPr>
              <a:t>34ac2</a:t>
            </a:r>
            <a:endParaRPr sz="1496">
              <a:latin typeface="Tahoma"/>
              <a:cs typeface="Tahoma"/>
            </a:endParaRPr>
          </a:p>
          <a:p>
            <a:pPr marL="3024771">
              <a:lnSpc>
                <a:spcPct val="100000"/>
              </a:lnSpc>
              <a:spcBef>
                <a:spcPts val="5"/>
              </a:spcBef>
            </a:pPr>
            <a:r>
              <a:rPr sz="1496" b="1" dirty="0">
                <a:solidFill>
                  <a:srgbClr val="008400"/>
                </a:solidFill>
                <a:latin typeface="Tahoma"/>
                <a:cs typeface="Tahoma"/>
              </a:rPr>
              <a:t># 2) Working-area de </a:t>
            </a:r>
            <a:r>
              <a:rPr sz="1496" b="1" dirty="0">
                <a:latin typeface="Tahoma"/>
                <a:cs typeface="Tahoma"/>
              </a:rPr>
              <a:t>8b511bd </a:t>
            </a:r>
            <a:r>
              <a:rPr sz="1496" b="1" dirty="0">
                <a:solidFill>
                  <a:srgbClr val="008400"/>
                </a:solidFill>
                <a:latin typeface="Tahoma"/>
                <a:cs typeface="Tahoma"/>
              </a:rPr>
              <a:t>con staging-area</a:t>
            </a:r>
            <a:r>
              <a:rPr sz="1496" b="1" spc="-54" dirty="0">
                <a:solidFill>
                  <a:srgbClr val="008400"/>
                </a:solidFill>
                <a:latin typeface="Tahoma"/>
                <a:cs typeface="Tahoma"/>
              </a:rPr>
              <a:t> </a:t>
            </a:r>
            <a:r>
              <a:rPr sz="1496" b="1" dirty="0">
                <a:solidFill>
                  <a:srgbClr val="008400"/>
                </a:solidFill>
                <a:latin typeface="Tahoma"/>
                <a:cs typeface="Tahoma"/>
              </a:rPr>
              <a:t>vacía</a:t>
            </a:r>
            <a:endParaRPr sz="1496">
              <a:latin typeface="Tahoma"/>
              <a:cs typeface="Tahoma"/>
            </a:endParaRPr>
          </a:p>
          <a:p>
            <a:pPr>
              <a:lnSpc>
                <a:spcPct val="100000"/>
              </a:lnSpc>
              <a:spcBef>
                <a:spcPts val="5"/>
              </a:spcBef>
            </a:pPr>
            <a:endParaRPr sz="1496">
              <a:latin typeface="Tahoma"/>
              <a:cs typeface="Tahoma"/>
            </a:endParaRPr>
          </a:p>
          <a:p>
            <a:pPr marL="3024771">
              <a:lnSpc>
                <a:spcPct val="100000"/>
              </a:lnSpc>
              <a:tabLst>
                <a:tab pos="3515945" algn="l"/>
              </a:tabLst>
            </a:pPr>
            <a:r>
              <a:rPr sz="1496" b="1" dirty="0">
                <a:solidFill>
                  <a:srgbClr val="008400"/>
                </a:solidFill>
                <a:latin typeface="Tahoma"/>
                <a:cs typeface="Tahoma"/>
              </a:rPr>
              <a:t>#	¡</a:t>
            </a:r>
            <a:r>
              <a:rPr sz="1496" b="1" dirty="0">
                <a:solidFill>
                  <a:srgbClr val="FF2600"/>
                </a:solidFill>
                <a:latin typeface="Tahoma"/>
                <a:cs typeface="Tahoma"/>
              </a:rPr>
              <a:t>OJO</a:t>
            </a:r>
            <a:r>
              <a:rPr sz="1496" b="1" dirty="0">
                <a:solidFill>
                  <a:srgbClr val="008400"/>
                </a:solidFill>
                <a:latin typeface="Tahoma"/>
                <a:cs typeface="Tahoma"/>
              </a:rPr>
              <a:t>! con “</a:t>
            </a:r>
            <a:r>
              <a:rPr sz="1496" b="1" dirty="0">
                <a:solidFill>
                  <a:srgbClr val="FF2600"/>
                </a:solidFill>
                <a:latin typeface="Tahoma"/>
                <a:cs typeface="Tahoma"/>
              </a:rPr>
              <a:t>commit </a:t>
            </a:r>
            <a:r>
              <a:rPr sz="1496" b="1" spc="-5" dirty="0">
                <a:solidFill>
                  <a:srgbClr val="FF2600"/>
                </a:solidFill>
                <a:latin typeface="Tahoma"/>
                <a:cs typeface="Tahoma"/>
              </a:rPr>
              <a:t>reset </a:t>
            </a:r>
            <a:r>
              <a:rPr sz="1496" b="1" dirty="0">
                <a:solidFill>
                  <a:srgbClr val="FF2600"/>
                </a:solidFill>
                <a:latin typeface="Tahoma"/>
                <a:cs typeface="Tahoma"/>
              </a:rPr>
              <a:t>--hard</a:t>
            </a:r>
            <a:r>
              <a:rPr sz="1496" b="1" spc="-9" dirty="0">
                <a:solidFill>
                  <a:srgbClr val="FF2600"/>
                </a:solidFill>
                <a:latin typeface="Tahoma"/>
                <a:cs typeface="Tahoma"/>
              </a:rPr>
              <a:t> </a:t>
            </a:r>
            <a:r>
              <a:rPr sz="1496" b="1" dirty="0">
                <a:solidFill>
                  <a:srgbClr val="FF2600"/>
                </a:solidFill>
                <a:latin typeface="Tahoma"/>
                <a:cs typeface="Tahoma"/>
              </a:rPr>
              <a:t>...</a:t>
            </a:r>
            <a:r>
              <a:rPr sz="1496" b="1" dirty="0">
                <a:solidFill>
                  <a:srgbClr val="008400"/>
                </a:solidFill>
                <a:latin typeface="Tahoma"/>
                <a:cs typeface="Tahoma"/>
              </a:rPr>
              <a:t>”</a:t>
            </a:r>
            <a:endParaRPr sz="1496">
              <a:latin typeface="Tahoma"/>
              <a:cs typeface="Tahoma"/>
            </a:endParaRPr>
          </a:p>
          <a:p>
            <a:pPr marL="3013831">
              <a:lnSpc>
                <a:spcPct val="100000"/>
              </a:lnSpc>
              <a:spcBef>
                <a:spcPts val="5"/>
              </a:spcBef>
            </a:pPr>
            <a:r>
              <a:rPr sz="1496" b="1" dirty="0">
                <a:solidFill>
                  <a:srgbClr val="008400"/>
                </a:solidFill>
                <a:latin typeface="Tahoma"/>
                <a:cs typeface="Tahoma"/>
              </a:rPr>
              <a:t># </a:t>
            </a:r>
            <a:r>
              <a:rPr sz="1496" b="1" spc="-5" dirty="0">
                <a:solidFill>
                  <a:srgbClr val="008400"/>
                </a:solidFill>
                <a:latin typeface="Tahoma"/>
                <a:cs typeface="Tahoma"/>
              </a:rPr>
              <a:t>se </a:t>
            </a:r>
            <a:r>
              <a:rPr sz="1496" b="1" dirty="0">
                <a:solidFill>
                  <a:srgbClr val="008400"/>
                </a:solidFill>
                <a:latin typeface="Tahoma"/>
                <a:cs typeface="Tahoma"/>
              </a:rPr>
              <a:t>pierden los cambios de commits</a:t>
            </a:r>
            <a:r>
              <a:rPr sz="1496" b="1" spc="-14" dirty="0">
                <a:solidFill>
                  <a:srgbClr val="008400"/>
                </a:solidFill>
                <a:latin typeface="Tahoma"/>
                <a:cs typeface="Tahoma"/>
              </a:rPr>
              <a:t> </a:t>
            </a:r>
            <a:r>
              <a:rPr sz="1496" b="1" dirty="0">
                <a:solidFill>
                  <a:srgbClr val="008400"/>
                </a:solidFill>
                <a:latin typeface="Tahoma"/>
                <a:cs typeface="Tahoma"/>
              </a:rPr>
              <a:t>eliminado</a:t>
            </a:r>
            <a:endParaRPr sz="1496">
              <a:latin typeface="Tahoma"/>
              <a:cs typeface="Tahoma"/>
            </a:endParaRPr>
          </a:p>
          <a:p>
            <a:pPr>
              <a:lnSpc>
                <a:spcPct val="100000"/>
              </a:lnSpc>
            </a:pPr>
            <a:endParaRPr sz="1496">
              <a:latin typeface="Tahoma"/>
              <a:cs typeface="Tahoma"/>
            </a:endParaRPr>
          </a:p>
          <a:p>
            <a:pPr marL="11516">
              <a:lnSpc>
                <a:spcPct val="100000"/>
              </a:lnSpc>
            </a:pPr>
            <a:r>
              <a:rPr sz="1496" b="1" spc="-5" dirty="0">
                <a:solidFill>
                  <a:srgbClr val="941751"/>
                </a:solidFill>
                <a:latin typeface="Tahoma"/>
                <a:cs typeface="Tahoma"/>
              </a:rPr>
              <a:t>planet$&gt;</a:t>
            </a:r>
            <a:endParaRPr sz="1496">
              <a:latin typeface="Tahoma"/>
              <a:cs typeface="Tahoma"/>
            </a:endParaRPr>
          </a:p>
        </p:txBody>
      </p:sp>
      <p:grpSp>
        <p:nvGrpSpPr>
          <p:cNvPr id="9" name="object 9"/>
          <p:cNvGrpSpPr/>
          <p:nvPr/>
        </p:nvGrpSpPr>
        <p:grpSpPr>
          <a:xfrm>
            <a:off x="2773826" y="1848262"/>
            <a:ext cx="7551286" cy="4732078"/>
            <a:chOff x="1683081" y="2038223"/>
            <a:chExt cx="8327390" cy="5218430"/>
          </a:xfrm>
        </p:grpSpPr>
        <p:sp>
          <p:nvSpPr>
            <p:cNvPr id="10" name="object 10"/>
            <p:cNvSpPr/>
            <p:nvPr/>
          </p:nvSpPr>
          <p:spPr>
            <a:xfrm>
              <a:off x="5662749" y="2707664"/>
              <a:ext cx="4180509" cy="410033"/>
            </a:xfrm>
            <a:prstGeom prst="rect">
              <a:avLst/>
            </a:prstGeom>
            <a:blipFill>
              <a:blip r:embed="rId2" cstate="print"/>
              <a:stretch>
                <a:fillRect/>
              </a:stretch>
            </a:blipFill>
          </p:spPr>
          <p:txBody>
            <a:bodyPr wrap="square" lIns="0" tIns="0" rIns="0" bIns="0" rtlCol="0"/>
            <a:lstStyle/>
            <a:p>
              <a:endParaRPr sz="1632"/>
            </a:p>
          </p:txBody>
        </p:sp>
        <p:sp>
          <p:nvSpPr>
            <p:cNvPr id="11" name="object 11"/>
            <p:cNvSpPr/>
            <p:nvPr/>
          </p:nvSpPr>
          <p:spPr>
            <a:xfrm>
              <a:off x="8873362" y="3100951"/>
              <a:ext cx="1137097" cy="786594"/>
            </a:xfrm>
            <a:prstGeom prst="rect">
              <a:avLst/>
            </a:prstGeom>
            <a:blipFill>
              <a:blip r:embed="rId3" cstate="print"/>
              <a:stretch>
                <a:fillRect/>
              </a:stretch>
            </a:blipFill>
          </p:spPr>
          <p:txBody>
            <a:bodyPr wrap="square" lIns="0" tIns="0" rIns="0" bIns="0" rtlCol="0"/>
            <a:lstStyle/>
            <a:p>
              <a:endParaRPr sz="1632"/>
            </a:p>
          </p:txBody>
        </p:sp>
        <p:sp>
          <p:nvSpPr>
            <p:cNvPr id="12" name="object 12"/>
            <p:cNvSpPr/>
            <p:nvPr/>
          </p:nvSpPr>
          <p:spPr>
            <a:xfrm>
              <a:off x="9090739" y="2038223"/>
              <a:ext cx="752490" cy="669442"/>
            </a:xfrm>
            <a:prstGeom prst="rect">
              <a:avLst/>
            </a:prstGeom>
            <a:blipFill>
              <a:blip r:embed="rId4" cstate="print"/>
              <a:stretch>
                <a:fillRect/>
              </a:stretch>
            </a:blipFill>
          </p:spPr>
          <p:txBody>
            <a:bodyPr wrap="square" lIns="0" tIns="0" rIns="0" bIns="0" rtlCol="0"/>
            <a:lstStyle/>
            <a:p>
              <a:endParaRPr sz="1632"/>
            </a:p>
          </p:txBody>
        </p:sp>
        <p:sp>
          <p:nvSpPr>
            <p:cNvPr id="13" name="object 13"/>
            <p:cNvSpPr/>
            <p:nvPr/>
          </p:nvSpPr>
          <p:spPr>
            <a:xfrm>
              <a:off x="1683081" y="6212900"/>
              <a:ext cx="1647798" cy="342971"/>
            </a:xfrm>
            <a:prstGeom prst="rect">
              <a:avLst/>
            </a:prstGeom>
            <a:blipFill>
              <a:blip r:embed="rId5" cstate="print"/>
              <a:stretch>
                <a:fillRect/>
              </a:stretch>
            </a:blipFill>
          </p:spPr>
          <p:txBody>
            <a:bodyPr wrap="square" lIns="0" tIns="0" rIns="0" bIns="0" rtlCol="0"/>
            <a:lstStyle/>
            <a:p>
              <a:endParaRPr sz="1632"/>
            </a:p>
          </p:txBody>
        </p:sp>
        <p:sp>
          <p:nvSpPr>
            <p:cNvPr id="14" name="object 14"/>
            <p:cNvSpPr/>
            <p:nvPr/>
          </p:nvSpPr>
          <p:spPr>
            <a:xfrm>
              <a:off x="2492400" y="6570466"/>
              <a:ext cx="991596" cy="685943"/>
            </a:xfrm>
            <a:prstGeom prst="rect">
              <a:avLst/>
            </a:prstGeom>
            <a:blipFill>
              <a:blip r:embed="rId3" cstate="print"/>
              <a:stretch>
                <a:fillRect/>
              </a:stretch>
            </a:blipFill>
          </p:spPr>
          <p:txBody>
            <a:bodyPr wrap="square" lIns="0" tIns="0" rIns="0" bIns="0" rtlCol="0"/>
            <a:lstStyle/>
            <a:p>
              <a:endParaRPr sz="1632"/>
            </a:p>
          </p:txBody>
        </p:sp>
        <p:sp>
          <p:nvSpPr>
            <p:cNvPr id="15" name="object 15"/>
            <p:cNvSpPr/>
            <p:nvPr/>
          </p:nvSpPr>
          <p:spPr>
            <a:xfrm>
              <a:off x="2681972" y="5621818"/>
              <a:ext cx="656204" cy="583782"/>
            </a:xfrm>
            <a:prstGeom prst="rect">
              <a:avLst/>
            </a:prstGeom>
            <a:blipFill>
              <a:blip r:embed="rId4" cstate="print"/>
              <a:stretch>
                <a:fillRect/>
              </a:stretch>
            </a:blipFill>
          </p:spPr>
          <p:txBody>
            <a:bodyPr wrap="square" lIns="0" tIns="0" rIns="0" bIns="0" rtlCol="0"/>
            <a:lstStyle/>
            <a:p>
              <a:endParaRPr sz="1632"/>
            </a:p>
          </p:txBody>
        </p:sp>
      </p:grpSp>
      <p:sp>
        <p:nvSpPr>
          <p:cNvPr id="16" name="object 16"/>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137</a:t>
            </a:fld>
            <a:endParaRPr sz="1179">
              <a:latin typeface="Tahoma"/>
              <a:cs typeface="Tahoma"/>
            </a:endParaRPr>
          </a:p>
        </p:txBody>
      </p:sp>
    </p:spTree>
    <p:extLst>
      <p:ext uri="{BB962C8B-B14F-4D97-AF65-F5344CB8AC3E}">
        <p14:creationId xmlns:p14="http://schemas.microsoft.com/office/powerpoint/2010/main" val="217485902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Gestion del directorio de trabajo</a:t>
            </a:r>
            <a:endParaRPr lang="es-ES"/>
          </a:p>
        </p:txBody>
      </p:sp>
      <p:sp>
        <p:nvSpPr>
          <p:cNvPr id="4" name="object 4"/>
          <p:cNvSpPr txBox="1"/>
          <p:nvPr/>
        </p:nvSpPr>
        <p:spPr>
          <a:xfrm>
            <a:off x="1715683" y="1310894"/>
            <a:ext cx="6925371" cy="267180"/>
          </a:xfrm>
          <a:prstGeom prst="rect">
            <a:avLst/>
          </a:prstGeom>
        </p:spPr>
        <p:txBody>
          <a:bodyPr vert="horz" wrap="square" lIns="0" tIns="13243" rIns="0" bIns="0" rtlCol="0">
            <a:spAutoFit/>
          </a:bodyPr>
          <a:lstStyle/>
          <a:p>
            <a:pPr marL="11516">
              <a:lnSpc>
                <a:spcPct val="100000"/>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Otros comandos de interés para gestionar </a:t>
            </a:r>
            <a:r>
              <a:rPr sz="1587" b="1" dirty="0">
                <a:solidFill>
                  <a:srgbClr val="008400"/>
                </a:solidFill>
                <a:latin typeface="Tahoma"/>
                <a:cs typeface="Tahoma"/>
              </a:rPr>
              <a:t>el </a:t>
            </a:r>
            <a:r>
              <a:rPr sz="1587" b="1" spc="5" dirty="0">
                <a:solidFill>
                  <a:srgbClr val="008400"/>
                </a:solidFill>
                <a:latin typeface="Tahoma"/>
                <a:cs typeface="Tahoma"/>
              </a:rPr>
              <a:t>directorio de</a:t>
            </a:r>
            <a:r>
              <a:rPr sz="1587" b="1" spc="-63" dirty="0">
                <a:solidFill>
                  <a:srgbClr val="008400"/>
                </a:solidFill>
                <a:latin typeface="Tahoma"/>
                <a:cs typeface="Tahoma"/>
              </a:rPr>
              <a:t> </a:t>
            </a:r>
            <a:r>
              <a:rPr sz="1587" b="1" spc="5" dirty="0">
                <a:solidFill>
                  <a:srgbClr val="008400"/>
                </a:solidFill>
                <a:latin typeface="Tahoma"/>
                <a:cs typeface="Tahoma"/>
              </a:rPr>
              <a:t>trabajo</a:t>
            </a:r>
            <a:endParaRPr sz="1587">
              <a:latin typeface="Tahoma"/>
              <a:cs typeface="Tahoma"/>
            </a:endParaRPr>
          </a:p>
        </p:txBody>
      </p:sp>
      <p:sp>
        <p:nvSpPr>
          <p:cNvPr id="5" name="object 5"/>
          <p:cNvSpPr/>
          <p:nvPr/>
        </p:nvSpPr>
        <p:spPr>
          <a:xfrm>
            <a:off x="2698670" y="1650019"/>
            <a:ext cx="1831103" cy="483688"/>
          </a:xfrm>
          <a:prstGeom prst="rect">
            <a:avLst/>
          </a:prstGeom>
          <a:blipFill>
            <a:blip r:embed="rId2" cstate="print"/>
            <a:stretch>
              <a:fillRect/>
            </a:stretch>
          </a:blipFill>
        </p:spPr>
        <p:txBody>
          <a:bodyPr wrap="square" lIns="0" tIns="0" rIns="0" bIns="0" rtlCol="0"/>
          <a:lstStyle/>
          <a:p>
            <a:endParaRPr sz="1632"/>
          </a:p>
        </p:txBody>
      </p:sp>
      <p:sp>
        <p:nvSpPr>
          <p:cNvPr id="6" name="object 6"/>
          <p:cNvSpPr txBox="1"/>
          <p:nvPr/>
        </p:nvSpPr>
        <p:spPr>
          <a:xfrm>
            <a:off x="1756959" y="1793903"/>
            <a:ext cx="2594063" cy="267180"/>
          </a:xfrm>
          <a:prstGeom prst="rect">
            <a:avLst/>
          </a:prstGeom>
        </p:spPr>
        <p:txBody>
          <a:bodyPr vert="horz" wrap="square" lIns="0" tIns="13243" rIns="0" bIns="0" rtlCol="0">
            <a:spAutoFit/>
          </a:bodyPr>
          <a:lstStyle/>
          <a:p>
            <a:pPr marL="11516">
              <a:lnSpc>
                <a:spcPct val="100000"/>
              </a:lnSpc>
              <a:spcBef>
                <a:spcPts val="103"/>
              </a:spcBef>
            </a:pPr>
            <a:r>
              <a:rPr sz="1587" b="1" spc="5" dirty="0">
                <a:solidFill>
                  <a:srgbClr val="941751"/>
                </a:solidFill>
                <a:latin typeface="Tahoma"/>
                <a:cs typeface="Tahoma"/>
              </a:rPr>
              <a:t>planet$&gt; </a:t>
            </a:r>
            <a:r>
              <a:rPr sz="1587" b="1" spc="9" dirty="0">
                <a:latin typeface="Tahoma"/>
                <a:cs typeface="Tahoma"/>
              </a:rPr>
              <a:t>rm</a:t>
            </a:r>
            <a:r>
              <a:rPr sz="1587" b="1" spc="-68" dirty="0">
                <a:latin typeface="Tahoma"/>
                <a:cs typeface="Tahoma"/>
              </a:rPr>
              <a:t> </a:t>
            </a:r>
            <a:r>
              <a:rPr sz="1587" b="1" spc="5" dirty="0">
                <a:latin typeface="Tahoma"/>
                <a:cs typeface="Tahoma"/>
              </a:rPr>
              <a:t>CharIO.java</a:t>
            </a:r>
            <a:endParaRPr sz="1587">
              <a:latin typeface="Tahoma"/>
              <a:cs typeface="Tahoma"/>
            </a:endParaRPr>
          </a:p>
        </p:txBody>
      </p:sp>
      <p:sp>
        <p:nvSpPr>
          <p:cNvPr id="7" name="object 7"/>
          <p:cNvSpPr txBox="1"/>
          <p:nvPr/>
        </p:nvSpPr>
        <p:spPr>
          <a:xfrm>
            <a:off x="5745986" y="1793903"/>
            <a:ext cx="4113073" cy="509024"/>
          </a:xfrm>
          <a:prstGeom prst="rect">
            <a:avLst/>
          </a:prstGeom>
        </p:spPr>
        <p:txBody>
          <a:bodyPr vert="horz" wrap="square" lIns="0" tIns="13243" rIns="0" bIns="0" rtlCol="0">
            <a:spAutoFit/>
          </a:bodyPr>
          <a:lstStyle/>
          <a:p>
            <a:pPr marL="11516" marR="4607" indent="10365">
              <a:lnSpc>
                <a:spcPct val="100000"/>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borra fichero de directorio de</a:t>
            </a:r>
            <a:r>
              <a:rPr sz="1587" b="1" spc="-82" dirty="0">
                <a:solidFill>
                  <a:srgbClr val="008400"/>
                </a:solidFill>
                <a:latin typeface="Tahoma"/>
                <a:cs typeface="Tahoma"/>
              </a:rPr>
              <a:t> </a:t>
            </a:r>
            <a:r>
              <a:rPr sz="1587" b="1" spc="5" dirty="0">
                <a:solidFill>
                  <a:srgbClr val="008400"/>
                </a:solidFill>
                <a:latin typeface="Tahoma"/>
                <a:cs typeface="Tahoma"/>
              </a:rPr>
              <a:t>trabajo,  </a:t>
            </a:r>
            <a:r>
              <a:rPr sz="1587" b="1" spc="9" dirty="0">
                <a:solidFill>
                  <a:srgbClr val="008400"/>
                </a:solidFill>
                <a:latin typeface="Tahoma"/>
                <a:cs typeface="Tahoma"/>
              </a:rPr>
              <a:t># </a:t>
            </a:r>
            <a:r>
              <a:rPr sz="1587" b="1" spc="5" dirty="0">
                <a:solidFill>
                  <a:srgbClr val="008400"/>
                </a:solidFill>
                <a:latin typeface="Tahoma"/>
                <a:cs typeface="Tahoma"/>
              </a:rPr>
              <a:t>pero sigue en</a:t>
            </a:r>
            <a:r>
              <a:rPr sz="1587" b="1" spc="-27" dirty="0">
                <a:solidFill>
                  <a:srgbClr val="008400"/>
                </a:solidFill>
                <a:latin typeface="Tahoma"/>
                <a:cs typeface="Tahoma"/>
              </a:rPr>
              <a:t> </a:t>
            </a:r>
            <a:r>
              <a:rPr sz="1587" b="1" spc="5" dirty="0">
                <a:solidFill>
                  <a:srgbClr val="008400"/>
                </a:solidFill>
                <a:latin typeface="Tahoma"/>
                <a:cs typeface="Tahoma"/>
              </a:rPr>
              <a:t>versión</a:t>
            </a:r>
            <a:endParaRPr sz="1587">
              <a:latin typeface="Tahoma"/>
              <a:cs typeface="Tahoma"/>
            </a:endParaRPr>
          </a:p>
        </p:txBody>
      </p:sp>
      <p:sp>
        <p:nvSpPr>
          <p:cNvPr id="8" name="object 8"/>
          <p:cNvSpPr/>
          <p:nvPr/>
        </p:nvSpPr>
        <p:spPr>
          <a:xfrm>
            <a:off x="2687154" y="2375551"/>
            <a:ext cx="2176594" cy="483688"/>
          </a:xfrm>
          <a:prstGeom prst="rect">
            <a:avLst/>
          </a:prstGeom>
          <a:blipFill>
            <a:blip r:embed="rId3" cstate="print"/>
            <a:stretch>
              <a:fillRect/>
            </a:stretch>
          </a:blipFill>
        </p:spPr>
        <p:txBody>
          <a:bodyPr wrap="square" lIns="0" tIns="0" rIns="0" bIns="0" rtlCol="0"/>
          <a:lstStyle/>
          <a:p>
            <a:endParaRPr sz="1632"/>
          </a:p>
        </p:txBody>
      </p:sp>
      <p:sp>
        <p:nvSpPr>
          <p:cNvPr id="9" name="object 9"/>
          <p:cNvSpPr txBox="1"/>
          <p:nvPr/>
        </p:nvSpPr>
        <p:spPr>
          <a:xfrm>
            <a:off x="1756958" y="2518409"/>
            <a:ext cx="2927462" cy="267180"/>
          </a:xfrm>
          <a:prstGeom prst="rect">
            <a:avLst/>
          </a:prstGeom>
        </p:spPr>
        <p:txBody>
          <a:bodyPr vert="horz" wrap="square" lIns="0" tIns="13243" rIns="0" bIns="0" rtlCol="0">
            <a:spAutoFit/>
          </a:bodyPr>
          <a:lstStyle/>
          <a:p>
            <a:pPr marL="11516">
              <a:lnSpc>
                <a:spcPct val="100000"/>
              </a:lnSpc>
              <a:spcBef>
                <a:spcPts val="103"/>
              </a:spcBef>
            </a:pPr>
            <a:r>
              <a:rPr sz="1587" b="1" spc="5" dirty="0">
                <a:solidFill>
                  <a:srgbClr val="941751"/>
                </a:solidFill>
                <a:latin typeface="Tahoma"/>
                <a:cs typeface="Tahoma"/>
              </a:rPr>
              <a:t>planet$&gt; </a:t>
            </a:r>
            <a:r>
              <a:rPr sz="1587" b="1" spc="5" dirty="0">
                <a:latin typeface="Tahoma"/>
                <a:cs typeface="Tahoma"/>
              </a:rPr>
              <a:t>git </a:t>
            </a:r>
            <a:r>
              <a:rPr sz="1587" b="1" spc="9" dirty="0">
                <a:latin typeface="Tahoma"/>
                <a:cs typeface="Tahoma"/>
              </a:rPr>
              <a:t>rm</a:t>
            </a:r>
            <a:r>
              <a:rPr sz="1587" b="1" spc="-73" dirty="0">
                <a:latin typeface="Tahoma"/>
                <a:cs typeface="Tahoma"/>
              </a:rPr>
              <a:t> </a:t>
            </a:r>
            <a:r>
              <a:rPr sz="1587" b="1" spc="5" dirty="0">
                <a:latin typeface="Tahoma"/>
                <a:cs typeface="Tahoma"/>
              </a:rPr>
              <a:t>CharIO.java</a:t>
            </a:r>
            <a:endParaRPr sz="1587">
              <a:latin typeface="Tahoma"/>
              <a:cs typeface="Tahoma"/>
            </a:endParaRPr>
          </a:p>
        </p:txBody>
      </p:sp>
      <p:sp>
        <p:nvSpPr>
          <p:cNvPr id="10" name="object 10"/>
          <p:cNvSpPr txBox="1"/>
          <p:nvPr/>
        </p:nvSpPr>
        <p:spPr>
          <a:xfrm>
            <a:off x="5732562" y="2518409"/>
            <a:ext cx="4244359" cy="267180"/>
          </a:xfrm>
          <a:prstGeom prst="rect">
            <a:avLst/>
          </a:prstGeom>
        </p:spPr>
        <p:txBody>
          <a:bodyPr vert="horz" wrap="square" lIns="0" tIns="13243" rIns="0" bIns="0" rtlCol="0">
            <a:spAutoFit/>
          </a:bodyPr>
          <a:lstStyle/>
          <a:p>
            <a:pPr marL="11516">
              <a:lnSpc>
                <a:spcPct val="100000"/>
              </a:lnSpc>
              <a:spcBef>
                <a:spcPts val="103"/>
              </a:spcBef>
            </a:pPr>
            <a:r>
              <a:rPr sz="1587" b="1" spc="9" dirty="0">
                <a:solidFill>
                  <a:srgbClr val="008400"/>
                </a:solidFill>
                <a:latin typeface="Tahoma"/>
                <a:cs typeface="Tahoma"/>
              </a:rPr>
              <a:t># </a:t>
            </a:r>
            <a:r>
              <a:rPr sz="1587" b="1" spc="5" dirty="0">
                <a:solidFill>
                  <a:srgbClr val="FF2600"/>
                </a:solidFill>
                <a:latin typeface="Tahoma"/>
                <a:cs typeface="Tahoma"/>
              </a:rPr>
              <a:t>rm</a:t>
            </a:r>
            <a:r>
              <a:rPr sz="1587" b="1" spc="5" dirty="0">
                <a:solidFill>
                  <a:srgbClr val="008400"/>
                </a:solidFill>
                <a:latin typeface="Tahoma"/>
                <a:cs typeface="Tahoma"/>
              </a:rPr>
              <a:t>: borra fichero de la próxima</a:t>
            </a:r>
            <a:r>
              <a:rPr sz="1587" b="1" spc="-63" dirty="0">
                <a:solidFill>
                  <a:srgbClr val="008400"/>
                </a:solidFill>
                <a:latin typeface="Tahoma"/>
                <a:cs typeface="Tahoma"/>
              </a:rPr>
              <a:t> </a:t>
            </a:r>
            <a:r>
              <a:rPr sz="1587" b="1" spc="5" dirty="0">
                <a:solidFill>
                  <a:srgbClr val="008400"/>
                </a:solidFill>
                <a:latin typeface="Tahoma"/>
                <a:cs typeface="Tahoma"/>
              </a:rPr>
              <a:t>versión</a:t>
            </a:r>
            <a:endParaRPr sz="1587">
              <a:latin typeface="Tahoma"/>
              <a:cs typeface="Tahoma"/>
            </a:endParaRPr>
          </a:p>
        </p:txBody>
      </p:sp>
      <p:sp>
        <p:nvSpPr>
          <p:cNvPr id="11" name="object 11"/>
          <p:cNvSpPr/>
          <p:nvPr/>
        </p:nvSpPr>
        <p:spPr>
          <a:xfrm>
            <a:off x="2687154" y="2859239"/>
            <a:ext cx="3120937" cy="483688"/>
          </a:xfrm>
          <a:prstGeom prst="rect">
            <a:avLst/>
          </a:prstGeom>
          <a:blipFill>
            <a:blip r:embed="rId4" cstate="print"/>
            <a:stretch>
              <a:fillRect/>
            </a:stretch>
          </a:blipFill>
        </p:spPr>
        <p:txBody>
          <a:bodyPr wrap="square" lIns="0" tIns="0" rIns="0" bIns="0" rtlCol="0"/>
          <a:lstStyle/>
          <a:p>
            <a:endParaRPr sz="1632"/>
          </a:p>
        </p:txBody>
      </p:sp>
      <p:sp>
        <p:nvSpPr>
          <p:cNvPr id="12" name="object 12"/>
          <p:cNvSpPr txBox="1"/>
          <p:nvPr/>
        </p:nvSpPr>
        <p:spPr>
          <a:xfrm>
            <a:off x="1756958" y="3001417"/>
            <a:ext cx="3876411" cy="267180"/>
          </a:xfrm>
          <a:prstGeom prst="rect">
            <a:avLst/>
          </a:prstGeom>
        </p:spPr>
        <p:txBody>
          <a:bodyPr vert="horz" wrap="square" lIns="0" tIns="13243" rIns="0" bIns="0" rtlCol="0">
            <a:spAutoFit/>
          </a:bodyPr>
          <a:lstStyle/>
          <a:p>
            <a:pPr marL="11516">
              <a:lnSpc>
                <a:spcPct val="100000"/>
              </a:lnSpc>
              <a:spcBef>
                <a:spcPts val="103"/>
              </a:spcBef>
            </a:pPr>
            <a:r>
              <a:rPr sz="1587" b="1" spc="5" dirty="0">
                <a:solidFill>
                  <a:srgbClr val="941751"/>
                </a:solidFill>
                <a:latin typeface="Tahoma"/>
                <a:cs typeface="Tahoma"/>
              </a:rPr>
              <a:t>planet$&gt; </a:t>
            </a:r>
            <a:r>
              <a:rPr sz="1587" b="1" spc="5" dirty="0">
                <a:latin typeface="Tahoma"/>
                <a:cs typeface="Tahoma"/>
              </a:rPr>
              <a:t>git </a:t>
            </a:r>
            <a:r>
              <a:rPr sz="1587" b="1" spc="9" dirty="0">
                <a:latin typeface="Tahoma"/>
                <a:cs typeface="Tahoma"/>
              </a:rPr>
              <a:t>rm </a:t>
            </a:r>
            <a:r>
              <a:rPr sz="1587" b="1" dirty="0">
                <a:latin typeface="Tahoma"/>
                <a:cs typeface="Tahoma"/>
              </a:rPr>
              <a:t>--cached</a:t>
            </a:r>
            <a:r>
              <a:rPr sz="1587" b="1" spc="-50" dirty="0">
                <a:latin typeface="Tahoma"/>
                <a:cs typeface="Tahoma"/>
              </a:rPr>
              <a:t> </a:t>
            </a:r>
            <a:r>
              <a:rPr sz="1587" b="1" spc="5" dirty="0">
                <a:latin typeface="Tahoma"/>
                <a:cs typeface="Tahoma"/>
              </a:rPr>
              <a:t>CharIO.java</a:t>
            </a:r>
            <a:endParaRPr sz="1587">
              <a:latin typeface="Tahoma"/>
              <a:cs typeface="Tahoma"/>
            </a:endParaRPr>
          </a:p>
        </p:txBody>
      </p:sp>
      <p:sp>
        <p:nvSpPr>
          <p:cNvPr id="13" name="object 13"/>
          <p:cNvSpPr txBox="1"/>
          <p:nvPr/>
        </p:nvSpPr>
        <p:spPr>
          <a:xfrm>
            <a:off x="5788924" y="3001417"/>
            <a:ext cx="3623051" cy="267180"/>
          </a:xfrm>
          <a:prstGeom prst="rect">
            <a:avLst/>
          </a:prstGeom>
        </p:spPr>
        <p:txBody>
          <a:bodyPr vert="horz" wrap="square" lIns="0" tIns="13243" rIns="0" bIns="0" rtlCol="0">
            <a:spAutoFit/>
          </a:bodyPr>
          <a:lstStyle/>
          <a:p>
            <a:pPr marL="11516">
              <a:lnSpc>
                <a:spcPct val="100000"/>
              </a:lnSpc>
              <a:spcBef>
                <a:spcPts val="103"/>
              </a:spcBef>
            </a:pPr>
            <a:r>
              <a:rPr sz="1587" b="1" spc="9" dirty="0">
                <a:solidFill>
                  <a:srgbClr val="008400"/>
                </a:solidFill>
                <a:latin typeface="Tahoma"/>
                <a:cs typeface="Tahoma"/>
              </a:rPr>
              <a:t># </a:t>
            </a:r>
            <a:r>
              <a:rPr sz="1587" b="1" spc="5" dirty="0">
                <a:solidFill>
                  <a:srgbClr val="FF2600"/>
                </a:solidFill>
                <a:latin typeface="Tahoma"/>
                <a:cs typeface="Tahoma"/>
              </a:rPr>
              <a:t>rm</a:t>
            </a:r>
            <a:r>
              <a:rPr sz="1587" b="1" spc="5" dirty="0">
                <a:solidFill>
                  <a:srgbClr val="008400"/>
                </a:solidFill>
                <a:latin typeface="Tahoma"/>
                <a:cs typeface="Tahoma"/>
              </a:rPr>
              <a:t>: borra fichero de staging</a:t>
            </a:r>
            <a:r>
              <a:rPr sz="1587" b="1" spc="-86" dirty="0">
                <a:solidFill>
                  <a:srgbClr val="008400"/>
                </a:solidFill>
                <a:latin typeface="Tahoma"/>
                <a:cs typeface="Tahoma"/>
              </a:rPr>
              <a:t> </a:t>
            </a:r>
            <a:r>
              <a:rPr sz="1587" b="1" spc="5" dirty="0">
                <a:solidFill>
                  <a:srgbClr val="008400"/>
                </a:solidFill>
                <a:latin typeface="Tahoma"/>
                <a:cs typeface="Tahoma"/>
              </a:rPr>
              <a:t>area</a:t>
            </a:r>
            <a:endParaRPr sz="1587">
              <a:latin typeface="Tahoma"/>
              <a:cs typeface="Tahoma"/>
            </a:endParaRPr>
          </a:p>
        </p:txBody>
      </p:sp>
      <p:grpSp>
        <p:nvGrpSpPr>
          <p:cNvPr id="14" name="object 14"/>
          <p:cNvGrpSpPr/>
          <p:nvPr/>
        </p:nvGrpSpPr>
        <p:grpSpPr>
          <a:xfrm>
            <a:off x="2687154" y="3342927"/>
            <a:ext cx="3454912" cy="967375"/>
            <a:chOff x="1587500" y="3686505"/>
            <a:chExt cx="3810000" cy="1066800"/>
          </a:xfrm>
        </p:grpSpPr>
        <p:sp>
          <p:nvSpPr>
            <p:cNvPr id="15" name="object 15"/>
            <p:cNvSpPr/>
            <p:nvPr/>
          </p:nvSpPr>
          <p:spPr>
            <a:xfrm>
              <a:off x="1587500" y="3686505"/>
              <a:ext cx="2908300" cy="533400"/>
            </a:xfrm>
            <a:prstGeom prst="rect">
              <a:avLst/>
            </a:prstGeom>
            <a:blipFill>
              <a:blip r:embed="rId5" cstate="print"/>
              <a:stretch>
                <a:fillRect/>
              </a:stretch>
            </a:blipFill>
          </p:spPr>
          <p:txBody>
            <a:bodyPr wrap="square" lIns="0" tIns="0" rIns="0" bIns="0" rtlCol="0"/>
            <a:lstStyle/>
            <a:p>
              <a:endParaRPr sz="1632"/>
            </a:p>
          </p:txBody>
        </p:sp>
        <p:sp>
          <p:nvSpPr>
            <p:cNvPr id="16" name="object 16"/>
            <p:cNvSpPr/>
            <p:nvPr/>
          </p:nvSpPr>
          <p:spPr>
            <a:xfrm>
              <a:off x="1587500" y="4219905"/>
              <a:ext cx="1524000" cy="533400"/>
            </a:xfrm>
            <a:prstGeom prst="rect">
              <a:avLst/>
            </a:prstGeom>
            <a:blipFill>
              <a:blip r:embed="rId6" cstate="print"/>
              <a:stretch>
                <a:fillRect/>
              </a:stretch>
            </a:blipFill>
          </p:spPr>
          <p:txBody>
            <a:bodyPr wrap="square" lIns="0" tIns="0" rIns="0" bIns="0" rtlCol="0"/>
            <a:lstStyle/>
            <a:p>
              <a:endParaRPr sz="1632"/>
            </a:p>
          </p:txBody>
        </p:sp>
        <p:sp>
          <p:nvSpPr>
            <p:cNvPr id="17" name="object 17"/>
            <p:cNvSpPr/>
            <p:nvPr/>
          </p:nvSpPr>
          <p:spPr>
            <a:xfrm>
              <a:off x="2870200" y="4258005"/>
              <a:ext cx="520700" cy="457200"/>
            </a:xfrm>
            <a:prstGeom prst="rect">
              <a:avLst/>
            </a:prstGeom>
            <a:blipFill>
              <a:blip r:embed="rId7" cstate="print"/>
              <a:stretch>
                <a:fillRect/>
              </a:stretch>
            </a:blipFill>
          </p:spPr>
          <p:txBody>
            <a:bodyPr wrap="square" lIns="0" tIns="0" rIns="0" bIns="0" rtlCol="0"/>
            <a:lstStyle/>
            <a:p>
              <a:endParaRPr sz="1632"/>
            </a:p>
          </p:txBody>
        </p:sp>
        <p:sp>
          <p:nvSpPr>
            <p:cNvPr id="18" name="object 18"/>
            <p:cNvSpPr/>
            <p:nvPr/>
          </p:nvSpPr>
          <p:spPr>
            <a:xfrm>
              <a:off x="3175000" y="4219905"/>
              <a:ext cx="2222500" cy="533400"/>
            </a:xfrm>
            <a:prstGeom prst="rect">
              <a:avLst/>
            </a:prstGeom>
            <a:blipFill>
              <a:blip r:embed="rId8" cstate="print"/>
              <a:stretch>
                <a:fillRect/>
              </a:stretch>
            </a:blipFill>
          </p:spPr>
          <p:txBody>
            <a:bodyPr wrap="square" lIns="0" tIns="0" rIns="0" bIns="0" rtlCol="0"/>
            <a:lstStyle/>
            <a:p>
              <a:endParaRPr sz="1632"/>
            </a:p>
          </p:txBody>
        </p:sp>
      </p:grpSp>
      <p:sp>
        <p:nvSpPr>
          <p:cNvPr id="19" name="object 19"/>
          <p:cNvSpPr txBox="1"/>
          <p:nvPr/>
        </p:nvSpPr>
        <p:spPr>
          <a:xfrm>
            <a:off x="1715683" y="3484414"/>
            <a:ext cx="8655130" cy="2641856"/>
          </a:xfrm>
          <a:prstGeom prst="rect">
            <a:avLst/>
          </a:prstGeom>
        </p:spPr>
        <p:txBody>
          <a:bodyPr vert="horz" wrap="square" lIns="0" tIns="13243" rIns="0" bIns="0" rtlCol="0">
            <a:spAutoFit/>
          </a:bodyPr>
          <a:lstStyle/>
          <a:p>
            <a:pPr marL="52399">
              <a:lnSpc>
                <a:spcPct val="100000"/>
              </a:lnSpc>
              <a:spcBef>
                <a:spcPts val="103"/>
              </a:spcBef>
              <a:tabLst>
                <a:tab pos="4067578" algn="l"/>
              </a:tabLst>
            </a:pPr>
            <a:r>
              <a:rPr sz="1587" b="1" spc="5" dirty="0">
                <a:solidFill>
                  <a:srgbClr val="941751"/>
                </a:solidFill>
                <a:latin typeface="Tahoma"/>
                <a:cs typeface="Tahoma"/>
              </a:rPr>
              <a:t>planet$&gt; </a:t>
            </a:r>
            <a:r>
              <a:rPr sz="1587" b="1" spc="5" dirty="0">
                <a:latin typeface="Tahoma"/>
                <a:cs typeface="Tahoma"/>
              </a:rPr>
              <a:t>git </a:t>
            </a:r>
            <a:r>
              <a:rPr sz="1587" b="1" spc="9" dirty="0">
                <a:latin typeface="Tahoma"/>
                <a:cs typeface="Tahoma"/>
              </a:rPr>
              <a:t>mv </a:t>
            </a:r>
            <a:r>
              <a:rPr sz="1587" b="1" spc="5" dirty="0">
                <a:latin typeface="Tahoma"/>
                <a:cs typeface="Tahoma"/>
              </a:rPr>
              <a:t>file_from file_to	</a:t>
            </a:r>
            <a:r>
              <a:rPr sz="1587" b="1" spc="9" dirty="0">
                <a:solidFill>
                  <a:srgbClr val="008400"/>
                </a:solidFill>
                <a:latin typeface="Tahoma"/>
                <a:cs typeface="Tahoma"/>
              </a:rPr>
              <a:t># </a:t>
            </a:r>
            <a:r>
              <a:rPr sz="1587" b="1" spc="5" dirty="0">
                <a:solidFill>
                  <a:srgbClr val="FF2600"/>
                </a:solidFill>
                <a:latin typeface="Tahoma"/>
                <a:cs typeface="Tahoma"/>
              </a:rPr>
              <a:t>mv</a:t>
            </a:r>
            <a:r>
              <a:rPr sz="1587" b="1" spc="5" dirty="0">
                <a:solidFill>
                  <a:srgbClr val="008400"/>
                </a:solidFill>
                <a:latin typeface="Tahoma"/>
                <a:cs typeface="Tahoma"/>
              </a:rPr>
              <a:t>: mueve o cambia de nombre un</a:t>
            </a:r>
            <a:r>
              <a:rPr sz="1587" b="1" spc="-68" dirty="0">
                <a:solidFill>
                  <a:srgbClr val="008400"/>
                </a:solidFill>
                <a:latin typeface="Tahoma"/>
                <a:cs typeface="Tahoma"/>
              </a:rPr>
              <a:t> </a:t>
            </a:r>
            <a:r>
              <a:rPr sz="1587" b="1" spc="5" dirty="0">
                <a:solidFill>
                  <a:srgbClr val="008400"/>
                </a:solidFill>
                <a:latin typeface="Tahoma"/>
                <a:cs typeface="Tahoma"/>
              </a:rPr>
              <a:t>fichero</a:t>
            </a:r>
            <a:endParaRPr sz="1587" dirty="0">
              <a:latin typeface="Tahoma"/>
              <a:cs typeface="Tahoma"/>
            </a:endParaRPr>
          </a:p>
          <a:p>
            <a:pPr>
              <a:lnSpc>
                <a:spcPct val="100000"/>
              </a:lnSpc>
              <a:spcBef>
                <a:spcPts val="36"/>
              </a:spcBef>
            </a:pPr>
            <a:endParaRPr sz="1542" dirty="0">
              <a:latin typeface="Tahoma"/>
              <a:cs typeface="Tahoma"/>
            </a:endParaRPr>
          </a:p>
          <a:p>
            <a:pPr marL="52399">
              <a:lnSpc>
                <a:spcPts val="1904"/>
              </a:lnSpc>
              <a:tabLst>
                <a:tab pos="4419979" algn="l"/>
              </a:tabLst>
            </a:pPr>
            <a:r>
              <a:rPr sz="1587" b="1" spc="5" dirty="0">
                <a:solidFill>
                  <a:srgbClr val="941751"/>
                </a:solidFill>
                <a:latin typeface="Tahoma"/>
                <a:cs typeface="Tahoma"/>
              </a:rPr>
              <a:t>planet$&gt; </a:t>
            </a:r>
            <a:r>
              <a:rPr sz="1587" b="1" spc="5" dirty="0">
                <a:latin typeface="Tahoma"/>
                <a:cs typeface="Tahoma"/>
              </a:rPr>
              <a:t>git commit </a:t>
            </a:r>
            <a:r>
              <a:rPr sz="1587" b="1" spc="5" dirty="0">
                <a:solidFill>
                  <a:srgbClr val="FF2600"/>
                </a:solidFill>
                <a:latin typeface="Tahoma"/>
                <a:cs typeface="Tahoma"/>
              </a:rPr>
              <a:t>-a </a:t>
            </a:r>
            <a:r>
              <a:rPr sz="1587" b="1" spc="9" dirty="0">
                <a:latin typeface="Tahoma"/>
                <a:cs typeface="Tahoma"/>
              </a:rPr>
              <a:t>-m </a:t>
            </a:r>
            <a:r>
              <a:rPr sz="1587" b="1" spc="5" dirty="0">
                <a:latin typeface="Tahoma"/>
                <a:cs typeface="Tahoma"/>
              </a:rPr>
              <a:t>'prueba</a:t>
            </a:r>
            <a:r>
              <a:rPr sz="1587" b="1" spc="9" dirty="0">
                <a:latin typeface="Tahoma"/>
                <a:cs typeface="Tahoma"/>
              </a:rPr>
              <a:t> </a:t>
            </a:r>
            <a:r>
              <a:rPr sz="1587" b="1" spc="5" dirty="0">
                <a:latin typeface="Tahoma"/>
                <a:cs typeface="Tahoma"/>
              </a:rPr>
              <a:t>1 </a:t>
            </a:r>
            <a:r>
              <a:rPr sz="1587" b="1" dirty="0">
                <a:latin typeface="Tahoma"/>
                <a:cs typeface="Tahoma"/>
              </a:rPr>
              <a:t>e/s'	</a:t>
            </a:r>
            <a:r>
              <a:rPr sz="1587" b="1" spc="9" dirty="0">
                <a:solidFill>
                  <a:srgbClr val="008400"/>
                </a:solidFill>
                <a:latin typeface="Tahoma"/>
                <a:cs typeface="Tahoma"/>
              </a:rPr>
              <a:t># </a:t>
            </a:r>
            <a:r>
              <a:rPr sz="1587" b="1" spc="5" dirty="0">
                <a:solidFill>
                  <a:srgbClr val="008400"/>
                </a:solidFill>
                <a:latin typeface="Tahoma"/>
                <a:cs typeface="Tahoma"/>
              </a:rPr>
              <a:t>Opción </a:t>
            </a:r>
            <a:r>
              <a:rPr sz="1587" b="1" spc="5" dirty="0">
                <a:solidFill>
                  <a:srgbClr val="FF2600"/>
                </a:solidFill>
                <a:latin typeface="Tahoma"/>
                <a:cs typeface="Tahoma"/>
              </a:rPr>
              <a:t>-a</a:t>
            </a:r>
            <a:r>
              <a:rPr sz="1587" b="1" spc="5" dirty="0">
                <a:solidFill>
                  <a:srgbClr val="008400"/>
                </a:solidFill>
                <a:latin typeface="Tahoma"/>
                <a:cs typeface="Tahoma"/>
              </a:rPr>
              <a:t>: </a:t>
            </a:r>
            <a:r>
              <a:rPr sz="1587" b="1" spc="9" dirty="0">
                <a:solidFill>
                  <a:srgbClr val="008400"/>
                </a:solidFill>
                <a:latin typeface="Tahoma"/>
                <a:cs typeface="Tahoma"/>
              </a:rPr>
              <a:t>realiza </a:t>
            </a:r>
            <a:r>
              <a:rPr sz="1587" b="1" spc="5" dirty="0">
                <a:solidFill>
                  <a:srgbClr val="008400"/>
                </a:solidFill>
                <a:latin typeface="Tahoma"/>
                <a:cs typeface="Tahoma"/>
              </a:rPr>
              <a:t>commit con</a:t>
            </a:r>
            <a:r>
              <a:rPr sz="1587" b="1" spc="-45" dirty="0">
                <a:solidFill>
                  <a:srgbClr val="008400"/>
                </a:solidFill>
                <a:latin typeface="Tahoma"/>
                <a:cs typeface="Tahoma"/>
              </a:rPr>
              <a:t> </a:t>
            </a:r>
            <a:r>
              <a:rPr sz="1587" b="1" spc="5" dirty="0">
                <a:solidFill>
                  <a:srgbClr val="008400"/>
                </a:solidFill>
                <a:latin typeface="Tahoma"/>
                <a:cs typeface="Tahoma"/>
              </a:rPr>
              <a:t>todos</a:t>
            </a:r>
            <a:endParaRPr sz="1587" dirty="0">
              <a:latin typeface="Tahoma"/>
              <a:cs typeface="Tahoma"/>
            </a:endParaRPr>
          </a:p>
          <a:p>
            <a:pPr marL="2612486" marR="170442">
              <a:lnSpc>
                <a:spcPts val="1904"/>
              </a:lnSpc>
              <a:spcBef>
                <a:spcPts val="63"/>
              </a:spcBef>
            </a:pPr>
            <a:r>
              <a:rPr sz="1587" b="1" spc="9" dirty="0">
                <a:solidFill>
                  <a:srgbClr val="008400"/>
                </a:solidFill>
                <a:latin typeface="Tahoma"/>
                <a:cs typeface="Tahoma"/>
              </a:rPr>
              <a:t># </a:t>
            </a:r>
            <a:r>
              <a:rPr sz="1587" b="1" spc="5" dirty="0">
                <a:solidFill>
                  <a:srgbClr val="008400"/>
                </a:solidFill>
                <a:latin typeface="Tahoma"/>
                <a:cs typeface="Tahoma"/>
              </a:rPr>
              <a:t>los ficheros modificados que están en estado modified  </a:t>
            </a:r>
            <a:r>
              <a:rPr sz="1587" b="1" spc="9" dirty="0">
                <a:solidFill>
                  <a:srgbClr val="008400"/>
                </a:solidFill>
                <a:latin typeface="Tahoma"/>
                <a:cs typeface="Tahoma"/>
              </a:rPr>
              <a:t># </a:t>
            </a:r>
            <a:r>
              <a:rPr sz="1587" b="1" spc="5" dirty="0">
                <a:solidFill>
                  <a:srgbClr val="008400"/>
                </a:solidFill>
                <a:latin typeface="Tahoma"/>
                <a:cs typeface="Tahoma"/>
              </a:rPr>
              <a:t>Equivalente a </a:t>
            </a:r>
            <a:r>
              <a:rPr sz="1587" b="1" dirty="0">
                <a:solidFill>
                  <a:srgbClr val="008400"/>
                </a:solidFill>
                <a:latin typeface="Tahoma"/>
                <a:cs typeface="Tahoma"/>
              </a:rPr>
              <a:t>hacer </a:t>
            </a:r>
            <a:r>
              <a:rPr sz="1587" b="1" spc="5" dirty="0">
                <a:solidFill>
                  <a:srgbClr val="008400"/>
                </a:solidFill>
                <a:latin typeface="Tahoma"/>
                <a:cs typeface="Tahoma"/>
              </a:rPr>
              <a:t>“add” de lo modificado </a:t>
            </a:r>
            <a:r>
              <a:rPr sz="1587" b="1" spc="9" dirty="0">
                <a:solidFill>
                  <a:srgbClr val="008400"/>
                </a:solidFill>
                <a:latin typeface="Tahoma"/>
                <a:cs typeface="Tahoma"/>
              </a:rPr>
              <a:t>+</a:t>
            </a:r>
            <a:r>
              <a:rPr sz="1587" b="1" spc="-41" dirty="0">
                <a:solidFill>
                  <a:srgbClr val="008400"/>
                </a:solidFill>
                <a:latin typeface="Tahoma"/>
                <a:cs typeface="Tahoma"/>
              </a:rPr>
              <a:t> </a:t>
            </a:r>
            <a:r>
              <a:rPr sz="1587" b="1" spc="5" dirty="0">
                <a:solidFill>
                  <a:srgbClr val="008400"/>
                </a:solidFill>
                <a:latin typeface="Tahoma"/>
                <a:cs typeface="Tahoma"/>
              </a:rPr>
              <a:t>“commit”</a:t>
            </a:r>
            <a:endParaRPr sz="1587" dirty="0">
              <a:latin typeface="Tahoma"/>
              <a:cs typeface="Tahoma"/>
            </a:endParaRPr>
          </a:p>
          <a:p>
            <a:pPr marL="52399" marR="2344155" indent="-41459">
              <a:lnSpc>
                <a:spcPct val="195100"/>
              </a:lnSpc>
              <a:spcBef>
                <a:spcPts val="23"/>
              </a:spcBef>
            </a:pPr>
            <a:r>
              <a:rPr sz="1496" b="1" dirty="0">
                <a:solidFill>
                  <a:srgbClr val="008400"/>
                </a:solidFill>
                <a:latin typeface="Tahoma"/>
                <a:cs typeface="Tahoma"/>
              </a:rPr>
              <a:t># “git </a:t>
            </a:r>
            <a:r>
              <a:rPr sz="1587" b="1" dirty="0">
                <a:solidFill>
                  <a:srgbClr val="FF2600"/>
                </a:solidFill>
                <a:latin typeface="Tahoma"/>
                <a:cs typeface="Tahoma"/>
              </a:rPr>
              <a:t>reset </a:t>
            </a:r>
            <a:r>
              <a:rPr sz="1587" b="1" spc="5" dirty="0">
                <a:solidFill>
                  <a:srgbClr val="FF2600"/>
                </a:solidFill>
                <a:latin typeface="Tahoma"/>
                <a:cs typeface="Tahoma"/>
              </a:rPr>
              <a:t>HEAD &lt;fichero&gt;</a:t>
            </a:r>
            <a:r>
              <a:rPr sz="1496" b="1" spc="5" dirty="0">
                <a:solidFill>
                  <a:srgbClr val="008400"/>
                </a:solidFill>
                <a:latin typeface="Tahoma"/>
                <a:cs typeface="Tahoma"/>
              </a:rPr>
              <a:t>” </a:t>
            </a:r>
            <a:r>
              <a:rPr sz="1496" b="1" dirty="0">
                <a:solidFill>
                  <a:srgbClr val="008400"/>
                </a:solidFill>
                <a:latin typeface="Tahoma"/>
                <a:cs typeface="Tahoma"/>
              </a:rPr>
              <a:t>elimina &lt;fichero&gt; de staging </a:t>
            </a:r>
            <a:r>
              <a:rPr sz="1496" b="1" spc="-5" dirty="0">
                <a:solidFill>
                  <a:srgbClr val="008400"/>
                </a:solidFill>
                <a:latin typeface="Tahoma"/>
                <a:cs typeface="Tahoma"/>
              </a:rPr>
              <a:t>área  </a:t>
            </a:r>
            <a:r>
              <a:rPr sz="1496" b="1" spc="-5" dirty="0">
                <a:solidFill>
                  <a:srgbClr val="941751"/>
                </a:solidFill>
                <a:latin typeface="Tahoma"/>
                <a:cs typeface="Tahoma"/>
              </a:rPr>
              <a:t>planet$&gt; </a:t>
            </a:r>
            <a:r>
              <a:rPr sz="1496" b="1" dirty="0">
                <a:latin typeface="Tahoma"/>
                <a:cs typeface="Tahoma"/>
              </a:rPr>
              <a:t>git </a:t>
            </a:r>
            <a:r>
              <a:rPr sz="1496" b="1" spc="-5" dirty="0">
                <a:latin typeface="Tahoma"/>
                <a:cs typeface="Tahoma"/>
              </a:rPr>
              <a:t>reset </a:t>
            </a:r>
            <a:r>
              <a:rPr sz="1496" b="1" dirty="0">
                <a:latin typeface="Tahoma"/>
                <a:cs typeface="Tahoma"/>
              </a:rPr>
              <a:t>HEAD</a:t>
            </a:r>
            <a:r>
              <a:rPr sz="1496" b="1" spc="9" dirty="0">
                <a:latin typeface="Tahoma"/>
                <a:cs typeface="Tahoma"/>
              </a:rPr>
              <a:t> </a:t>
            </a:r>
            <a:r>
              <a:rPr sz="1496" b="1" spc="-5" dirty="0">
                <a:latin typeface="Tahoma"/>
                <a:cs typeface="Tahoma"/>
              </a:rPr>
              <a:t>benchmarks.rb</a:t>
            </a:r>
            <a:endParaRPr sz="1496" dirty="0">
              <a:latin typeface="Tahoma"/>
              <a:cs typeface="Tahoma"/>
            </a:endParaRPr>
          </a:p>
          <a:p>
            <a:pPr>
              <a:lnSpc>
                <a:spcPct val="100000"/>
              </a:lnSpc>
              <a:spcBef>
                <a:spcPts val="23"/>
              </a:spcBef>
            </a:pPr>
            <a:endParaRPr sz="1542" dirty="0">
              <a:latin typeface="Tahoma"/>
              <a:cs typeface="Tahoma"/>
            </a:endParaRPr>
          </a:p>
          <a:p>
            <a:pPr marL="52399">
              <a:lnSpc>
                <a:spcPct val="100000"/>
              </a:lnSpc>
              <a:spcBef>
                <a:spcPts val="5"/>
              </a:spcBef>
            </a:pPr>
            <a:r>
              <a:rPr sz="1496" b="1" spc="-5" dirty="0">
                <a:solidFill>
                  <a:srgbClr val="941751"/>
                </a:solidFill>
                <a:latin typeface="Tahoma"/>
                <a:cs typeface="Tahoma"/>
              </a:rPr>
              <a:t>planet$&gt;</a:t>
            </a:r>
            <a:endParaRPr sz="1496" dirty="0">
              <a:latin typeface="Tahoma"/>
              <a:cs typeface="Tahoma"/>
            </a:endParaRPr>
          </a:p>
        </p:txBody>
      </p:sp>
      <p:sp>
        <p:nvSpPr>
          <p:cNvPr id="20" name="object 20"/>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138</a:t>
            </a:fld>
            <a:endParaRPr sz="1179">
              <a:latin typeface="Tahoma"/>
              <a:cs typeface="Tahoma"/>
            </a:endParaRPr>
          </a:p>
        </p:txBody>
      </p:sp>
    </p:spTree>
    <p:extLst>
      <p:ext uri="{BB962C8B-B14F-4D97-AF65-F5344CB8AC3E}">
        <p14:creationId xmlns:p14="http://schemas.microsoft.com/office/powerpoint/2010/main" val="404860319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object 7"/>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139</a:t>
            </a:fld>
            <a:endParaRPr sz="1179">
              <a:latin typeface="Tahoma"/>
              <a:cs typeface="Tahoma"/>
            </a:endParaRPr>
          </a:p>
        </p:txBody>
      </p:sp>
      <p:sp>
        <p:nvSpPr>
          <p:cNvPr id="2" name="object 2"/>
          <p:cNvSpPr txBox="1">
            <a:spLocks noGrp="1"/>
          </p:cNvSpPr>
          <p:nvPr>
            <p:ph type="title"/>
          </p:nvPr>
        </p:nvSpPr>
        <p:spPr/>
        <p:txBody>
          <a:bodyPr/>
          <a:lstStyle/>
          <a:p>
            <a:r>
              <a:rPr lang="es-ES" dirty="0"/>
              <a:t>Repositorios Remotos</a:t>
            </a:r>
            <a:endParaRPr lang="es-ES"/>
          </a:p>
        </p:txBody>
      </p:sp>
      <p:sp>
        <p:nvSpPr>
          <p:cNvPr id="3" name="object 3"/>
          <p:cNvSpPr txBox="1"/>
          <p:nvPr/>
        </p:nvSpPr>
        <p:spPr>
          <a:xfrm>
            <a:off x="2008966" y="1002017"/>
            <a:ext cx="8034973" cy="1893292"/>
          </a:xfrm>
          <a:prstGeom prst="rect">
            <a:avLst/>
          </a:prstGeom>
        </p:spPr>
        <p:txBody>
          <a:bodyPr vert="horz" wrap="square" lIns="0" tIns="84070" rIns="0" bIns="0" rtlCol="0">
            <a:spAutoFit/>
          </a:bodyPr>
          <a:lstStyle/>
          <a:p>
            <a:pPr marL="315548" indent="-293091">
              <a:lnSpc>
                <a:spcPct val="100000"/>
              </a:lnSpc>
              <a:spcBef>
                <a:spcPts val="662"/>
              </a:spcBef>
              <a:buClr>
                <a:srgbClr val="829FF9"/>
              </a:buClr>
              <a:buFont typeface="DejaVu Sans"/>
              <a:buChar char="✦"/>
              <a:tabLst>
                <a:tab pos="316124" algn="l"/>
              </a:tabLst>
            </a:pPr>
            <a:r>
              <a:rPr sz="2403" spc="-9" dirty="0">
                <a:solidFill>
                  <a:srgbClr val="021EAA"/>
                </a:solidFill>
                <a:latin typeface="Arial"/>
                <a:cs typeface="Arial"/>
              </a:rPr>
              <a:t>GIT </a:t>
            </a:r>
            <a:r>
              <a:rPr sz="2403" spc="-5" dirty="0">
                <a:solidFill>
                  <a:srgbClr val="021EAA"/>
                </a:solidFill>
                <a:latin typeface="Arial"/>
                <a:cs typeface="Arial"/>
              </a:rPr>
              <a:t>permite manejar </a:t>
            </a:r>
            <a:r>
              <a:rPr sz="2403" b="1" spc="-5" dirty="0">
                <a:solidFill>
                  <a:srgbClr val="021EAA"/>
                </a:solidFill>
                <a:latin typeface="Arial"/>
                <a:cs typeface="Arial"/>
              </a:rPr>
              <a:t>repositorios</a:t>
            </a:r>
            <a:r>
              <a:rPr sz="2403" b="1" spc="-45" dirty="0">
                <a:solidFill>
                  <a:srgbClr val="021EAA"/>
                </a:solidFill>
                <a:latin typeface="Arial"/>
                <a:cs typeface="Arial"/>
              </a:rPr>
              <a:t> </a:t>
            </a:r>
            <a:r>
              <a:rPr sz="2403" b="1" spc="-5" dirty="0">
                <a:solidFill>
                  <a:srgbClr val="021EAA"/>
                </a:solidFill>
                <a:latin typeface="Arial"/>
                <a:cs typeface="Arial"/>
              </a:rPr>
              <a:t>remotos</a:t>
            </a:r>
            <a:endParaRPr sz="2403">
              <a:latin typeface="Arial"/>
              <a:cs typeface="Arial"/>
            </a:endParaRPr>
          </a:p>
          <a:p>
            <a:pPr marL="304608">
              <a:lnSpc>
                <a:spcPct val="100000"/>
              </a:lnSpc>
              <a:spcBef>
                <a:spcPts val="485"/>
              </a:spcBef>
            </a:pPr>
            <a:r>
              <a:rPr sz="2244" spc="-177" baseline="8417" dirty="0">
                <a:solidFill>
                  <a:srgbClr val="FF2600"/>
                </a:solidFill>
                <a:latin typeface="DejaVu Sans"/>
                <a:cs typeface="DejaVu Sans"/>
              </a:rPr>
              <a:t>★ </a:t>
            </a:r>
            <a:r>
              <a:rPr sz="1995" dirty="0">
                <a:solidFill>
                  <a:srgbClr val="0433FF"/>
                </a:solidFill>
                <a:latin typeface="Arial"/>
                <a:cs typeface="Arial"/>
              </a:rPr>
              <a:t>Son la base para la colaboración entre los miembros de un</a:t>
            </a:r>
            <a:r>
              <a:rPr sz="1995" spc="-41" dirty="0">
                <a:solidFill>
                  <a:srgbClr val="0433FF"/>
                </a:solidFill>
                <a:latin typeface="Arial"/>
                <a:cs typeface="Arial"/>
              </a:rPr>
              <a:t> </a:t>
            </a:r>
            <a:r>
              <a:rPr sz="1995" dirty="0">
                <a:solidFill>
                  <a:srgbClr val="0433FF"/>
                </a:solidFill>
                <a:latin typeface="Arial"/>
                <a:cs typeface="Arial"/>
              </a:rPr>
              <a:t>equipo</a:t>
            </a:r>
            <a:endParaRPr sz="1995">
              <a:latin typeface="Arial"/>
              <a:cs typeface="Arial"/>
            </a:endParaRPr>
          </a:p>
          <a:p>
            <a:pPr marL="829754" lvl="1" indent="-169866">
              <a:lnSpc>
                <a:spcPct val="100000"/>
              </a:lnSpc>
              <a:spcBef>
                <a:spcPts val="367"/>
              </a:spcBef>
              <a:buClr>
                <a:srgbClr val="000000"/>
              </a:buClr>
              <a:buSzPct val="125000"/>
              <a:buChar char="•"/>
              <a:tabLst>
                <a:tab pos="830329" algn="l"/>
              </a:tabLst>
            </a:pPr>
            <a:r>
              <a:rPr sz="1995" dirty="0">
                <a:solidFill>
                  <a:srgbClr val="021EAA"/>
                </a:solidFill>
                <a:latin typeface="Arial"/>
                <a:cs typeface="Arial"/>
              </a:rPr>
              <a:t>Un repositorio remoto se</a:t>
            </a:r>
            <a:r>
              <a:rPr sz="1995" spc="-5" dirty="0">
                <a:solidFill>
                  <a:srgbClr val="021EAA"/>
                </a:solidFill>
                <a:latin typeface="Arial"/>
                <a:cs typeface="Arial"/>
              </a:rPr>
              <a:t> </a:t>
            </a:r>
            <a:r>
              <a:rPr sz="1995" dirty="0">
                <a:solidFill>
                  <a:srgbClr val="021EAA"/>
                </a:solidFill>
                <a:latin typeface="Arial"/>
                <a:cs typeface="Arial"/>
              </a:rPr>
              <a:t>puede</a:t>
            </a:r>
            <a:endParaRPr sz="1995">
              <a:latin typeface="Arial"/>
              <a:cs typeface="Arial"/>
            </a:endParaRPr>
          </a:p>
          <a:p>
            <a:pPr marL="1147029" lvl="2" indent="-169866">
              <a:lnSpc>
                <a:spcPct val="100000"/>
              </a:lnSpc>
              <a:spcBef>
                <a:spcPts val="367"/>
              </a:spcBef>
              <a:buClr>
                <a:srgbClr val="5E5E5E"/>
              </a:buClr>
              <a:buSzPct val="125000"/>
              <a:buChar char="•"/>
              <a:tabLst>
                <a:tab pos="1147605" algn="l"/>
                <a:tab pos="2742045" algn="l"/>
              </a:tabLst>
            </a:pPr>
            <a:r>
              <a:rPr sz="1995" dirty="0">
                <a:solidFill>
                  <a:srgbClr val="4353FF"/>
                </a:solidFill>
                <a:latin typeface="Arial"/>
                <a:cs typeface="Arial"/>
              </a:rPr>
              <a:t>clone:	Clonar</a:t>
            </a:r>
            <a:endParaRPr sz="1995">
              <a:latin typeface="Arial"/>
              <a:cs typeface="Arial"/>
            </a:endParaRPr>
          </a:p>
          <a:p>
            <a:pPr marL="1147029" lvl="2" indent="-169866">
              <a:lnSpc>
                <a:spcPct val="100000"/>
              </a:lnSpc>
              <a:spcBef>
                <a:spcPts val="371"/>
              </a:spcBef>
              <a:buClr>
                <a:srgbClr val="5E5E5E"/>
              </a:buClr>
              <a:buSzPct val="125000"/>
              <a:buChar char="•"/>
              <a:tabLst>
                <a:tab pos="1147605" algn="l"/>
              </a:tabLst>
            </a:pPr>
            <a:r>
              <a:rPr sz="1995" dirty="0">
                <a:solidFill>
                  <a:srgbClr val="4353FF"/>
                </a:solidFill>
                <a:latin typeface="Arial"/>
                <a:cs typeface="Arial"/>
              </a:rPr>
              <a:t>fetch, merge: integrar con nuestro repositorio</a:t>
            </a:r>
            <a:r>
              <a:rPr sz="1995" spc="-5" dirty="0">
                <a:solidFill>
                  <a:srgbClr val="4353FF"/>
                </a:solidFill>
                <a:latin typeface="Arial"/>
                <a:cs typeface="Arial"/>
              </a:rPr>
              <a:t> </a:t>
            </a:r>
            <a:r>
              <a:rPr sz="1995" dirty="0">
                <a:solidFill>
                  <a:srgbClr val="4353FF"/>
                </a:solidFill>
                <a:latin typeface="Arial"/>
                <a:cs typeface="Arial"/>
              </a:rPr>
              <a:t>local</a:t>
            </a:r>
            <a:endParaRPr sz="1995">
              <a:latin typeface="Arial"/>
              <a:cs typeface="Arial"/>
            </a:endParaRPr>
          </a:p>
        </p:txBody>
      </p:sp>
      <p:sp>
        <p:nvSpPr>
          <p:cNvPr id="4" name="object 4"/>
          <p:cNvSpPr txBox="1"/>
          <p:nvPr/>
        </p:nvSpPr>
        <p:spPr>
          <a:xfrm>
            <a:off x="4739831" y="2904970"/>
            <a:ext cx="3750883" cy="328217"/>
          </a:xfrm>
          <a:prstGeom prst="rect">
            <a:avLst/>
          </a:prstGeom>
        </p:spPr>
        <p:txBody>
          <a:bodyPr vert="horz" wrap="square" lIns="0" tIns="12092" rIns="0" bIns="0" rtlCol="0">
            <a:spAutoFit/>
          </a:bodyPr>
          <a:lstStyle/>
          <a:p>
            <a:pPr marL="11516">
              <a:lnSpc>
                <a:spcPct val="100000"/>
              </a:lnSpc>
              <a:spcBef>
                <a:spcPts val="95"/>
              </a:spcBef>
            </a:pPr>
            <a:r>
              <a:rPr sz="1995" dirty="0">
                <a:solidFill>
                  <a:srgbClr val="4353FF"/>
                </a:solidFill>
                <a:latin typeface="Arial"/>
                <a:cs typeface="Arial"/>
              </a:rPr>
              <a:t>contribuir a un repositorio</a:t>
            </a:r>
            <a:r>
              <a:rPr sz="1995" spc="-36" dirty="0">
                <a:solidFill>
                  <a:srgbClr val="4353FF"/>
                </a:solidFill>
                <a:latin typeface="Arial"/>
                <a:cs typeface="Arial"/>
              </a:rPr>
              <a:t> </a:t>
            </a:r>
            <a:r>
              <a:rPr sz="1995" dirty="0">
                <a:solidFill>
                  <a:srgbClr val="4353FF"/>
                </a:solidFill>
                <a:latin typeface="Arial"/>
                <a:cs typeface="Arial"/>
              </a:rPr>
              <a:t>remoto</a:t>
            </a:r>
            <a:endParaRPr sz="1995">
              <a:latin typeface="Arial"/>
              <a:cs typeface="Arial"/>
            </a:endParaRPr>
          </a:p>
        </p:txBody>
      </p:sp>
      <p:sp>
        <p:nvSpPr>
          <p:cNvPr id="5" name="object 5"/>
          <p:cNvSpPr txBox="1"/>
          <p:nvPr/>
        </p:nvSpPr>
        <p:spPr>
          <a:xfrm>
            <a:off x="2279390" y="2904971"/>
            <a:ext cx="7986605" cy="1042808"/>
          </a:xfrm>
          <a:prstGeom prst="rect">
            <a:avLst/>
          </a:prstGeom>
        </p:spPr>
        <p:txBody>
          <a:bodyPr vert="horz" wrap="square" lIns="0" tIns="12092" rIns="0" bIns="0" rtlCol="0">
            <a:spAutoFit/>
          </a:bodyPr>
          <a:lstStyle/>
          <a:p>
            <a:pPr marL="876971" indent="-170442">
              <a:lnSpc>
                <a:spcPct val="100000"/>
              </a:lnSpc>
              <a:spcBef>
                <a:spcPts val="95"/>
              </a:spcBef>
              <a:buClr>
                <a:srgbClr val="5E5E5E"/>
              </a:buClr>
              <a:buSzPct val="125000"/>
              <a:buChar char="•"/>
              <a:tabLst>
                <a:tab pos="877547" algn="l"/>
              </a:tabLst>
            </a:pPr>
            <a:r>
              <a:rPr sz="1995" dirty="0">
                <a:solidFill>
                  <a:srgbClr val="4353FF"/>
                </a:solidFill>
                <a:latin typeface="Arial"/>
                <a:cs typeface="Arial"/>
              </a:rPr>
              <a:t>pull:</a:t>
            </a:r>
            <a:endParaRPr sz="1995">
              <a:latin typeface="Arial"/>
              <a:cs typeface="Arial"/>
            </a:endParaRPr>
          </a:p>
          <a:p>
            <a:pPr marL="876971" indent="-170442">
              <a:lnSpc>
                <a:spcPct val="100000"/>
              </a:lnSpc>
              <a:spcBef>
                <a:spcPts val="367"/>
              </a:spcBef>
              <a:buClr>
                <a:srgbClr val="5E5E5E"/>
              </a:buClr>
              <a:buSzPct val="125000"/>
              <a:buChar char="•"/>
              <a:tabLst>
                <a:tab pos="877547" algn="l"/>
              </a:tabLst>
            </a:pPr>
            <a:r>
              <a:rPr sz="1995" dirty="0">
                <a:solidFill>
                  <a:srgbClr val="4353FF"/>
                </a:solidFill>
                <a:latin typeface="Arial"/>
                <a:cs typeface="Arial"/>
              </a:rPr>
              <a:t>........</a:t>
            </a:r>
            <a:endParaRPr sz="1995">
              <a:latin typeface="Arial"/>
              <a:cs typeface="Arial"/>
            </a:endParaRPr>
          </a:p>
          <a:p>
            <a:pPr marL="34549">
              <a:lnSpc>
                <a:spcPct val="100000"/>
              </a:lnSpc>
              <a:spcBef>
                <a:spcPts val="472"/>
              </a:spcBef>
            </a:pPr>
            <a:r>
              <a:rPr sz="2244" spc="-177" baseline="8417" dirty="0">
                <a:solidFill>
                  <a:srgbClr val="FF2600"/>
                </a:solidFill>
                <a:latin typeface="DejaVu Sans"/>
                <a:cs typeface="DejaVu Sans"/>
              </a:rPr>
              <a:t>★ </a:t>
            </a:r>
            <a:r>
              <a:rPr sz="1995" dirty="0">
                <a:solidFill>
                  <a:srgbClr val="0433FF"/>
                </a:solidFill>
                <a:latin typeface="Arial"/>
                <a:cs typeface="Arial"/>
              </a:rPr>
              <a:t>GITHUB: es una red social de gestores web de repositorios</a:t>
            </a:r>
            <a:r>
              <a:rPr sz="1995" spc="-59" dirty="0">
                <a:solidFill>
                  <a:srgbClr val="0433FF"/>
                </a:solidFill>
                <a:latin typeface="Arial"/>
                <a:cs typeface="Arial"/>
              </a:rPr>
              <a:t> </a:t>
            </a:r>
            <a:r>
              <a:rPr sz="1995" dirty="0">
                <a:solidFill>
                  <a:srgbClr val="0433FF"/>
                </a:solidFill>
                <a:latin typeface="Arial"/>
                <a:cs typeface="Arial"/>
              </a:rPr>
              <a:t>remotos</a:t>
            </a:r>
            <a:endParaRPr sz="1995">
              <a:latin typeface="Arial"/>
              <a:cs typeface="Arial"/>
            </a:endParaRPr>
          </a:p>
        </p:txBody>
      </p:sp>
      <p:sp>
        <p:nvSpPr>
          <p:cNvPr id="6" name="object 6"/>
          <p:cNvSpPr txBox="1"/>
          <p:nvPr/>
        </p:nvSpPr>
        <p:spPr>
          <a:xfrm>
            <a:off x="1997450" y="4283908"/>
            <a:ext cx="7665298" cy="1555286"/>
          </a:xfrm>
          <a:prstGeom prst="rect">
            <a:avLst/>
          </a:prstGeom>
        </p:spPr>
        <p:txBody>
          <a:bodyPr vert="horz" wrap="square" lIns="0" tIns="84070" rIns="0" bIns="0" rtlCol="0">
            <a:spAutoFit/>
          </a:bodyPr>
          <a:lstStyle/>
          <a:p>
            <a:pPr marL="34549">
              <a:lnSpc>
                <a:spcPct val="100000"/>
              </a:lnSpc>
              <a:spcBef>
                <a:spcPts val="662"/>
              </a:spcBef>
            </a:pPr>
            <a:r>
              <a:rPr sz="3605" spc="-170" baseline="2096" dirty="0">
                <a:solidFill>
                  <a:srgbClr val="829FF9"/>
                </a:solidFill>
                <a:latin typeface="DejaVu Sans"/>
                <a:cs typeface="DejaVu Sans"/>
              </a:rPr>
              <a:t>✦ </a:t>
            </a:r>
            <a:r>
              <a:rPr sz="2403" spc="-5" dirty="0">
                <a:solidFill>
                  <a:srgbClr val="021EAA"/>
                </a:solidFill>
                <a:latin typeface="Arial"/>
                <a:cs typeface="Arial"/>
              </a:rPr>
              <a:t>Los repositorios remotos se acceden con 3</a:t>
            </a:r>
            <a:r>
              <a:rPr sz="2403" spc="-222" dirty="0">
                <a:solidFill>
                  <a:srgbClr val="021EAA"/>
                </a:solidFill>
                <a:latin typeface="Arial"/>
                <a:cs typeface="Arial"/>
              </a:rPr>
              <a:t> </a:t>
            </a:r>
            <a:r>
              <a:rPr sz="2403" spc="-5" dirty="0">
                <a:solidFill>
                  <a:srgbClr val="021EAA"/>
                </a:solidFill>
                <a:latin typeface="Arial"/>
                <a:cs typeface="Arial"/>
              </a:rPr>
              <a:t>protocolos</a:t>
            </a:r>
            <a:endParaRPr sz="2403">
              <a:latin typeface="Arial"/>
              <a:cs typeface="Arial"/>
            </a:endParaRPr>
          </a:p>
          <a:p>
            <a:pPr marL="316124">
              <a:lnSpc>
                <a:spcPct val="100000"/>
              </a:lnSpc>
              <a:spcBef>
                <a:spcPts val="485"/>
              </a:spcBef>
              <a:tabLst>
                <a:tab pos="1033017" algn="l"/>
              </a:tabLst>
            </a:pPr>
            <a:r>
              <a:rPr sz="2244" spc="-177" baseline="8417" dirty="0">
                <a:solidFill>
                  <a:srgbClr val="FF2600"/>
                </a:solidFill>
                <a:latin typeface="DejaVu Sans"/>
                <a:cs typeface="DejaVu Sans"/>
              </a:rPr>
              <a:t>★</a:t>
            </a:r>
            <a:r>
              <a:rPr sz="2244" spc="245" baseline="8417" dirty="0">
                <a:solidFill>
                  <a:srgbClr val="FF2600"/>
                </a:solidFill>
                <a:latin typeface="DejaVu Sans"/>
                <a:cs typeface="DejaVu Sans"/>
              </a:rPr>
              <a:t> </a:t>
            </a:r>
            <a:r>
              <a:rPr sz="1995" dirty="0">
                <a:solidFill>
                  <a:srgbClr val="0433FF"/>
                </a:solidFill>
                <a:latin typeface="Arial"/>
                <a:cs typeface="Arial"/>
              </a:rPr>
              <a:t>git:	git@github.com:jquemada/swcm2012.git</a:t>
            </a:r>
            <a:endParaRPr sz="1995">
              <a:latin typeface="Arial"/>
              <a:cs typeface="Arial"/>
            </a:endParaRPr>
          </a:p>
          <a:p>
            <a:pPr marL="316124">
              <a:lnSpc>
                <a:spcPct val="100000"/>
              </a:lnSpc>
              <a:spcBef>
                <a:spcPts val="467"/>
              </a:spcBef>
            </a:pPr>
            <a:r>
              <a:rPr sz="2244" spc="-177" baseline="8417" dirty="0">
                <a:solidFill>
                  <a:srgbClr val="FF2600"/>
                </a:solidFill>
                <a:latin typeface="DejaVu Sans"/>
                <a:cs typeface="DejaVu Sans"/>
              </a:rPr>
              <a:t>★ </a:t>
            </a:r>
            <a:r>
              <a:rPr sz="1995" dirty="0">
                <a:solidFill>
                  <a:srgbClr val="0433FF"/>
                </a:solidFill>
                <a:latin typeface="Arial"/>
                <a:cs typeface="Arial"/>
              </a:rPr>
              <a:t>ssh:</a:t>
            </a:r>
            <a:r>
              <a:rPr sz="1995" spc="-82" dirty="0">
                <a:solidFill>
                  <a:srgbClr val="0433FF"/>
                </a:solidFill>
                <a:latin typeface="Arial"/>
                <a:cs typeface="Arial"/>
              </a:rPr>
              <a:t> </a:t>
            </a:r>
            <a:r>
              <a:rPr sz="1995" dirty="0">
                <a:solidFill>
                  <a:srgbClr val="0433FF"/>
                </a:solidFill>
                <a:latin typeface="Arial"/>
                <a:cs typeface="Arial"/>
              </a:rPr>
              <a:t>ssh://</a:t>
            </a:r>
            <a:r>
              <a:rPr sz="1995" u="heavy" dirty="0">
                <a:solidFill>
                  <a:srgbClr val="0433FF"/>
                </a:solidFill>
                <a:uFill>
                  <a:solidFill>
                    <a:srgbClr val="0433FF"/>
                  </a:solidFill>
                </a:uFill>
                <a:latin typeface="Arial"/>
                <a:cs typeface="Arial"/>
              </a:rPr>
              <a:t>github.com/jquemada/swcm2012</a:t>
            </a:r>
            <a:endParaRPr sz="1995">
              <a:latin typeface="Arial"/>
              <a:cs typeface="Arial"/>
            </a:endParaRPr>
          </a:p>
          <a:p>
            <a:pPr marL="316124">
              <a:lnSpc>
                <a:spcPct val="100000"/>
              </a:lnSpc>
              <a:spcBef>
                <a:spcPts val="472"/>
              </a:spcBef>
            </a:pPr>
            <a:r>
              <a:rPr sz="2244" spc="-177" baseline="8417" dirty="0">
                <a:solidFill>
                  <a:srgbClr val="FF2600"/>
                </a:solidFill>
                <a:latin typeface="DejaVu Sans"/>
                <a:cs typeface="DejaVu Sans"/>
              </a:rPr>
              <a:t>★ </a:t>
            </a:r>
            <a:r>
              <a:rPr sz="1995" dirty="0">
                <a:solidFill>
                  <a:srgbClr val="0433FF"/>
                </a:solidFill>
                <a:latin typeface="Arial"/>
                <a:cs typeface="Arial"/>
              </a:rPr>
              <a:t>https:</a:t>
            </a:r>
            <a:r>
              <a:rPr sz="1995" spc="-82" dirty="0">
                <a:solidFill>
                  <a:srgbClr val="0433FF"/>
                </a:solidFill>
                <a:latin typeface="Arial"/>
                <a:cs typeface="Arial"/>
              </a:rPr>
              <a:t> </a:t>
            </a:r>
            <a:r>
              <a:rPr sz="1995" u="heavy" dirty="0">
                <a:solidFill>
                  <a:srgbClr val="0433FF"/>
                </a:solidFill>
                <a:uFill>
                  <a:solidFill>
                    <a:srgbClr val="0433FF"/>
                  </a:solidFill>
                </a:uFill>
                <a:latin typeface="Arial"/>
                <a:cs typeface="Arial"/>
              </a:rPr>
              <a:t>https://github.com/jquemada/swcm2012</a:t>
            </a:r>
            <a:endParaRPr sz="1995">
              <a:latin typeface="Arial"/>
              <a:cs typeface="Arial"/>
            </a:endParaRPr>
          </a:p>
        </p:txBody>
      </p:sp>
    </p:spTree>
    <p:extLst>
      <p:ext uri="{BB962C8B-B14F-4D97-AF65-F5344CB8AC3E}">
        <p14:creationId xmlns:p14="http://schemas.microsoft.com/office/powerpoint/2010/main" val="33684832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34475-9F45-4C7C-A0E8-987944197BBB}"/>
              </a:ext>
            </a:extLst>
          </p:cNvPr>
          <p:cNvSpPr>
            <a:spLocks noGrp="1"/>
          </p:cNvSpPr>
          <p:nvPr>
            <p:ph type="title"/>
          </p:nvPr>
        </p:nvSpPr>
        <p:spPr/>
        <p:txBody>
          <a:bodyPr>
            <a:normAutofit fontScale="90000"/>
          </a:bodyPr>
          <a:lstStyle/>
          <a:p>
            <a:r>
              <a:rPr lang="es-ES" dirty="0"/>
              <a:t>Profesorado: GitHub como herramienta de monitorización</a:t>
            </a:r>
          </a:p>
        </p:txBody>
      </p:sp>
      <p:sp>
        <p:nvSpPr>
          <p:cNvPr id="3" name="Marcador de contenido 2">
            <a:extLst>
              <a:ext uri="{FF2B5EF4-FFF2-40B4-BE49-F238E27FC236}">
                <a16:creationId xmlns:a16="http://schemas.microsoft.com/office/drawing/2014/main" id="{CF9691CD-707D-4F7C-96C7-4CE093981457}"/>
              </a:ext>
            </a:extLst>
          </p:cNvPr>
          <p:cNvSpPr>
            <a:spLocks noGrp="1"/>
          </p:cNvSpPr>
          <p:nvPr>
            <p:ph idx="1"/>
          </p:nvPr>
        </p:nvSpPr>
        <p:spPr/>
        <p:txBody>
          <a:bodyPr>
            <a:normAutofit/>
          </a:bodyPr>
          <a:lstStyle/>
          <a:p>
            <a:pPr lvl="1">
              <a:lnSpc>
                <a:spcPct val="150000"/>
              </a:lnSpc>
            </a:pPr>
            <a:r>
              <a:rPr lang="es-ES" dirty="0"/>
              <a:t>Gráficos del proyecto: </a:t>
            </a:r>
          </a:p>
          <a:p>
            <a:pPr lvl="2">
              <a:lnSpc>
                <a:spcPct val="150000"/>
              </a:lnSpc>
            </a:pPr>
            <a:r>
              <a:rPr lang="es-ES" dirty="0"/>
              <a:t>GitHub proporciona varios tipos de gráficos que permiten visualizar el trabajo desarrollado en el proyecto por sus diferentes componentes. Los gráficos más interesantes son el de contribuciones, que muestra las aportaciones (</a:t>
            </a:r>
            <a:r>
              <a:rPr lang="es-ES" dirty="0" err="1"/>
              <a:t>commits</a:t>
            </a:r>
            <a:r>
              <a:rPr lang="es-ES" dirty="0"/>
              <a:t>, </a:t>
            </a:r>
            <a:r>
              <a:rPr lang="es-ES" dirty="0" err="1"/>
              <a:t>issues</a:t>
            </a:r>
            <a:r>
              <a:rPr lang="es-ES" dirty="0"/>
              <a:t>,...) realizadas al repositorio por cada miembro; el de </a:t>
            </a:r>
            <a:r>
              <a:rPr lang="es-ES" dirty="0" err="1"/>
              <a:t>commits</a:t>
            </a:r>
            <a:r>
              <a:rPr lang="es-ES" dirty="0"/>
              <a:t>, que presenta el total de </a:t>
            </a:r>
            <a:r>
              <a:rPr lang="es-ES" dirty="0" err="1"/>
              <a:t>commits</a:t>
            </a:r>
            <a:r>
              <a:rPr lang="es-ES" dirty="0"/>
              <a:t> realizados en el proyecto por semana; y el de tarjeta perforada (punch </a:t>
            </a:r>
            <a:r>
              <a:rPr lang="es-ES" dirty="0" err="1"/>
              <a:t>card</a:t>
            </a:r>
            <a:r>
              <a:rPr lang="es-ES" dirty="0"/>
              <a:t>), que visualiza los </a:t>
            </a:r>
            <a:r>
              <a:rPr lang="es-ES" dirty="0" err="1"/>
              <a:t>commits</a:t>
            </a:r>
            <a:r>
              <a:rPr lang="es-ES" dirty="0"/>
              <a:t> hechos por día de la semana y hora. </a:t>
            </a:r>
          </a:p>
        </p:txBody>
      </p:sp>
    </p:spTree>
    <p:extLst>
      <p:ext uri="{BB962C8B-B14F-4D97-AF65-F5344CB8AC3E}">
        <p14:creationId xmlns:p14="http://schemas.microsoft.com/office/powerpoint/2010/main" val="4173985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GITHUB: clonar un repositorio remoto</a:t>
            </a:r>
            <a:endParaRPr lang="es-ES"/>
          </a:p>
        </p:txBody>
      </p:sp>
      <p:sp>
        <p:nvSpPr>
          <p:cNvPr id="9" name="object 9"/>
          <p:cNvSpPr txBox="1">
            <a:spLocks noGrp="1"/>
          </p:cNvSpPr>
          <p:nvPr>
            <p:ph type="body" idx="4294967295"/>
          </p:nvPr>
        </p:nvSpPr>
        <p:spPr>
          <a:xfrm>
            <a:off x="2237267" y="2376524"/>
            <a:ext cx="9954733" cy="1776796"/>
          </a:xfrm>
          <a:prstGeom prst="rect">
            <a:avLst/>
          </a:prstGeom>
        </p:spPr>
        <p:txBody>
          <a:bodyPr vert="horz" wrap="square" lIns="0" tIns="12092" rIns="0" bIns="0" rtlCol="0">
            <a:spAutoFit/>
          </a:bodyPr>
          <a:lstStyle/>
          <a:p>
            <a:pPr marL="11516">
              <a:lnSpc>
                <a:spcPct val="100000"/>
              </a:lnSpc>
              <a:spcBef>
                <a:spcPts val="95"/>
              </a:spcBef>
            </a:pPr>
            <a:r>
              <a:rPr sz="1400" dirty="0"/>
              <a:t>#</a:t>
            </a:r>
          </a:p>
          <a:p>
            <a:pPr marL="11516">
              <a:lnSpc>
                <a:spcPct val="100000"/>
              </a:lnSpc>
              <a:spcBef>
                <a:spcPts val="5"/>
              </a:spcBef>
            </a:pPr>
            <a:r>
              <a:rPr sz="1400" dirty="0"/>
              <a:t># Clonar un repositorio remoto </a:t>
            </a:r>
            <a:r>
              <a:rPr sz="1400" spc="-5" dirty="0"/>
              <a:t>es </a:t>
            </a:r>
            <a:r>
              <a:rPr sz="1400" dirty="0"/>
              <a:t>trivial:</a:t>
            </a:r>
          </a:p>
          <a:p>
            <a:pPr>
              <a:lnSpc>
                <a:spcPct val="100000"/>
              </a:lnSpc>
            </a:pPr>
            <a:endParaRPr sz="1400" dirty="0"/>
          </a:p>
          <a:p>
            <a:pPr marL="52399">
              <a:lnSpc>
                <a:spcPct val="100000"/>
              </a:lnSpc>
            </a:pPr>
            <a:r>
              <a:rPr sz="1400" spc="-5" dirty="0">
                <a:solidFill>
                  <a:srgbClr val="941751"/>
                </a:solidFill>
              </a:rPr>
              <a:t>xx&gt; </a:t>
            </a:r>
            <a:r>
              <a:rPr sz="1400" dirty="0">
                <a:solidFill>
                  <a:srgbClr val="000000"/>
                </a:solidFill>
              </a:rPr>
              <a:t>git clone </a:t>
            </a:r>
            <a:r>
              <a:rPr sz="1400" u="heavy" spc="-5" dirty="0">
                <a:solidFill>
                  <a:srgbClr val="000000"/>
                </a:solidFill>
                <a:uFill>
                  <a:solidFill>
                    <a:srgbClr val="000000"/>
                  </a:solidFill>
                </a:uFill>
              </a:rPr>
              <a:t>https://github.com/ging/swcm</a:t>
            </a:r>
          </a:p>
          <a:p>
            <a:pPr marL="2061428">
              <a:lnSpc>
                <a:spcPct val="100000"/>
              </a:lnSpc>
              <a:spcBef>
                <a:spcPts val="9"/>
              </a:spcBef>
            </a:pPr>
            <a:r>
              <a:rPr sz="1400" dirty="0"/>
              <a:t># </a:t>
            </a:r>
            <a:r>
              <a:rPr sz="1400" dirty="0">
                <a:solidFill>
                  <a:srgbClr val="0433FF"/>
                </a:solidFill>
              </a:rPr>
              <a:t>clone</a:t>
            </a:r>
            <a:r>
              <a:rPr sz="1400" dirty="0"/>
              <a:t>: </a:t>
            </a:r>
            <a:r>
              <a:rPr sz="1400" spc="-5" dirty="0"/>
              <a:t>crea </a:t>
            </a:r>
            <a:r>
              <a:rPr sz="1400" dirty="0"/>
              <a:t>rama de proyecto en directorio local</a:t>
            </a:r>
            <a:r>
              <a:rPr sz="1400" spc="-23" dirty="0"/>
              <a:t> </a:t>
            </a:r>
            <a:r>
              <a:rPr sz="1400" spc="-5" dirty="0"/>
              <a:t>swcm</a:t>
            </a:r>
          </a:p>
          <a:p>
            <a:pPr marL="52399">
              <a:lnSpc>
                <a:spcPct val="100000"/>
              </a:lnSpc>
              <a:spcBef>
                <a:spcPts val="5"/>
              </a:spcBef>
            </a:pPr>
            <a:r>
              <a:rPr sz="1400" dirty="0">
                <a:solidFill>
                  <a:srgbClr val="941751"/>
                </a:solidFill>
              </a:rPr>
              <a:t>.......</a:t>
            </a:r>
          </a:p>
          <a:p>
            <a:pPr marL="52399">
              <a:lnSpc>
                <a:spcPct val="100000"/>
              </a:lnSpc>
              <a:spcBef>
                <a:spcPts val="5"/>
              </a:spcBef>
              <a:tabLst>
                <a:tab pos="2101736" algn="l"/>
              </a:tabLst>
            </a:pPr>
            <a:r>
              <a:rPr sz="1400" spc="-5" dirty="0">
                <a:solidFill>
                  <a:srgbClr val="941751"/>
                </a:solidFill>
              </a:rPr>
              <a:t>xx&gt;</a:t>
            </a:r>
            <a:r>
              <a:rPr sz="1400" spc="5" dirty="0">
                <a:solidFill>
                  <a:srgbClr val="941751"/>
                </a:solidFill>
              </a:rPr>
              <a:t> </a:t>
            </a:r>
            <a:r>
              <a:rPr sz="1400" spc="-5" dirty="0">
                <a:solidFill>
                  <a:srgbClr val="000000"/>
                </a:solidFill>
              </a:rPr>
              <a:t>cd</a:t>
            </a:r>
            <a:r>
              <a:rPr sz="1400" spc="9" dirty="0">
                <a:solidFill>
                  <a:srgbClr val="000000"/>
                </a:solidFill>
              </a:rPr>
              <a:t> </a:t>
            </a:r>
            <a:r>
              <a:rPr sz="1400" spc="-5" dirty="0">
                <a:solidFill>
                  <a:srgbClr val="000000"/>
                </a:solidFill>
              </a:rPr>
              <a:t>swcm	</a:t>
            </a:r>
            <a:r>
              <a:rPr sz="1400" dirty="0"/>
              <a:t># Entramos en directorio clonado</a:t>
            </a:r>
            <a:r>
              <a:rPr sz="1400" spc="-5" dirty="0"/>
              <a:t> swcm</a:t>
            </a:r>
          </a:p>
        </p:txBody>
      </p:sp>
      <p:sp>
        <p:nvSpPr>
          <p:cNvPr id="4" name="object 4"/>
          <p:cNvSpPr txBox="1"/>
          <p:nvPr/>
        </p:nvSpPr>
        <p:spPr>
          <a:xfrm>
            <a:off x="2096684" y="855937"/>
            <a:ext cx="7558771" cy="480809"/>
          </a:xfrm>
          <a:prstGeom prst="rect">
            <a:avLst/>
          </a:prstGeom>
        </p:spPr>
        <p:txBody>
          <a:bodyPr vert="horz" wrap="square" lIns="0" tIns="12092" rIns="0" bIns="0" rtlCol="0">
            <a:spAutoFit/>
          </a:bodyPr>
          <a:lstStyle/>
          <a:p>
            <a:pPr marL="11516" marR="4607">
              <a:lnSpc>
                <a:spcPct val="100000"/>
              </a:lnSpc>
              <a:spcBef>
                <a:spcPts val="95"/>
              </a:spcBef>
            </a:pPr>
            <a:r>
              <a:rPr sz="1496" b="1" dirty="0">
                <a:solidFill>
                  <a:srgbClr val="008400"/>
                </a:solidFill>
                <a:latin typeface="Tahoma"/>
                <a:cs typeface="Tahoma"/>
              </a:rPr>
              <a:t># GITHUB </a:t>
            </a:r>
            <a:r>
              <a:rPr sz="1496" b="1" spc="-5" dirty="0">
                <a:solidFill>
                  <a:srgbClr val="008400"/>
                </a:solidFill>
                <a:latin typeface="Tahoma"/>
                <a:cs typeface="Tahoma"/>
              </a:rPr>
              <a:t>es </a:t>
            </a:r>
            <a:r>
              <a:rPr sz="1496" b="1" dirty="0">
                <a:solidFill>
                  <a:srgbClr val="008400"/>
                </a:solidFill>
                <a:latin typeface="Tahoma"/>
                <a:cs typeface="Tahoma"/>
              </a:rPr>
              <a:t>un servidor de repositorios de grupo remotos, </a:t>
            </a:r>
            <a:r>
              <a:rPr sz="1496" b="1" spc="-5" dirty="0">
                <a:solidFill>
                  <a:srgbClr val="008400"/>
                </a:solidFill>
                <a:latin typeface="Tahoma"/>
                <a:cs typeface="Tahoma"/>
              </a:rPr>
              <a:t>están </a:t>
            </a:r>
            <a:r>
              <a:rPr sz="1496" b="1" dirty="0">
                <a:solidFill>
                  <a:srgbClr val="008400"/>
                </a:solidFill>
                <a:latin typeface="Tahoma"/>
                <a:cs typeface="Tahoma"/>
              </a:rPr>
              <a:t>por ejemplo:  #</a:t>
            </a:r>
            <a:endParaRPr sz="1496">
              <a:latin typeface="Tahoma"/>
              <a:cs typeface="Tahoma"/>
            </a:endParaRPr>
          </a:p>
        </p:txBody>
      </p:sp>
      <p:sp>
        <p:nvSpPr>
          <p:cNvPr id="13" name="object 13"/>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140</a:t>
            </a:fld>
            <a:endParaRPr sz="1179">
              <a:latin typeface="Tahoma"/>
              <a:cs typeface="Tahoma"/>
            </a:endParaRPr>
          </a:p>
        </p:txBody>
      </p:sp>
      <p:sp>
        <p:nvSpPr>
          <p:cNvPr id="5" name="object 5"/>
          <p:cNvSpPr txBox="1"/>
          <p:nvPr/>
        </p:nvSpPr>
        <p:spPr>
          <a:xfrm>
            <a:off x="4313207" y="1542312"/>
            <a:ext cx="3361628" cy="242401"/>
          </a:xfrm>
          <a:prstGeom prst="rect">
            <a:avLst/>
          </a:prstGeom>
        </p:spPr>
        <p:txBody>
          <a:bodyPr vert="horz" wrap="square" lIns="0" tIns="12092" rIns="0" bIns="0" rtlCol="0">
            <a:spAutoFit/>
          </a:bodyPr>
          <a:lstStyle/>
          <a:p>
            <a:pPr marL="11516">
              <a:lnSpc>
                <a:spcPct val="100000"/>
              </a:lnSpc>
              <a:spcBef>
                <a:spcPts val="95"/>
              </a:spcBef>
            </a:pPr>
            <a:r>
              <a:rPr sz="1496" b="1" u="heavy" spc="-5" dirty="0">
                <a:solidFill>
                  <a:srgbClr val="0433FF"/>
                </a:solidFill>
                <a:uFill>
                  <a:solidFill>
                    <a:srgbClr val="0433FF"/>
                  </a:solidFill>
                </a:uFill>
                <a:latin typeface="Tahoma"/>
                <a:cs typeface="Tahoma"/>
              </a:rPr>
              <a:t>https://github.com/torvalds/linux</a:t>
            </a:r>
            <a:endParaRPr sz="1496">
              <a:latin typeface="Tahoma"/>
              <a:cs typeface="Tahoma"/>
            </a:endParaRPr>
          </a:p>
        </p:txBody>
      </p:sp>
      <p:sp>
        <p:nvSpPr>
          <p:cNvPr id="6" name="object 6"/>
          <p:cNvSpPr txBox="1"/>
          <p:nvPr/>
        </p:nvSpPr>
        <p:spPr>
          <a:xfrm>
            <a:off x="4283907" y="1771109"/>
            <a:ext cx="2658555" cy="480809"/>
          </a:xfrm>
          <a:prstGeom prst="rect">
            <a:avLst/>
          </a:prstGeom>
        </p:spPr>
        <p:txBody>
          <a:bodyPr vert="horz" wrap="square" lIns="0" tIns="12092" rIns="0" bIns="0" rtlCol="0">
            <a:spAutoFit/>
          </a:bodyPr>
          <a:lstStyle/>
          <a:p>
            <a:pPr marL="17275" marR="4607" indent="-6334">
              <a:lnSpc>
                <a:spcPct val="100000"/>
              </a:lnSpc>
              <a:spcBef>
                <a:spcPts val="95"/>
              </a:spcBef>
            </a:pPr>
            <a:r>
              <a:rPr sz="1496" b="1" u="heavy" spc="-5" dirty="0">
                <a:solidFill>
                  <a:srgbClr val="0433FF"/>
                </a:solidFill>
                <a:uFill>
                  <a:solidFill>
                    <a:srgbClr val="0433FF"/>
                  </a:solidFill>
                </a:uFill>
                <a:latin typeface="Tahoma"/>
                <a:cs typeface="Tahoma"/>
              </a:rPr>
              <a:t>https://github.com/eclipse </a:t>
            </a:r>
            <a:r>
              <a:rPr sz="1496" b="1" spc="-5" dirty="0">
                <a:solidFill>
                  <a:srgbClr val="0433FF"/>
                </a:solidFill>
                <a:latin typeface="Tahoma"/>
                <a:cs typeface="Tahoma"/>
              </a:rPr>
              <a:t> </a:t>
            </a:r>
            <a:r>
              <a:rPr sz="1496" b="1" u="heavy" spc="-5" dirty="0">
                <a:solidFill>
                  <a:srgbClr val="0433FF"/>
                </a:solidFill>
                <a:uFill>
                  <a:solidFill>
                    <a:srgbClr val="0433FF"/>
                  </a:solidFill>
                </a:uFill>
                <a:latin typeface="Tahoma"/>
                <a:cs typeface="Tahoma"/>
              </a:rPr>
              <a:t>https://github.com/ging</a:t>
            </a:r>
            <a:endParaRPr sz="1496">
              <a:latin typeface="Tahoma"/>
              <a:cs typeface="Tahoma"/>
            </a:endParaRPr>
          </a:p>
        </p:txBody>
      </p:sp>
      <p:sp>
        <p:nvSpPr>
          <p:cNvPr id="7" name="object 7"/>
          <p:cNvSpPr txBox="1"/>
          <p:nvPr/>
        </p:nvSpPr>
        <p:spPr>
          <a:xfrm>
            <a:off x="2096684" y="1313517"/>
            <a:ext cx="5144364" cy="932975"/>
          </a:xfrm>
          <a:prstGeom prst="rect">
            <a:avLst/>
          </a:prstGeom>
        </p:spPr>
        <p:txBody>
          <a:bodyPr vert="horz" wrap="square" lIns="0" tIns="12092" rIns="0" bIns="0" rtlCol="0">
            <a:spAutoFit/>
          </a:bodyPr>
          <a:lstStyle/>
          <a:p>
            <a:pPr marL="11516" marR="4607" algn="just">
              <a:lnSpc>
                <a:spcPct val="100000"/>
              </a:lnSpc>
              <a:spcBef>
                <a:spcPts val="95"/>
              </a:spcBef>
            </a:pPr>
            <a:r>
              <a:rPr sz="1496" b="1" dirty="0">
                <a:solidFill>
                  <a:srgbClr val="008400"/>
                </a:solidFill>
                <a:latin typeface="Tahoma"/>
                <a:cs typeface="Tahoma"/>
              </a:rPr>
              <a:t># -&gt; Ruby on Rails: </a:t>
            </a:r>
            <a:r>
              <a:rPr sz="1496" b="1" u="heavy" spc="-5" dirty="0">
                <a:solidFill>
                  <a:srgbClr val="0433FF"/>
                </a:solidFill>
                <a:uFill>
                  <a:solidFill>
                    <a:srgbClr val="0433FF"/>
                  </a:solidFill>
                </a:uFill>
                <a:latin typeface="Tahoma"/>
                <a:cs typeface="Tahoma"/>
              </a:rPr>
              <a:t>https://github.com/rails/rails </a:t>
            </a:r>
            <a:r>
              <a:rPr sz="1496" b="1" spc="-5" dirty="0">
                <a:solidFill>
                  <a:srgbClr val="0433FF"/>
                </a:solidFill>
                <a:latin typeface="Tahoma"/>
                <a:cs typeface="Tahoma"/>
              </a:rPr>
              <a:t> </a:t>
            </a:r>
            <a:r>
              <a:rPr sz="1496" b="1" dirty="0">
                <a:solidFill>
                  <a:srgbClr val="008400"/>
                </a:solidFill>
                <a:latin typeface="Tahoma"/>
                <a:cs typeface="Tahoma"/>
              </a:rPr>
              <a:t>#</a:t>
            </a:r>
            <a:endParaRPr sz="1496">
              <a:latin typeface="Tahoma"/>
              <a:cs typeface="Tahoma"/>
            </a:endParaRPr>
          </a:p>
          <a:p>
            <a:pPr marL="11516" marR="4969309" algn="just">
              <a:lnSpc>
                <a:spcPct val="100000"/>
              </a:lnSpc>
              <a:spcBef>
                <a:spcPts val="9"/>
              </a:spcBef>
            </a:pPr>
            <a:r>
              <a:rPr sz="1496" b="1" dirty="0">
                <a:solidFill>
                  <a:srgbClr val="008400"/>
                </a:solidFill>
                <a:latin typeface="Tahoma"/>
                <a:cs typeface="Tahoma"/>
              </a:rPr>
              <a:t>#  #  #</a:t>
            </a:r>
            <a:endParaRPr sz="1496">
              <a:latin typeface="Tahoma"/>
              <a:cs typeface="Tahoma"/>
            </a:endParaRPr>
          </a:p>
        </p:txBody>
      </p:sp>
      <p:sp>
        <p:nvSpPr>
          <p:cNvPr id="8" name="object 8"/>
          <p:cNvSpPr txBox="1"/>
          <p:nvPr/>
        </p:nvSpPr>
        <p:spPr>
          <a:xfrm>
            <a:off x="2531672" y="1542313"/>
            <a:ext cx="1050293" cy="938584"/>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008400"/>
                </a:solidFill>
                <a:latin typeface="Tahoma"/>
                <a:cs typeface="Tahoma"/>
              </a:rPr>
              <a:t>-&gt;</a:t>
            </a:r>
            <a:r>
              <a:rPr sz="1496" b="1" spc="-23" dirty="0">
                <a:solidFill>
                  <a:srgbClr val="008400"/>
                </a:solidFill>
                <a:latin typeface="Tahoma"/>
                <a:cs typeface="Tahoma"/>
              </a:rPr>
              <a:t> </a:t>
            </a:r>
            <a:r>
              <a:rPr sz="1496" b="1" dirty="0">
                <a:solidFill>
                  <a:srgbClr val="008400"/>
                </a:solidFill>
                <a:latin typeface="Tahoma"/>
                <a:cs typeface="Tahoma"/>
              </a:rPr>
              <a:t>Linux:</a:t>
            </a:r>
            <a:endParaRPr sz="1496">
              <a:latin typeface="Tahoma"/>
              <a:cs typeface="Tahoma"/>
            </a:endParaRPr>
          </a:p>
          <a:p>
            <a:pPr marL="11516">
              <a:lnSpc>
                <a:spcPct val="100000"/>
              </a:lnSpc>
              <a:spcBef>
                <a:spcPts val="5"/>
              </a:spcBef>
            </a:pPr>
            <a:r>
              <a:rPr sz="1496" b="1" dirty="0">
                <a:solidFill>
                  <a:srgbClr val="008400"/>
                </a:solidFill>
                <a:latin typeface="Tahoma"/>
                <a:cs typeface="Tahoma"/>
              </a:rPr>
              <a:t>-&gt;</a:t>
            </a:r>
            <a:r>
              <a:rPr sz="1496" b="1" spc="-45" dirty="0">
                <a:solidFill>
                  <a:srgbClr val="008400"/>
                </a:solidFill>
                <a:latin typeface="Tahoma"/>
                <a:cs typeface="Tahoma"/>
              </a:rPr>
              <a:t> </a:t>
            </a:r>
            <a:r>
              <a:rPr sz="1496" b="1" spc="-5" dirty="0">
                <a:solidFill>
                  <a:srgbClr val="008400"/>
                </a:solidFill>
                <a:latin typeface="Tahoma"/>
                <a:cs typeface="Tahoma"/>
              </a:rPr>
              <a:t>Eclipse:</a:t>
            </a:r>
            <a:endParaRPr sz="1496">
              <a:latin typeface="Tahoma"/>
              <a:cs typeface="Tahoma"/>
            </a:endParaRPr>
          </a:p>
          <a:p>
            <a:pPr marL="11516">
              <a:lnSpc>
                <a:spcPct val="100000"/>
              </a:lnSpc>
              <a:spcBef>
                <a:spcPts val="5"/>
              </a:spcBef>
            </a:pPr>
            <a:r>
              <a:rPr sz="1496" b="1" dirty="0">
                <a:solidFill>
                  <a:srgbClr val="008400"/>
                </a:solidFill>
                <a:latin typeface="Tahoma"/>
                <a:cs typeface="Tahoma"/>
              </a:rPr>
              <a:t>-&gt;</a:t>
            </a:r>
            <a:r>
              <a:rPr sz="1496" b="1" spc="-36" dirty="0">
                <a:solidFill>
                  <a:srgbClr val="008400"/>
                </a:solidFill>
                <a:latin typeface="Tahoma"/>
                <a:cs typeface="Tahoma"/>
              </a:rPr>
              <a:t> </a:t>
            </a:r>
            <a:r>
              <a:rPr sz="1496" b="1" dirty="0">
                <a:solidFill>
                  <a:srgbClr val="008400"/>
                </a:solidFill>
                <a:latin typeface="Tahoma"/>
                <a:cs typeface="Tahoma"/>
              </a:rPr>
              <a:t>SWCM:</a:t>
            </a:r>
            <a:endParaRPr sz="1496">
              <a:latin typeface="Tahoma"/>
              <a:cs typeface="Tahoma"/>
            </a:endParaRPr>
          </a:p>
          <a:p>
            <a:pPr marL="11516">
              <a:lnSpc>
                <a:spcPct val="100000"/>
              </a:lnSpc>
              <a:spcBef>
                <a:spcPts val="9"/>
              </a:spcBef>
            </a:pPr>
            <a:r>
              <a:rPr sz="1496" b="1" dirty="0">
                <a:solidFill>
                  <a:srgbClr val="008400"/>
                </a:solidFill>
                <a:latin typeface="Tahoma"/>
                <a:cs typeface="Tahoma"/>
              </a:rPr>
              <a:t>............</a:t>
            </a:r>
            <a:endParaRPr sz="1496">
              <a:latin typeface="Tahoma"/>
              <a:cs typeface="Tahoma"/>
            </a:endParaRPr>
          </a:p>
        </p:txBody>
      </p:sp>
      <p:sp>
        <p:nvSpPr>
          <p:cNvPr id="10" name="object 10"/>
          <p:cNvSpPr txBox="1"/>
          <p:nvPr/>
        </p:nvSpPr>
        <p:spPr>
          <a:xfrm>
            <a:off x="2137958" y="4287816"/>
            <a:ext cx="1784461" cy="480809"/>
          </a:xfrm>
          <a:prstGeom prst="rect">
            <a:avLst/>
          </a:prstGeom>
        </p:spPr>
        <p:txBody>
          <a:bodyPr vert="horz" wrap="square" lIns="0" tIns="12092" rIns="0" bIns="0" rtlCol="0">
            <a:spAutoFit/>
          </a:bodyPr>
          <a:lstStyle/>
          <a:p>
            <a:pPr marL="11516" marR="4607">
              <a:lnSpc>
                <a:spcPct val="100000"/>
              </a:lnSpc>
              <a:spcBef>
                <a:spcPts val="95"/>
              </a:spcBef>
            </a:pPr>
            <a:r>
              <a:rPr sz="1496" b="1" dirty="0">
                <a:solidFill>
                  <a:srgbClr val="941751"/>
                </a:solidFill>
                <a:latin typeface="Tahoma"/>
                <a:cs typeface="Tahoma"/>
              </a:rPr>
              <a:t>swcm&gt; </a:t>
            </a:r>
            <a:r>
              <a:rPr sz="1496" b="1" dirty="0">
                <a:latin typeface="Tahoma"/>
                <a:cs typeface="Tahoma"/>
              </a:rPr>
              <a:t>git</a:t>
            </a:r>
            <a:r>
              <a:rPr sz="1496" b="1" spc="-77" dirty="0">
                <a:latin typeface="Tahoma"/>
                <a:cs typeface="Tahoma"/>
              </a:rPr>
              <a:t> </a:t>
            </a:r>
            <a:r>
              <a:rPr sz="1496" b="1" dirty="0">
                <a:latin typeface="Tahoma"/>
                <a:cs typeface="Tahoma"/>
              </a:rPr>
              <a:t>remote  </a:t>
            </a:r>
            <a:r>
              <a:rPr sz="1496" b="1" dirty="0">
                <a:solidFill>
                  <a:srgbClr val="941751"/>
                </a:solidFill>
                <a:latin typeface="Tahoma"/>
                <a:cs typeface="Tahoma"/>
              </a:rPr>
              <a:t>origin</a:t>
            </a:r>
            <a:endParaRPr sz="1496">
              <a:latin typeface="Tahoma"/>
              <a:cs typeface="Tahoma"/>
            </a:endParaRPr>
          </a:p>
        </p:txBody>
      </p:sp>
      <p:sp>
        <p:nvSpPr>
          <p:cNvPr id="11" name="object 11"/>
          <p:cNvSpPr txBox="1"/>
          <p:nvPr/>
        </p:nvSpPr>
        <p:spPr>
          <a:xfrm>
            <a:off x="4201839" y="4287816"/>
            <a:ext cx="4305972" cy="480809"/>
          </a:xfrm>
          <a:prstGeom prst="rect">
            <a:avLst/>
          </a:prstGeom>
        </p:spPr>
        <p:txBody>
          <a:bodyPr vert="horz" wrap="square" lIns="0" tIns="12092" rIns="0" bIns="0" rtlCol="0">
            <a:spAutoFit/>
          </a:bodyPr>
          <a:lstStyle/>
          <a:p>
            <a:pPr marL="11516" marR="4607" indent="31670">
              <a:lnSpc>
                <a:spcPct val="100000"/>
              </a:lnSpc>
              <a:spcBef>
                <a:spcPts val="95"/>
              </a:spcBef>
            </a:pPr>
            <a:r>
              <a:rPr sz="1496" b="1" dirty="0">
                <a:solidFill>
                  <a:srgbClr val="008400"/>
                </a:solidFill>
                <a:latin typeface="Tahoma"/>
                <a:cs typeface="Tahoma"/>
              </a:rPr>
              <a:t># </a:t>
            </a:r>
            <a:r>
              <a:rPr sz="1496" b="1" dirty="0">
                <a:solidFill>
                  <a:srgbClr val="FF2600"/>
                </a:solidFill>
                <a:latin typeface="Tahoma"/>
                <a:cs typeface="Tahoma"/>
              </a:rPr>
              <a:t>remote</a:t>
            </a:r>
            <a:r>
              <a:rPr sz="1496" b="1" dirty="0">
                <a:solidFill>
                  <a:srgbClr val="008400"/>
                </a:solidFill>
                <a:latin typeface="Tahoma"/>
                <a:cs typeface="Tahoma"/>
              </a:rPr>
              <a:t>:ver repositorios remotos</a:t>
            </a:r>
            <a:r>
              <a:rPr sz="1496" b="1" spc="-45" dirty="0">
                <a:solidFill>
                  <a:srgbClr val="008400"/>
                </a:solidFill>
                <a:latin typeface="Tahoma"/>
                <a:cs typeface="Tahoma"/>
              </a:rPr>
              <a:t> </a:t>
            </a:r>
            <a:r>
              <a:rPr sz="1496" b="1" dirty="0">
                <a:solidFill>
                  <a:srgbClr val="008400"/>
                </a:solidFill>
                <a:latin typeface="Tahoma"/>
                <a:cs typeface="Tahoma"/>
              </a:rPr>
              <a:t>definidos  # “origin” </a:t>
            </a:r>
            <a:r>
              <a:rPr sz="1496" b="1" spc="-5" dirty="0">
                <a:solidFill>
                  <a:srgbClr val="008400"/>
                </a:solidFill>
                <a:latin typeface="Tahoma"/>
                <a:cs typeface="Tahoma"/>
              </a:rPr>
              <a:t>referencia el </a:t>
            </a:r>
            <a:r>
              <a:rPr sz="1496" b="1" dirty="0">
                <a:solidFill>
                  <a:srgbClr val="008400"/>
                </a:solidFill>
                <a:latin typeface="Tahoma"/>
                <a:cs typeface="Tahoma"/>
              </a:rPr>
              <a:t>repositorio clonado</a:t>
            </a:r>
            <a:endParaRPr sz="1496">
              <a:latin typeface="Tahoma"/>
              <a:cs typeface="Tahoma"/>
            </a:endParaRPr>
          </a:p>
        </p:txBody>
      </p:sp>
      <p:sp>
        <p:nvSpPr>
          <p:cNvPr id="12" name="object 12"/>
          <p:cNvSpPr txBox="1"/>
          <p:nvPr/>
        </p:nvSpPr>
        <p:spPr>
          <a:xfrm>
            <a:off x="2137958" y="4974192"/>
            <a:ext cx="7781037" cy="1395784"/>
          </a:xfrm>
          <a:prstGeom prst="rect">
            <a:avLst/>
          </a:prstGeom>
        </p:spPr>
        <p:txBody>
          <a:bodyPr vert="horz" wrap="square" lIns="0" tIns="12092" rIns="0" bIns="0" rtlCol="0">
            <a:spAutoFit/>
          </a:bodyPr>
          <a:lstStyle/>
          <a:p>
            <a:pPr marL="11516" marR="288485">
              <a:lnSpc>
                <a:spcPct val="100000"/>
              </a:lnSpc>
              <a:spcBef>
                <a:spcPts val="95"/>
              </a:spcBef>
            </a:pPr>
            <a:r>
              <a:rPr sz="1496" b="1" dirty="0">
                <a:solidFill>
                  <a:srgbClr val="941751"/>
                </a:solidFill>
                <a:latin typeface="Tahoma"/>
                <a:cs typeface="Tahoma"/>
              </a:rPr>
              <a:t>swcm&gt; </a:t>
            </a:r>
            <a:r>
              <a:rPr sz="1496" b="1" dirty="0">
                <a:latin typeface="Tahoma"/>
                <a:cs typeface="Tahoma"/>
              </a:rPr>
              <a:t>git remote -v </a:t>
            </a:r>
            <a:r>
              <a:rPr sz="1496" b="1" dirty="0">
                <a:solidFill>
                  <a:srgbClr val="008400"/>
                </a:solidFill>
                <a:latin typeface="Tahoma"/>
                <a:cs typeface="Tahoma"/>
              </a:rPr>
              <a:t># con -v muestra tambien </a:t>
            </a:r>
            <a:r>
              <a:rPr sz="1496" b="1" spc="-5" dirty="0">
                <a:solidFill>
                  <a:srgbClr val="008400"/>
                </a:solidFill>
                <a:latin typeface="Tahoma"/>
                <a:cs typeface="Tahoma"/>
              </a:rPr>
              <a:t>el </a:t>
            </a:r>
            <a:r>
              <a:rPr sz="1496" b="1" dirty="0">
                <a:solidFill>
                  <a:srgbClr val="008400"/>
                </a:solidFill>
                <a:latin typeface="Tahoma"/>
                <a:cs typeface="Tahoma"/>
              </a:rPr>
              <a:t>URL del repositorio remoto  </a:t>
            </a:r>
            <a:r>
              <a:rPr sz="1496" b="1" dirty="0">
                <a:solidFill>
                  <a:srgbClr val="941751"/>
                </a:solidFill>
                <a:latin typeface="Tahoma"/>
                <a:cs typeface="Tahoma"/>
              </a:rPr>
              <a:t>origin</a:t>
            </a:r>
            <a:r>
              <a:rPr sz="1496" b="1" spc="435" dirty="0">
                <a:solidFill>
                  <a:srgbClr val="941751"/>
                </a:solidFill>
                <a:latin typeface="Tahoma"/>
                <a:cs typeface="Tahoma"/>
              </a:rPr>
              <a:t> </a:t>
            </a:r>
            <a:r>
              <a:rPr sz="1496" b="1" u="heavy" spc="-5" dirty="0">
                <a:solidFill>
                  <a:srgbClr val="941751"/>
                </a:solidFill>
                <a:uFill>
                  <a:solidFill>
                    <a:srgbClr val="941751"/>
                  </a:solidFill>
                </a:uFill>
                <a:latin typeface="Tahoma"/>
                <a:cs typeface="Tahoma"/>
              </a:rPr>
              <a:t>https://github.com/ging/swcm</a:t>
            </a:r>
            <a:endParaRPr sz="1496">
              <a:latin typeface="Tahoma"/>
              <a:cs typeface="Tahoma"/>
            </a:endParaRPr>
          </a:p>
          <a:p>
            <a:pPr marL="11516">
              <a:lnSpc>
                <a:spcPct val="100000"/>
              </a:lnSpc>
              <a:spcBef>
                <a:spcPts val="9"/>
              </a:spcBef>
            </a:pPr>
            <a:r>
              <a:rPr sz="1496" b="1" dirty="0">
                <a:solidFill>
                  <a:srgbClr val="941751"/>
                </a:solidFill>
                <a:latin typeface="Tahoma"/>
                <a:cs typeface="Tahoma"/>
              </a:rPr>
              <a:t>.......</a:t>
            </a:r>
            <a:endParaRPr sz="1496">
              <a:latin typeface="Tahoma"/>
              <a:cs typeface="Tahoma"/>
            </a:endParaRPr>
          </a:p>
          <a:p>
            <a:pPr>
              <a:lnSpc>
                <a:spcPct val="100000"/>
              </a:lnSpc>
              <a:spcBef>
                <a:spcPts val="5"/>
              </a:spcBef>
            </a:pPr>
            <a:endParaRPr sz="1496">
              <a:latin typeface="Tahoma"/>
              <a:cs typeface="Tahoma"/>
            </a:endParaRPr>
          </a:p>
          <a:p>
            <a:pPr marL="11516">
              <a:lnSpc>
                <a:spcPct val="100000"/>
              </a:lnSpc>
              <a:tabLst>
                <a:tab pos="4874875" algn="l"/>
              </a:tabLst>
            </a:pPr>
            <a:r>
              <a:rPr sz="1496" b="1" dirty="0">
                <a:solidFill>
                  <a:srgbClr val="941751"/>
                </a:solidFill>
                <a:latin typeface="Tahoma"/>
                <a:cs typeface="Tahoma"/>
              </a:rPr>
              <a:t>swcm&gt; </a:t>
            </a:r>
            <a:r>
              <a:rPr sz="1496" b="1" dirty="0">
                <a:latin typeface="Tahoma"/>
                <a:cs typeface="Tahoma"/>
              </a:rPr>
              <a:t>git</a:t>
            </a:r>
            <a:r>
              <a:rPr sz="1496" b="1" spc="23" dirty="0">
                <a:latin typeface="Tahoma"/>
                <a:cs typeface="Tahoma"/>
              </a:rPr>
              <a:t> </a:t>
            </a:r>
            <a:r>
              <a:rPr sz="1496" b="1" dirty="0">
                <a:latin typeface="Tahoma"/>
                <a:cs typeface="Tahoma"/>
              </a:rPr>
              <a:t>clone</a:t>
            </a:r>
            <a:r>
              <a:rPr sz="1496" b="1" spc="14" dirty="0">
                <a:latin typeface="Tahoma"/>
                <a:cs typeface="Tahoma"/>
              </a:rPr>
              <a:t> </a:t>
            </a:r>
            <a:r>
              <a:rPr sz="1496" b="1" u="heavy" spc="-5" dirty="0">
                <a:uFill>
                  <a:solidFill>
                    <a:srgbClr val="000000"/>
                  </a:solidFill>
                </a:uFill>
                <a:latin typeface="Tahoma"/>
                <a:cs typeface="Tahoma"/>
              </a:rPr>
              <a:t>https://github.com/ging/swcm</a:t>
            </a:r>
            <a:r>
              <a:rPr sz="1496" b="1" spc="-5" dirty="0">
                <a:latin typeface="Tahoma"/>
                <a:cs typeface="Tahoma"/>
              </a:rPr>
              <a:t>	</a:t>
            </a:r>
            <a:r>
              <a:rPr sz="1496" b="1" dirty="0">
                <a:latin typeface="Tahoma"/>
                <a:cs typeface="Tahoma"/>
              </a:rPr>
              <a:t>my_swcm </a:t>
            </a:r>
            <a:r>
              <a:rPr sz="1496" b="1" dirty="0">
                <a:solidFill>
                  <a:srgbClr val="008400"/>
                </a:solidFill>
                <a:latin typeface="Tahoma"/>
                <a:cs typeface="Tahoma"/>
              </a:rPr>
              <a:t># copia</a:t>
            </a:r>
            <a:r>
              <a:rPr sz="1496" b="1" spc="-59" dirty="0">
                <a:solidFill>
                  <a:srgbClr val="008400"/>
                </a:solidFill>
                <a:latin typeface="Tahoma"/>
                <a:cs typeface="Tahoma"/>
              </a:rPr>
              <a:t> </a:t>
            </a:r>
            <a:r>
              <a:rPr sz="1496" b="1" dirty="0">
                <a:solidFill>
                  <a:srgbClr val="008400"/>
                </a:solidFill>
                <a:latin typeface="Tahoma"/>
                <a:cs typeface="Tahoma"/>
              </a:rPr>
              <a:t>repositorio</a:t>
            </a:r>
            <a:endParaRPr sz="1496">
              <a:latin typeface="Tahoma"/>
              <a:cs typeface="Tahoma"/>
            </a:endParaRPr>
          </a:p>
          <a:p>
            <a:pPr marL="11516">
              <a:lnSpc>
                <a:spcPct val="100000"/>
              </a:lnSpc>
              <a:spcBef>
                <a:spcPts val="5"/>
              </a:spcBef>
              <a:tabLst>
                <a:tab pos="2548570" algn="l"/>
              </a:tabLst>
            </a:pPr>
            <a:r>
              <a:rPr sz="1496" b="1" dirty="0">
                <a:solidFill>
                  <a:srgbClr val="941751"/>
                </a:solidFill>
                <a:latin typeface="Tahoma"/>
                <a:cs typeface="Tahoma"/>
              </a:rPr>
              <a:t>.......	</a:t>
            </a:r>
            <a:r>
              <a:rPr sz="1496" b="1" dirty="0">
                <a:solidFill>
                  <a:srgbClr val="008400"/>
                </a:solidFill>
                <a:latin typeface="Tahoma"/>
                <a:cs typeface="Tahoma"/>
              </a:rPr>
              <a:t># </a:t>
            </a:r>
            <a:r>
              <a:rPr sz="1496" b="1" spc="-5" dirty="0">
                <a:solidFill>
                  <a:srgbClr val="008400"/>
                </a:solidFill>
                <a:latin typeface="Tahoma"/>
                <a:cs typeface="Tahoma"/>
              </a:rPr>
              <a:t>ging/swcm </a:t>
            </a:r>
            <a:r>
              <a:rPr sz="1496" b="1" dirty="0">
                <a:solidFill>
                  <a:srgbClr val="008400"/>
                </a:solidFill>
                <a:latin typeface="Tahoma"/>
                <a:cs typeface="Tahoma"/>
              </a:rPr>
              <a:t>de GITHUB a directorio local my_swcm</a:t>
            </a:r>
            <a:endParaRPr sz="1496">
              <a:latin typeface="Tahoma"/>
              <a:cs typeface="Tahoma"/>
            </a:endParaRPr>
          </a:p>
        </p:txBody>
      </p:sp>
    </p:spTree>
    <p:extLst>
      <p:ext uri="{BB962C8B-B14F-4D97-AF65-F5344CB8AC3E}">
        <p14:creationId xmlns:p14="http://schemas.microsoft.com/office/powerpoint/2010/main" val="259446898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Repositorios remotos</a:t>
            </a:r>
            <a:endParaRPr lang="es-ES"/>
          </a:p>
        </p:txBody>
      </p:sp>
      <p:sp>
        <p:nvSpPr>
          <p:cNvPr id="4" name="object 4"/>
          <p:cNvSpPr txBox="1"/>
          <p:nvPr/>
        </p:nvSpPr>
        <p:spPr>
          <a:xfrm>
            <a:off x="1982384" y="1135567"/>
            <a:ext cx="7312321" cy="1091480"/>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008400"/>
                </a:solidFill>
                <a:latin typeface="Tahoma"/>
                <a:cs typeface="Tahoma"/>
              </a:rPr>
              <a:t># Otros comandos sobre repositorios remotos de </a:t>
            </a:r>
            <a:r>
              <a:rPr sz="1496" b="1" spc="-5" dirty="0">
                <a:solidFill>
                  <a:srgbClr val="008400"/>
                </a:solidFill>
                <a:latin typeface="Tahoma"/>
                <a:cs typeface="Tahoma"/>
              </a:rPr>
              <a:t>interés </a:t>
            </a:r>
            <a:r>
              <a:rPr sz="1496" b="1" dirty="0">
                <a:solidFill>
                  <a:srgbClr val="008400"/>
                </a:solidFill>
                <a:latin typeface="Tahoma"/>
                <a:cs typeface="Tahoma"/>
              </a:rPr>
              <a:t>son</a:t>
            </a:r>
            <a:endParaRPr sz="1496">
              <a:latin typeface="Tahoma"/>
              <a:cs typeface="Tahoma"/>
            </a:endParaRPr>
          </a:p>
          <a:p>
            <a:pPr marL="52399" marR="4607">
              <a:lnSpc>
                <a:spcPct val="200700"/>
              </a:lnSpc>
              <a:tabLst>
                <a:tab pos="3342048" algn="l"/>
              </a:tabLst>
            </a:pPr>
            <a:r>
              <a:rPr sz="1496" b="1" dirty="0">
                <a:solidFill>
                  <a:srgbClr val="941751"/>
                </a:solidFill>
                <a:latin typeface="Tahoma"/>
                <a:cs typeface="Tahoma"/>
              </a:rPr>
              <a:t>swcm&gt; </a:t>
            </a:r>
            <a:r>
              <a:rPr sz="1496" b="1" dirty="0">
                <a:latin typeface="Tahoma"/>
                <a:cs typeface="Tahoma"/>
              </a:rPr>
              <a:t>git remote rename jq </a:t>
            </a:r>
            <a:r>
              <a:rPr sz="1496" b="1" spc="-5" dirty="0">
                <a:latin typeface="Tahoma"/>
                <a:cs typeface="Tahoma"/>
              </a:rPr>
              <a:t>juan </a:t>
            </a:r>
            <a:r>
              <a:rPr sz="1496" b="1" dirty="0">
                <a:solidFill>
                  <a:srgbClr val="008400"/>
                </a:solidFill>
                <a:latin typeface="Tahoma"/>
                <a:cs typeface="Tahoma"/>
              </a:rPr>
              <a:t># cambia nombre de repositorio remoto  </a:t>
            </a:r>
            <a:r>
              <a:rPr sz="1496" b="1" dirty="0">
                <a:solidFill>
                  <a:srgbClr val="941751"/>
                </a:solidFill>
                <a:latin typeface="Tahoma"/>
                <a:cs typeface="Tahoma"/>
              </a:rPr>
              <a:t>swcm&gt; </a:t>
            </a:r>
            <a:r>
              <a:rPr sz="1496" b="1" dirty="0">
                <a:latin typeface="Tahoma"/>
                <a:cs typeface="Tahoma"/>
              </a:rPr>
              <a:t>git remote</a:t>
            </a:r>
            <a:r>
              <a:rPr sz="1496" b="1" spc="9" dirty="0">
                <a:latin typeface="Tahoma"/>
                <a:cs typeface="Tahoma"/>
              </a:rPr>
              <a:t> </a:t>
            </a:r>
            <a:r>
              <a:rPr sz="1496" b="1" dirty="0">
                <a:latin typeface="Tahoma"/>
                <a:cs typeface="Tahoma"/>
              </a:rPr>
              <a:t>rm </a:t>
            </a:r>
            <a:r>
              <a:rPr sz="1496" b="1" spc="14" dirty="0">
                <a:latin typeface="Tahoma"/>
                <a:cs typeface="Tahoma"/>
              </a:rPr>
              <a:t> </a:t>
            </a:r>
            <a:r>
              <a:rPr sz="1496" b="1" spc="-5" dirty="0">
                <a:latin typeface="Tahoma"/>
                <a:cs typeface="Tahoma"/>
              </a:rPr>
              <a:t>juan	</a:t>
            </a:r>
            <a:r>
              <a:rPr sz="1496" b="1" dirty="0">
                <a:solidFill>
                  <a:srgbClr val="008400"/>
                </a:solidFill>
                <a:latin typeface="Tahoma"/>
                <a:cs typeface="Tahoma"/>
              </a:rPr>
              <a:t># elimina </a:t>
            </a:r>
            <a:r>
              <a:rPr sz="1496" b="1" spc="-5" dirty="0">
                <a:solidFill>
                  <a:srgbClr val="008400"/>
                </a:solidFill>
                <a:latin typeface="Tahoma"/>
                <a:cs typeface="Tahoma"/>
              </a:rPr>
              <a:t>referencia </a:t>
            </a:r>
            <a:r>
              <a:rPr sz="1496" b="1" dirty="0">
                <a:solidFill>
                  <a:srgbClr val="008400"/>
                </a:solidFill>
                <a:latin typeface="Tahoma"/>
                <a:cs typeface="Tahoma"/>
              </a:rPr>
              <a:t>a repositorio</a:t>
            </a:r>
            <a:r>
              <a:rPr sz="1496" b="1" spc="-14" dirty="0">
                <a:solidFill>
                  <a:srgbClr val="008400"/>
                </a:solidFill>
                <a:latin typeface="Tahoma"/>
                <a:cs typeface="Tahoma"/>
              </a:rPr>
              <a:t> </a:t>
            </a:r>
            <a:r>
              <a:rPr sz="1496" b="1" dirty="0">
                <a:solidFill>
                  <a:srgbClr val="008400"/>
                </a:solidFill>
                <a:latin typeface="Tahoma"/>
                <a:cs typeface="Tahoma"/>
              </a:rPr>
              <a:t>remoto</a:t>
            </a:r>
            <a:endParaRPr sz="1496">
              <a:latin typeface="Tahoma"/>
              <a:cs typeface="Tahoma"/>
            </a:endParaRPr>
          </a:p>
        </p:txBody>
      </p:sp>
      <p:sp>
        <p:nvSpPr>
          <p:cNvPr id="10" name="object 10"/>
          <p:cNvSpPr txBox="1"/>
          <p:nvPr/>
        </p:nvSpPr>
        <p:spPr>
          <a:xfrm>
            <a:off x="2023658" y="6168898"/>
            <a:ext cx="7684876" cy="242401"/>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941751"/>
                </a:solidFill>
                <a:latin typeface="Tahoma"/>
                <a:cs typeface="Tahoma"/>
              </a:rPr>
              <a:t>swcm&gt; </a:t>
            </a:r>
            <a:r>
              <a:rPr sz="1496" b="1" dirty="0">
                <a:latin typeface="Tahoma"/>
                <a:cs typeface="Tahoma"/>
              </a:rPr>
              <a:t>git cherry-pick &lt;commit_id&gt; </a:t>
            </a:r>
            <a:r>
              <a:rPr sz="1496" b="1" dirty="0">
                <a:solidFill>
                  <a:srgbClr val="008400"/>
                </a:solidFill>
                <a:latin typeface="Tahoma"/>
                <a:cs typeface="Tahoma"/>
              </a:rPr>
              <a:t># </a:t>
            </a:r>
            <a:r>
              <a:rPr sz="1496" b="1" spc="-5" dirty="0">
                <a:solidFill>
                  <a:srgbClr val="FF2600"/>
                </a:solidFill>
                <a:latin typeface="Tahoma"/>
                <a:cs typeface="Tahoma"/>
              </a:rPr>
              <a:t>cherry-pick</a:t>
            </a:r>
            <a:r>
              <a:rPr sz="1496" b="1" spc="-5" dirty="0">
                <a:solidFill>
                  <a:srgbClr val="008400"/>
                </a:solidFill>
                <a:latin typeface="Tahoma"/>
                <a:cs typeface="Tahoma"/>
              </a:rPr>
              <a:t>: unir una </a:t>
            </a:r>
            <a:r>
              <a:rPr sz="1496" b="1" dirty="0">
                <a:solidFill>
                  <a:srgbClr val="008400"/>
                </a:solidFill>
                <a:latin typeface="Tahoma"/>
                <a:cs typeface="Tahoma"/>
              </a:rPr>
              <a:t>rama y un</a:t>
            </a:r>
            <a:r>
              <a:rPr sz="1496" b="1" spc="41" dirty="0">
                <a:solidFill>
                  <a:srgbClr val="008400"/>
                </a:solidFill>
                <a:latin typeface="Tahoma"/>
                <a:cs typeface="Tahoma"/>
              </a:rPr>
              <a:t> </a:t>
            </a:r>
            <a:r>
              <a:rPr sz="1496" b="1" dirty="0">
                <a:solidFill>
                  <a:srgbClr val="008400"/>
                </a:solidFill>
                <a:latin typeface="Tahoma"/>
                <a:cs typeface="Tahoma"/>
              </a:rPr>
              <a:t>commit</a:t>
            </a:r>
            <a:endParaRPr sz="1496">
              <a:latin typeface="Tahoma"/>
              <a:cs typeface="Tahoma"/>
            </a:endParaRPr>
          </a:p>
        </p:txBody>
      </p:sp>
      <p:sp>
        <p:nvSpPr>
          <p:cNvPr id="11" name="object 11"/>
          <p:cNvSpPr txBox="1"/>
          <p:nvPr/>
        </p:nvSpPr>
        <p:spPr>
          <a:xfrm>
            <a:off x="10038756" y="6481848"/>
            <a:ext cx="319004" cy="195996"/>
          </a:xfrm>
          <a:prstGeom prst="rect">
            <a:avLst/>
          </a:prstGeom>
        </p:spPr>
        <p:txBody>
          <a:bodyPr vert="horz" wrap="square" lIns="0" tIns="14395" rIns="0" bIns="0" rtlCol="0">
            <a:spAutoFit/>
          </a:bodyPr>
          <a:lstStyle/>
          <a:p>
            <a:pPr marL="34549">
              <a:lnSpc>
                <a:spcPct val="100000"/>
              </a:lnSpc>
              <a:spcBef>
                <a:spcPts val="113"/>
              </a:spcBef>
            </a:pPr>
            <a:fld id="{81D60167-4931-47E6-BA6A-407CBD079E47}" type="slidenum">
              <a:rPr sz="1179" spc="9" dirty="0">
                <a:solidFill>
                  <a:srgbClr val="515A9E"/>
                </a:solidFill>
                <a:latin typeface="Tahoma"/>
                <a:cs typeface="Tahoma"/>
              </a:rPr>
              <a:pPr marL="34549">
                <a:lnSpc>
                  <a:spcPct val="100000"/>
                </a:lnSpc>
                <a:spcBef>
                  <a:spcPts val="113"/>
                </a:spcBef>
              </a:pPr>
              <a:t>141</a:t>
            </a:fld>
            <a:endParaRPr sz="1179">
              <a:latin typeface="Tahoma"/>
              <a:cs typeface="Tahoma"/>
            </a:endParaRPr>
          </a:p>
        </p:txBody>
      </p:sp>
      <p:sp>
        <p:nvSpPr>
          <p:cNvPr id="5" name="object 5"/>
          <p:cNvSpPr txBox="1"/>
          <p:nvPr/>
        </p:nvSpPr>
        <p:spPr>
          <a:xfrm>
            <a:off x="2023659" y="2508317"/>
            <a:ext cx="2895792" cy="242401"/>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941751"/>
                </a:solidFill>
                <a:latin typeface="Tahoma"/>
                <a:cs typeface="Tahoma"/>
              </a:rPr>
              <a:t>swcm&gt; </a:t>
            </a:r>
            <a:r>
              <a:rPr sz="1496" b="1" dirty="0">
                <a:latin typeface="Tahoma"/>
                <a:cs typeface="Tahoma"/>
              </a:rPr>
              <a:t>git push origin</a:t>
            </a:r>
            <a:r>
              <a:rPr sz="1496" b="1" spc="-45" dirty="0">
                <a:latin typeface="Tahoma"/>
                <a:cs typeface="Tahoma"/>
              </a:rPr>
              <a:t> </a:t>
            </a:r>
            <a:r>
              <a:rPr sz="1496" b="1" spc="-5" dirty="0">
                <a:latin typeface="Tahoma"/>
                <a:cs typeface="Tahoma"/>
              </a:rPr>
              <a:t>master</a:t>
            </a:r>
            <a:endParaRPr sz="1496">
              <a:latin typeface="Tahoma"/>
              <a:cs typeface="Tahoma"/>
            </a:endParaRPr>
          </a:p>
        </p:txBody>
      </p:sp>
      <p:sp>
        <p:nvSpPr>
          <p:cNvPr id="6" name="object 6"/>
          <p:cNvSpPr txBox="1"/>
          <p:nvPr/>
        </p:nvSpPr>
        <p:spPr>
          <a:xfrm>
            <a:off x="5342899" y="2508318"/>
            <a:ext cx="4385435" cy="480809"/>
          </a:xfrm>
          <a:prstGeom prst="rect">
            <a:avLst/>
          </a:prstGeom>
        </p:spPr>
        <p:txBody>
          <a:bodyPr vert="horz" wrap="square" lIns="0" tIns="12092" rIns="0" bIns="0" rtlCol="0">
            <a:spAutoFit/>
          </a:bodyPr>
          <a:lstStyle/>
          <a:p>
            <a:pPr marL="40883" marR="4607" indent="-29943">
              <a:lnSpc>
                <a:spcPct val="100000"/>
              </a:lnSpc>
              <a:spcBef>
                <a:spcPts val="95"/>
              </a:spcBef>
            </a:pPr>
            <a:r>
              <a:rPr sz="1496" b="1" dirty="0">
                <a:solidFill>
                  <a:srgbClr val="008400"/>
                </a:solidFill>
                <a:latin typeface="Tahoma"/>
                <a:cs typeface="Tahoma"/>
              </a:rPr>
              <a:t># </a:t>
            </a:r>
            <a:r>
              <a:rPr sz="1496" b="1" dirty="0">
                <a:solidFill>
                  <a:srgbClr val="FF2600"/>
                </a:solidFill>
                <a:latin typeface="Tahoma"/>
                <a:cs typeface="Tahoma"/>
              </a:rPr>
              <a:t>push</a:t>
            </a:r>
            <a:r>
              <a:rPr sz="1496" b="1" dirty="0">
                <a:solidFill>
                  <a:srgbClr val="008400"/>
                </a:solidFill>
                <a:latin typeface="Tahoma"/>
                <a:cs typeface="Tahoma"/>
              </a:rPr>
              <a:t>: actualiza en “origin” últimos cambios  # de </a:t>
            </a:r>
            <a:r>
              <a:rPr sz="1496" b="1" spc="-5" dirty="0">
                <a:solidFill>
                  <a:srgbClr val="008400"/>
                </a:solidFill>
                <a:latin typeface="Tahoma"/>
                <a:cs typeface="Tahoma"/>
              </a:rPr>
              <a:t>master si </a:t>
            </a:r>
            <a:r>
              <a:rPr sz="1496" b="1" dirty="0">
                <a:solidFill>
                  <a:srgbClr val="008400"/>
                </a:solidFill>
                <a:latin typeface="Tahoma"/>
                <a:cs typeface="Tahoma"/>
              </a:rPr>
              <a:t>no </a:t>
            </a:r>
            <a:r>
              <a:rPr sz="1496" b="1" spc="-5" dirty="0">
                <a:solidFill>
                  <a:srgbClr val="008400"/>
                </a:solidFill>
                <a:latin typeface="Tahoma"/>
                <a:cs typeface="Tahoma"/>
              </a:rPr>
              <a:t>hay</a:t>
            </a:r>
            <a:r>
              <a:rPr sz="1496" b="1" dirty="0">
                <a:solidFill>
                  <a:srgbClr val="008400"/>
                </a:solidFill>
                <a:latin typeface="Tahoma"/>
                <a:cs typeface="Tahoma"/>
              </a:rPr>
              <a:t> conflicto</a:t>
            </a:r>
            <a:endParaRPr sz="1496">
              <a:latin typeface="Tahoma"/>
              <a:cs typeface="Tahoma"/>
            </a:endParaRPr>
          </a:p>
        </p:txBody>
      </p:sp>
      <p:sp>
        <p:nvSpPr>
          <p:cNvPr id="7" name="object 7"/>
          <p:cNvSpPr txBox="1"/>
          <p:nvPr/>
        </p:nvSpPr>
        <p:spPr>
          <a:xfrm>
            <a:off x="2023658" y="3194692"/>
            <a:ext cx="2197324" cy="242401"/>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941751"/>
                </a:solidFill>
                <a:latin typeface="Tahoma"/>
                <a:cs typeface="Tahoma"/>
              </a:rPr>
              <a:t>swcm&gt; </a:t>
            </a:r>
            <a:r>
              <a:rPr sz="1496" b="1" dirty="0">
                <a:latin typeface="Tahoma"/>
                <a:cs typeface="Tahoma"/>
              </a:rPr>
              <a:t>git fetch</a:t>
            </a:r>
            <a:r>
              <a:rPr sz="1496" b="1" spc="-68" dirty="0">
                <a:latin typeface="Tahoma"/>
                <a:cs typeface="Tahoma"/>
              </a:rPr>
              <a:t> </a:t>
            </a:r>
            <a:r>
              <a:rPr sz="1496" b="1" dirty="0">
                <a:latin typeface="Tahoma"/>
                <a:cs typeface="Tahoma"/>
              </a:rPr>
              <a:t>origin</a:t>
            </a:r>
            <a:endParaRPr sz="1496">
              <a:latin typeface="Tahoma"/>
              <a:cs typeface="Tahoma"/>
            </a:endParaRPr>
          </a:p>
        </p:txBody>
      </p:sp>
      <p:sp>
        <p:nvSpPr>
          <p:cNvPr id="8" name="object 8"/>
          <p:cNvSpPr txBox="1"/>
          <p:nvPr/>
        </p:nvSpPr>
        <p:spPr>
          <a:xfrm>
            <a:off x="4420915" y="3194693"/>
            <a:ext cx="5340142" cy="480809"/>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008400"/>
                </a:solidFill>
                <a:latin typeface="Tahoma"/>
                <a:cs typeface="Tahoma"/>
              </a:rPr>
              <a:t># </a:t>
            </a:r>
            <a:r>
              <a:rPr sz="1496" b="1" spc="-5" dirty="0">
                <a:solidFill>
                  <a:srgbClr val="FF2600"/>
                </a:solidFill>
                <a:latin typeface="Tahoma"/>
                <a:cs typeface="Tahoma"/>
              </a:rPr>
              <a:t>fetch</a:t>
            </a:r>
            <a:r>
              <a:rPr sz="1496" b="1" spc="-5" dirty="0">
                <a:solidFill>
                  <a:srgbClr val="008400"/>
                </a:solidFill>
                <a:latin typeface="Tahoma"/>
                <a:cs typeface="Tahoma"/>
              </a:rPr>
              <a:t>: </a:t>
            </a:r>
            <a:r>
              <a:rPr sz="1496" b="1" dirty="0">
                <a:solidFill>
                  <a:srgbClr val="008400"/>
                </a:solidFill>
                <a:latin typeface="Tahoma"/>
                <a:cs typeface="Tahoma"/>
              </a:rPr>
              <a:t>traer todos los commit de un</a:t>
            </a:r>
            <a:r>
              <a:rPr sz="1496" b="1" spc="-5" dirty="0">
                <a:solidFill>
                  <a:srgbClr val="008400"/>
                </a:solidFill>
                <a:latin typeface="Tahoma"/>
                <a:cs typeface="Tahoma"/>
              </a:rPr>
              <a:t> </a:t>
            </a:r>
            <a:r>
              <a:rPr sz="1496" b="1" dirty="0">
                <a:solidFill>
                  <a:srgbClr val="008400"/>
                </a:solidFill>
                <a:latin typeface="Tahoma"/>
                <a:cs typeface="Tahoma"/>
              </a:rPr>
              <a:t>repositorio</a:t>
            </a:r>
            <a:endParaRPr sz="1496">
              <a:latin typeface="Tahoma"/>
              <a:cs typeface="Tahoma"/>
            </a:endParaRPr>
          </a:p>
          <a:p>
            <a:pPr marL="13820">
              <a:lnSpc>
                <a:spcPct val="100000"/>
              </a:lnSpc>
              <a:spcBef>
                <a:spcPts val="5"/>
              </a:spcBef>
            </a:pPr>
            <a:r>
              <a:rPr sz="1496" b="1" dirty="0">
                <a:solidFill>
                  <a:srgbClr val="008400"/>
                </a:solidFill>
                <a:latin typeface="Tahoma"/>
                <a:cs typeface="Tahoma"/>
              </a:rPr>
              <a:t># remoto a </a:t>
            </a:r>
            <a:r>
              <a:rPr sz="1496" b="1" spc="-5" dirty="0">
                <a:solidFill>
                  <a:srgbClr val="008400"/>
                </a:solidFill>
                <a:latin typeface="Tahoma"/>
                <a:cs typeface="Tahoma"/>
              </a:rPr>
              <a:t>nuestro </a:t>
            </a:r>
            <a:r>
              <a:rPr sz="1496" b="1" dirty="0">
                <a:solidFill>
                  <a:srgbClr val="008400"/>
                </a:solidFill>
                <a:latin typeface="Tahoma"/>
                <a:cs typeface="Tahoma"/>
              </a:rPr>
              <a:t>repositorio, los integra como</a:t>
            </a:r>
            <a:r>
              <a:rPr sz="1496" b="1" spc="-14" dirty="0">
                <a:solidFill>
                  <a:srgbClr val="008400"/>
                </a:solidFill>
                <a:latin typeface="Tahoma"/>
                <a:cs typeface="Tahoma"/>
              </a:rPr>
              <a:t> </a:t>
            </a:r>
            <a:r>
              <a:rPr sz="1496" b="1" dirty="0">
                <a:solidFill>
                  <a:srgbClr val="008400"/>
                </a:solidFill>
                <a:latin typeface="Tahoma"/>
                <a:cs typeface="Tahoma"/>
              </a:rPr>
              <a:t>ramas</a:t>
            </a:r>
            <a:endParaRPr sz="1496">
              <a:latin typeface="Tahoma"/>
              <a:cs typeface="Tahoma"/>
            </a:endParaRPr>
          </a:p>
        </p:txBody>
      </p:sp>
      <p:sp>
        <p:nvSpPr>
          <p:cNvPr id="9" name="object 9"/>
          <p:cNvSpPr txBox="1"/>
          <p:nvPr/>
        </p:nvSpPr>
        <p:spPr>
          <a:xfrm>
            <a:off x="2023658" y="4109864"/>
            <a:ext cx="7058385" cy="1624960"/>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941751"/>
                </a:solidFill>
                <a:latin typeface="Tahoma"/>
                <a:cs typeface="Tahoma"/>
              </a:rPr>
              <a:t>swcm&gt; </a:t>
            </a:r>
            <a:r>
              <a:rPr sz="1496" b="1" dirty="0">
                <a:latin typeface="Tahoma"/>
                <a:cs typeface="Tahoma"/>
              </a:rPr>
              <a:t>git merge origin  </a:t>
            </a:r>
            <a:r>
              <a:rPr sz="1496" b="1" dirty="0">
                <a:solidFill>
                  <a:srgbClr val="008400"/>
                </a:solidFill>
                <a:latin typeface="Tahoma"/>
                <a:cs typeface="Tahoma"/>
              </a:rPr>
              <a:t># </a:t>
            </a:r>
            <a:r>
              <a:rPr sz="1496" b="1" dirty="0">
                <a:solidFill>
                  <a:srgbClr val="FF2600"/>
                </a:solidFill>
                <a:latin typeface="Tahoma"/>
                <a:cs typeface="Tahoma"/>
              </a:rPr>
              <a:t>merge</a:t>
            </a:r>
            <a:r>
              <a:rPr sz="1496" b="1" dirty="0">
                <a:solidFill>
                  <a:srgbClr val="008400"/>
                </a:solidFill>
                <a:latin typeface="Tahoma"/>
                <a:cs typeface="Tahoma"/>
              </a:rPr>
              <a:t>: </a:t>
            </a:r>
            <a:r>
              <a:rPr sz="1496" b="1" spc="-5" dirty="0">
                <a:solidFill>
                  <a:srgbClr val="008400"/>
                </a:solidFill>
                <a:latin typeface="Tahoma"/>
                <a:cs typeface="Tahoma"/>
              </a:rPr>
              <a:t>unir </a:t>
            </a:r>
            <a:r>
              <a:rPr sz="1496" b="1" dirty="0">
                <a:solidFill>
                  <a:srgbClr val="008400"/>
                </a:solidFill>
                <a:latin typeface="Tahoma"/>
                <a:cs typeface="Tahoma"/>
              </a:rPr>
              <a:t>2 o mas </a:t>
            </a:r>
            <a:r>
              <a:rPr sz="1496" b="1" spc="-5" dirty="0">
                <a:solidFill>
                  <a:srgbClr val="008400"/>
                </a:solidFill>
                <a:latin typeface="Tahoma"/>
                <a:cs typeface="Tahoma"/>
              </a:rPr>
              <a:t>ramas, si </a:t>
            </a:r>
            <a:r>
              <a:rPr sz="1496" b="1" dirty="0">
                <a:solidFill>
                  <a:srgbClr val="008400"/>
                </a:solidFill>
                <a:latin typeface="Tahoma"/>
                <a:cs typeface="Tahoma"/>
              </a:rPr>
              <a:t>no </a:t>
            </a:r>
            <a:r>
              <a:rPr sz="1496" b="1" spc="-5" dirty="0">
                <a:solidFill>
                  <a:srgbClr val="008400"/>
                </a:solidFill>
                <a:latin typeface="Tahoma"/>
                <a:cs typeface="Tahoma"/>
              </a:rPr>
              <a:t>hay</a:t>
            </a:r>
            <a:r>
              <a:rPr sz="1496" b="1" spc="32" dirty="0">
                <a:solidFill>
                  <a:srgbClr val="008400"/>
                </a:solidFill>
                <a:latin typeface="Tahoma"/>
                <a:cs typeface="Tahoma"/>
              </a:rPr>
              <a:t> </a:t>
            </a:r>
            <a:r>
              <a:rPr sz="1496" b="1" dirty="0">
                <a:solidFill>
                  <a:srgbClr val="008400"/>
                </a:solidFill>
                <a:latin typeface="Tahoma"/>
                <a:cs typeface="Tahoma"/>
              </a:rPr>
              <a:t>conflicto</a:t>
            </a:r>
            <a:endParaRPr sz="1496">
              <a:latin typeface="Tahoma"/>
              <a:cs typeface="Tahoma"/>
            </a:endParaRPr>
          </a:p>
          <a:p>
            <a:pPr>
              <a:lnSpc>
                <a:spcPct val="100000"/>
              </a:lnSpc>
            </a:pPr>
            <a:endParaRPr sz="1814">
              <a:latin typeface="Tahoma"/>
              <a:cs typeface="Tahoma"/>
            </a:endParaRPr>
          </a:p>
          <a:p>
            <a:pPr marL="11516">
              <a:lnSpc>
                <a:spcPct val="100000"/>
              </a:lnSpc>
              <a:spcBef>
                <a:spcPts val="1419"/>
              </a:spcBef>
              <a:tabLst>
                <a:tab pos="2389069" algn="l"/>
              </a:tabLst>
            </a:pPr>
            <a:r>
              <a:rPr sz="1496" b="1" dirty="0">
                <a:solidFill>
                  <a:srgbClr val="941751"/>
                </a:solidFill>
                <a:latin typeface="Tahoma"/>
                <a:cs typeface="Tahoma"/>
              </a:rPr>
              <a:t>swcm&gt; </a:t>
            </a:r>
            <a:r>
              <a:rPr sz="1496" b="1" dirty="0">
                <a:latin typeface="Tahoma"/>
                <a:cs typeface="Tahoma"/>
              </a:rPr>
              <a:t>git</a:t>
            </a:r>
            <a:r>
              <a:rPr sz="1496" b="1" spc="5" dirty="0">
                <a:latin typeface="Tahoma"/>
                <a:cs typeface="Tahoma"/>
              </a:rPr>
              <a:t> </a:t>
            </a:r>
            <a:r>
              <a:rPr sz="1496" b="1" dirty="0">
                <a:latin typeface="Tahoma"/>
                <a:cs typeface="Tahoma"/>
              </a:rPr>
              <a:t>pull</a:t>
            </a:r>
            <a:r>
              <a:rPr sz="1496" b="1" spc="5" dirty="0">
                <a:latin typeface="Tahoma"/>
                <a:cs typeface="Tahoma"/>
              </a:rPr>
              <a:t> </a:t>
            </a:r>
            <a:r>
              <a:rPr sz="1496" b="1" dirty="0">
                <a:latin typeface="Tahoma"/>
                <a:cs typeface="Tahoma"/>
              </a:rPr>
              <a:t>origin	</a:t>
            </a:r>
            <a:r>
              <a:rPr sz="1496" b="1" dirty="0">
                <a:solidFill>
                  <a:srgbClr val="008400"/>
                </a:solidFill>
                <a:latin typeface="Tahoma"/>
                <a:cs typeface="Tahoma"/>
              </a:rPr>
              <a:t># </a:t>
            </a:r>
            <a:r>
              <a:rPr sz="1496" b="1" dirty="0">
                <a:solidFill>
                  <a:srgbClr val="FF2600"/>
                </a:solidFill>
                <a:latin typeface="Tahoma"/>
                <a:cs typeface="Tahoma"/>
              </a:rPr>
              <a:t>pull</a:t>
            </a:r>
            <a:r>
              <a:rPr sz="1496" b="1" dirty="0">
                <a:solidFill>
                  <a:srgbClr val="008400"/>
                </a:solidFill>
                <a:latin typeface="Tahoma"/>
                <a:cs typeface="Tahoma"/>
              </a:rPr>
              <a:t>: </a:t>
            </a:r>
            <a:r>
              <a:rPr sz="1496" b="1" spc="-5" dirty="0">
                <a:solidFill>
                  <a:srgbClr val="008400"/>
                </a:solidFill>
                <a:latin typeface="Tahoma"/>
                <a:cs typeface="Tahoma"/>
              </a:rPr>
              <a:t>hacer </a:t>
            </a:r>
            <a:r>
              <a:rPr sz="1496" b="1" dirty="0">
                <a:solidFill>
                  <a:srgbClr val="008400"/>
                </a:solidFill>
                <a:latin typeface="Tahoma"/>
                <a:cs typeface="Tahoma"/>
              </a:rPr>
              <a:t>un fetch de otro repositorio</a:t>
            </a:r>
            <a:r>
              <a:rPr sz="1496" b="1" spc="-32" dirty="0">
                <a:solidFill>
                  <a:srgbClr val="008400"/>
                </a:solidFill>
                <a:latin typeface="Tahoma"/>
                <a:cs typeface="Tahoma"/>
              </a:rPr>
              <a:t> </a:t>
            </a:r>
            <a:r>
              <a:rPr sz="1496" b="1" dirty="0">
                <a:solidFill>
                  <a:srgbClr val="008400"/>
                </a:solidFill>
                <a:latin typeface="Tahoma"/>
                <a:cs typeface="Tahoma"/>
              </a:rPr>
              <a:t>remoto</a:t>
            </a:r>
            <a:endParaRPr sz="1496">
              <a:latin typeface="Tahoma"/>
              <a:cs typeface="Tahoma"/>
            </a:endParaRPr>
          </a:p>
          <a:p>
            <a:pPr marL="1295015" marR="580425" indent="1060081">
              <a:lnSpc>
                <a:spcPct val="100000"/>
              </a:lnSpc>
              <a:spcBef>
                <a:spcPts val="5"/>
              </a:spcBef>
            </a:pPr>
            <a:r>
              <a:rPr sz="1496" b="1" dirty="0">
                <a:solidFill>
                  <a:srgbClr val="008400"/>
                </a:solidFill>
                <a:latin typeface="Tahoma"/>
                <a:cs typeface="Tahoma"/>
              </a:rPr>
              <a:t># e integrar los cambios de la rama </a:t>
            </a:r>
            <a:r>
              <a:rPr sz="1496" b="1" spc="-5" dirty="0">
                <a:solidFill>
                  <a:srgbClr val="008400"/>
                </a:solidFill>
                <a:latin typeface="Tahoma"/>
                <a:cs typeface="Tahoma"/>
              </a:rPr>
              <a:t>master  </a:t>
            </a:r>
            <a:r>
              <a:rPr sz="1496" b="1" dirty="0">
                <a:solidFill>
                  <a:srgbClr val="008400"/>
                </a:solidFill>
                <a:latin typeface="Tahoma"/>
                <a:cs typeface="Tahoma"/>
              </a:rPr>
              <a:t># </a:t>
            </a:r>
            <a:r>
              <a:rPr sz="1496" b="1" spc="-5" dirty="0">
                <a:solidFill>
                  <a:srgbClr val="008400"/>
                </a:solidFill>
                <a:latin typeface="Tahoma"/>
                <a:cs typeface="Tahoma"/>
              </a:rPr>
              <a:t>si hay </a:t>
            </a:r>
            <a:r>
              <a:rPr sz="1496" b="1" dirty="0">
                <a:solidFill>
                  <a:srgbClr val="008400"/>
                </a:solidFill>
                <a:latin typeface="Tahoma"/>
                <a:cs typeface="Tahoma"/>
              </a:rPr>
              <a:t>conflictos: los integra en los ficheros</a:t>
            </a:r>
            <a:r>
              <a:rPr sz="1496" b="1" spc="-18" dirty="0">
                <a:solidFill>
                  <a:srgbClr val="008400"/>
                </a:solidFill>
                <a:latin typeface="Tahoma"/>
                <a:cs typeface="Tahoma"/>
              </a:rPr>
              <a:t> </a:t>
            </a:r>
            <a:r>
              <a:rPr sz="1496" b="1" dirty="0">
                <a:solidFill>
                  <a:srgbClr val="008400"/>
                </a:solidFill>
                <a:latin typeface="Tahoma"/>
                <a:cs typeface="Tahoma"/>
              </a:rPr>
              <a:t>del</a:t>
            </a:r>
            <a:endParaRPr sz="1496">
              <a:latin typeface="Tahoma"/>
              <a:cs typeface="Tahoma"/>
            </a:endParaRPr>
          </a:p>
          <a:p>
            <a:pPr marL="1295015">
              <a:lnSpc>
                <a:spcPct val="100000"/>
              </a:lnSpc>
              <a:spcBef>
                <a:spcPts val="14"/>
              </a:spcBef>
            </a:pPr>
            <a:r>
              <a:rPr sz="1496" b="1" dirty="0">
                <a:solidFill>
                  <a:srgbClr val="008400"/>
                </a:solidFill>
                <a:latin typeface="Tahoma"/>
                <a:cs typeface="Tahoma"/>
              </a:rPr>
              <a:t># working directory p(ara resolverlos con</a:t>
            </a:r>
            <a:r>
              <a:rPr sz="1496" b="1" spc="-14" dirty="0">
                <a:solidFill>
                  <a:srgbClr val="008400"/>
                </a:solidFill>
                <a:latin typeface="Tahoma"/>
                <a:cs typeface="Tahoma"/>
              </a:rPr>
              <a:t> </a:t>
            </a:r>
            <a:r>
              <a:rPr sz="1496" b="1" dirty="0">
                <a:solidFill>
                  <a:srgbClr val="008400"/>
                </a:solidFill>
                <a:latin typeface="Tahoma"/>
                <a:cs typeface="Tahoma"/>
              </a:rPr>
              <a:t>editor)</a:t>
            </a:r>
            <a:endParaRPr sz="1496">
              <a:latin typeface="Tahoma"/>
              <a:cs typeface="Tahoma"/>
            </a:endParaRPr>
          </a:p>
        </p:txBody>
      </p:sp>
    </p:spTree>
    <p:extLst>
      <p:ext uri="{BB962C8B-B14F-4D97-AF65-F5344CB8AC3E}">
        <p14:creationId xmlns:p14="http://schemas.microsoft.com/office/powerpoint/2010/main" val="330426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053B1F0E-1190-40A0-84C1-504BF0C2D8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4261" y="2867025"/>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1E34B82E-EC4D-47E8-B5B0-5727D3C65E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6857" y="2910568"/>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66E6145-3BDD-4DBA-976F-24C46E1B9C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9453" y="2910568"/>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C2E75303-5CB3-4B0D-9FA9-5202A4CFD75C}"/>
              </a:ext>
            </a:extLst>
          </p:cNvPr>
          <p:cNvSpPr/>
          <p:nvPr/>
        </p:nvSpPr>
        <p:spPr>
          <a:xfrm>
            <a:off x="4154261" y="4881380"/>
            <a:ext cx="2412546" cy="1754326"/>
          </a:xfrm>
          <a:prstGeom prst="rect">
            <a:avLst/>
          </a:prstGeom>
        </p:spPr>
        <p:txBody>
          <a:bodyPr wrap="square">
            <a:spAutoFit/>
          </a:bodyPr>
          <a:lstStyle/>
          <a:p>
            <a:r>
              <a:rPr lang="es-ES" b="1" dirty="0">
                <a:solidFill>
                  <a:srgbClr val="000000"/>
                </a:solidFill>
                <a:latin typeface="Open Sans" panose="020B0606030504020204" pitchFamily="34" charset="0"/>
              </a:rPr>
              <a:t>MW </a:t>
            </a:r>
            <a:r>
              <a:rPr lang="es-ES" b="1" dirty="0" err="1">
                <a:solidFill>
                  <a:srgbClr val="000000"/>
                </a:solidFill>
                <a:latin typeface="Open Sans" panose="020B0606030504020204" pitchFamily="34" charset="0"/>
              </a:rPr>
              <a:t>Dark</a:t>
            </a:r>
            <a:r>
              <a:rPr lang="es-ES" b="1" dirty="0">
                <a:solidFill>
                  <a:srgbClr val="000000"/>
                </a:solidFill>
                <a:latin typeface="Open Sans" panose="020B0606030504020204" pitchFamily="34" charset="0"/>
              </a:rPr>
              <a:t> Blue</a:t>
            </a:r>
            <a:br>
              <a:rPr lang="es-ES" dirty="0"/>
            </a:br>
            <a:r>
              <a:rPr lang="es-ES" dirty="0">
                <a:solidFill>
                  <a:srgbClr val="000000"/>
                </a:solidFill>
                <a:latin typeface="Open Sans" panose="020B0606030504020204" pitchFamily="34" charset="0"/>
              </a:rPr>
              <a:t>RGB </a:t>
            </a:r>
            <a:r>
              <a:rPr lang="es-ES" b="1" dirty="0">
                <a:solidFill>
                  <a:srgbClr val="000000"/>
                </a:solidFill>
                <a:latin typeface="Open Sans" panose="020B0606030504020204" pitchFamily="34" charset="0"/>
              </a:rPr>
              <a:t>5-45-75</a:t>
            </a:r>
            <a:br>
              <a:rPr lang="es-ES" dirty="0"/>
            </a:br>
            <a:r>
              <a:rPr lang="es-ES" dirty="0">
                <a:solidFill>
                  <a:srgbClr val="000000"/>
                </a:solidFill>
                <a:latin typeface="Open Sans" panose="020B0606030504020204" pitchFamily="34" charset="0"/>
              </a:rPr>
              <a:t># </a:t>
            </a:r>
            <a:r>
              <a:rPr lang="es-ES" b="1" dirty="0">
                <a:solidFill>
                  <a:srgbClr val="000000"/>
                </a:solidFill>
                <a:latin typeface="Open Sans" panose="020B0606030504020204" pitchFamily="34" charset="0"/>
              </a:rPr>
              <a:t>052d4b</a:t>
            </a:r>
            <a:br>
              <a:rPr lang="es-ES" dirty="0"/>
            </a:br>
            <a:r>
              <a:rPr lang="es-ES" dirty="0">
                <a:solidFill>
                  <a:srgbClr val="000000"/>
                </a:solidFill>
                <a:latin typeface="Open Sans" panose="020B0606030504020204" pitchFamily="34" charset="0"/>
              </a:rPr>
              <a:t>CMYK </a:t>
            </a:r>
            <a:r>
              <a:rPr lang="es-ES" b="1" dirty="0">
                <a:solidFill>
                  <a:srgbClr val="000000"/>
                </a:solidFill>
                <a:latin typeface="Open Sans" panose="020B0606030504020204" pitchFamily="34" charset="0"/>
              </a:rPr>
              <a:t>100-80-40-40</a:t>
            </a:r>
            <a:br>
              <a:rPr lang="es-ES" dirty="0"/>
            </a:br>
            <a:r>
              <a:rPr lang="es-ES" dirty="0">
                <a:solidFill>
                  <a:srgbClr val="000000"/>
                </a:solidFill>
                <a:latin typeface="Open Sans" panose="020B0606030504020204" pitchFamily="34" charset="0"/>
              </a:rPr>
              <a:t>Pantone </a:t>
            </a:r>
            <a:r>
              <a:rPr lang="es-ES" b="1" dirty="0">
                <a:solidFill>
                  <a:srgbClr val="000000"/>
                </a:solidFill>
                <a:latin typeface="Open Sans" panose="020B0606030504020204" pitchFamily="34" charset="0"/>
              </a:rPr>
              <a:t>533</a:t>
            </a:r>
            <a:br>
              <a:rPr lang="es-ES" dirty="0"/>
            </a:br>
            <a:r>
              <a:rPr lang="es-ES" dirty="0" err="1">
                <a:solidFill>
                  <a:srgbClr val="000000"/>
                </a:solidFill>
                <a:latin typeface="Open Sans" panose="020B0606030504020204" pitchFamily="34" charset="0"/>
              </a:rPr>
              <a:t>Sikkens</a:t>
            </a:r>
            <a:r>
              <a:rPr lang="es-ES" dirty="0">
                <a:solidFill>
                  <a:srgbClr val="000000"/>
                </a:solidFill>
                <a:latin typeface="Open Sans" panose="020B0606030504020204" pitchFamily="34" charset="0"/>
              </a:rPr>
              <a:t> </a:t>
            </a:r>
            <a:r>
              <a:rPr lang="es-ES" b="1" dirty="0">
                <a:solidFill>
                  <a:srgbClr val="000000"/>
                </a:solidFill>
                <a:latin typeface="Open Sans" panose="020B0606030504020204" pitchFamily="34" charset="0"/>
              </a:rPr>
              <a:t>U2.21.09</a:t>
            </a:r>
            <a:endParaRPr lang="es-ES" dirty="0"/>
          </a:p>
        </p:txBody>
      </p:sp>
      <p:sp>
        <p:nvSpPr>
          <p:cNvPr id="3" name="Rectángulo 2">
            <a:extLst>
              <a:ext uri="{FF2B5EF4-FFF2-40B4-BE49-F238E27FC236}">
                <a16:creationId xmlns:a16="http://schemas.microsoft.com/office/drawing/2014/main" id="{808CBBD7-0066-44C1-B7EA-9E36FEACC6BC}"/>
              </a:ext>
            </a:extLst>
          </p:cNvPr>
          <p:cNvSpPr/>
          <p:nvPr/>
        </p:nvSpPr>
        <p:spPr>
          <a:xfrm>
            <a:off x="6966857" y="4881380"/>
            <a:ext cx="2412546" cy="1754326"/>
          </a:xfrm>
          <a:prstGeom prst="rect">
            <a:avLst/>
          </a:prstGeom>
        </p:spPr>
        <p:txBody>
          <a:bodyPr wrap="square">
            <a:spAutoFit/>
          </a:bodyPr>
          <a:lstStyle/>
          <a:p>
            <a:r>
              <a:rPr lang="es-ES" b="1" dirty="0">
                <a:solidFill>
                  <a:srgbClr val="000000"/>
                </a:solidFill>
                <a:latin typeface="Open Sans" panose="020B0606030504020204" pitchFamily="34" charset="0"/>
              </a:rPr>
              <a:t>MW Medium Blue</a:t>
            </a:r>
            <a:br>
              <a:rPr lang="es-ES" dirty="0"/>
            </a:br>
            <a:r>
              <a:rPr lang="es-ES" dirty="0">
                <a:solidFill>
                  <a:srgbClr val="000000"/>
                </a:solidFill>
                <a:latin typeface="Open Sans" panose="020B0606030504020204" pitchFamily="34" charset="0"/>
              </a:rPr>
              <a:t>RGB </a:t>
            </a:r>
            <a:r>
              <a:rPr lang="es-ES" b="1" dirty="0">
                <a:solidFill>
                  <a:srgbClr val="000000"/>
                </a:solidFill>
                <a:latin typeface="Open Sans" panose="020B0606030504020204" pitchFamily="34" charset="0"/>
              </a:rPr>
              <a:t>60-115-170</a:t>
            </a:r>
            <a:br>
              <a:rPr lang="es-ES" dirty="0"/>
            </a:br>
            <a:r>
              <a:rPr lang="es-ES" dirty="0">
                <a:solidFill>
                  <a:srgbClr val="000000"/>
                </a:solidFill>
                <a:latin typeface="Open Sans" panose="020B0606030504020204" pitchFamily="34" charset="0"/>
              </a:rPr>
              <a:t># </a:t>
            </a:r>
            <a:r>
              <a:rPr lang="es-ES" b="1" dirty="0">
                <a:solidFill>
                  <a:srgbClr val="000000"/>
                </a:solidFill>
                <a:latin typeface="Open Sans" panose="020B0606030504020204" pitchFamily="34" charset="0"/>
              </a:rPr>
              <a:t>3c73aa</a:t>
            </a:r>
            <a:br>
              <a:rPr lang="es-ES" dirty="0"/>
            </a:br>
            <a:r>
              <a:rPr lang="es-ES" dirty="0">
                <a:solidFill>
                  <a:srgbClr val="000000"/>
                </a:solidFill>
                <a:latin typeface="Open Sans" panose="020B0606030504020204" pitchFamily="34" charset="0"/>
              </a:rPr>
              <a:t>CMYK </a:t>
            </a:r>
            <a:r>
              <a:rPr lang="es-ES" b="1" dirty="0">
                <a:solidFill>
                  <a:srgbClr val="000000"/>
                </a:solidFill>
                <a:latin typeface="Open Sans" panose="020B0606030504020204" pitchFamily="34" charset="0"/>
              </a:rPr>
              <a:t>80-50-15-0</a:t>
            </a:r>
            <a:br>
              <a:rPr lang="es-ES" dirty="0"/>
            </a:br>
            <a:r>
              <a:rPr lang="es-ES" dirty="0">
                <a:solidFill>
                  <a:srgbClr val="000000"/>
                </a:solidFill>
                <a:latin typeface="Open Sans" panose="020B0606030504020204" pitchFamily="34" charset="0"/>
              </a:rPr>
              <a:t>Pantone </a:t>
            </a:r>
            <a:r>
              <a:rPr lang="es-ES" b="1" dirty="0">
                <a:solidFill>
                  <a:srgbClr val="000000"/>
                </a:solidFill>
                <a:latin typeface="Open Sans" panose="020B0606030504020204" pitchFamily="34" charset="0"/>
              </a:rPr>
              <a:t>653</a:t>
            </a:r>
            <a:br>
              <a:rPr lang="es-ES" dirty="0"/>
            </a:br>
            <a:r>
              <a:rPr lang="es-ES" dirty="0" err="1">
                <a:solidFill>
                  <a:srgbClr val="000000"/>
                </a:solidFill>
                <a:latin typeface="Open Sans" panose="020B0606030504020204" pitchFamily="34" charset="0"/>
              </a:rPr>
              <a:t>Sikkens</a:t>
            </a:r>
            <a:r>
              <a:rPr lang="es-ES" dirty="0">
                <a:solidFill>
                  <a:srgbClr val="000000"/>
                </a:solidFill>
                <a:latin typeface="Open Sans" panose="020B0606030504020204" pitchFamily="34" charset="0"/>
              </a:rPr>
              <a:t> </a:t>
            </a:r>
            <a:r>
              <a:rPr lang="es-ES" b="1" dirty="0">
                <a:solidFill>
                  <a:srgbClr val="000000"/>
                </a:solidFill>
                <a:latin typeface="Open Sans" panose="020B0606030504020204" pitchFamily="34" charset="0"/>
              </a:rPr>
              <a:t>U0.30.40</a:t>
            </a:r>
            <a:endParaRPr lang="es-ES" dirty="0"/>
          </a:p>
        </p:txBody>
      </p:sp>
      <p:sp>
        <p:nvSpPr>
          <p:cNvPr id="4" name="Rectángulo 3">
            <a:extLst>
              <a:ext uri="{FF2B5EF4-FFF2-40B4-BE49-F238E27FC236}">
                <a16:creationId xmlns:a16="http://schemas.microsoft.com/office/drawing/2014/main" id="{D1CFDDE3-B43F-4601-B2E4-FF3148F86A98}"/>
              </a:ext>
            </a:extLst>
          </p:cNvPr>
          <p:cNvSpPr/>
          <p:nvPr/>
        </p:nvSpPr>
        <p:spPr>
          <a:xfrm>
            <a:off x="9779453" y="4881380"/>
            <a:ext cx="2412547" cy="1754326"/>
          </a:xfrm>
          <a:prstGeom prst="rect">
            <a:avLst/>
          </a:prstGeom>
        </p:spPr>
        <p:txBody>
          <a:bodyPr wrap="square">
            <a:spAutoFit/>
          </a:bodyPr>
          <a:lstStyle/>
          <a:p>
            <a:r>
              <a:rPr lang="es-ES" b="1" dirty="0">
                <a:solidFill>
                  <a:srgbClr val="000000"/>
                </a:solidFill>
                <a:latin typeface="Open Sans" panose="020B0606030504020204" pitchFamily="34" charset="0"/>
              </a:rPr>
              <a:t>MW Light Blue</a:t>
            </a:r>
            <a:br>
              <a:rPr lang="es-ES" dirty="0"/>
            </a:br>
            <a:r>
              <a:rPr lang="es-ES" dirty="0">
                <a:solidFill>
                  <a:srgbClr val="000000"/>
                </a:solidFill>
                <a:latin typeface="Open Sans" panose="020B0606030504020204" pitchFamily="34" charset="0"/>
              </a:rPr>
              <a:t>RGB </a:t>
            </a:r>
            <a:r>
              <a:rPr lang="es-ES" b="1" dirty="0">
                <a:solidFill>
                  <a:srgbClr val="000000"/>
                </a:solidFill>
                <a:latin typeface="Open Sans" panose="020B0606030504020204" pitchFamily="34" charset="0"/>
              </a:rPr>
              <a:t>120-170-210</a:t>
            </a:r>
            <a:br>
              <a:rPr lang="es-ES" dirty="0"/>
            </a:br>
            <a:r>
              <a:rPr lang="es-ES" dirty="0">
                <a:solidFill>
                  <a:srgbClr val="000000"/>
                </a:solidFill>
                <a:latin typeface="Open Sans" panose="020B0606030504020204" pitchFamily="34" charset="0"/>
              </a:rPr>
              <a:t># </a:t>
            </a:r>
            <a:r>
              <a:rPr lang="es-ES" b="1" dirty="0">
                <a:solidFill>
                  <a:srgbClr val="000000"/>
                </a:solidFill>
                <a:latin typeface="Open Sans" panose="020B0606030504020204" pitchFamily="34" charset="0"/>
              </a:rPr>
              <a:t>78aad2</a:t>
            </a:r>
            <a:br>
              <a:rPr lang="es-ES" dirty="0"/>
            </a:br>
            <a:r>
              <a:rPr lang="es-ES" dirty="0">
                <a:solidFill>
                  <a:srgbClr val="000000"/>
                </a:solidFill>
                <a:latin typeface="Open Sans" panose="020B0606030504020204" pitchFamily="34" charset="0"/>
              </a:rPr>
              <a:t>CMYK </a:t>
            </a:r>
            <a:r>
              <a:rPr lang="es-ES" b="1" dirty="0">
                <a:solidFill>
                  <a:srgbClr val="000000"/>
                </a:solidFill>
                <a:latin typeface="Open Sans" panose="020B0606030504020204" pitchFamily="34" charset="0"/>
              </a:rPr>
              <a:t>55-20-0-5</a:t>
            </a:r>
            <a:br>
              <a:rPr lang="es-ES" dirty="0"/>
            </a:br>
            <a:r>
              <a:rPr lang="es-ES" dirty="0">
                <a:solidFill>
                  <a:srgbClr val="000000"/>
                </a:solidFill>
                <a:latin typeface="Open Sans" panose="020B0606030504020204" pitchFamily="34" charset="0"/>
              </a:rPr>
              <a:t>Pantone </a:t>
            </a:r>
            <a:r>
              <a:rPr lang="es-ES" b="1" dirty="0">
                <a:solidFill>
                  <a:srgbClr val="000000"/>
                </a:solidFill>
                <a:latin typeface="Open Sans" panose="020B0606030504020204" pitchFamily="34" charset="0"/>
              </a:rPr>
              <a:t>652</a:t>
            </a:r>
            <a:br>
              <a:rPr lang="es-ES" dirty="0"/>
            </a:br>
            <a:r>
              <a:rPr lang="es-ES" dirty="0" err="1">
                <a:solidFill>
                  <a:srgbClr val="000000"/>
                </a:solidFill>
                <a:latin typeface="Open Sans" panose="020B0606030504020204" pitchFamily="34" charset="0"/>
              </a:rPr>
              <a:t>Sikkens</a:t>
            </a:r>
            <a:r>
              <a:rPr lang="es-ES" dirty="0">
                <a:solidFill>
                  <a:srgbClr val="000000"/>
                </a:solidFill>
                <a:latin typeface="Open Sans" panose="020B0606030504020204" pitchFamily="34" charset="0"/>
              </a:rPr>
              <a:t> </a:t>
            </a:r>
            <a:r>
              <a:rPr lang="es-ES" b="1" dirty="0">
                <a:solidFill>
                  <a:srgbClr val="000000"/>
                </a:solidFill>
                <a:latin typeface="Open Sans" panose="020B0606030504020204" pitchFamily="34" charset="0"/>
              </a:rPr>
              <a:t>T4.18.59</a:t>
            </a:r>
            <a:endParaRPr lang="es-ES" dirty="0"/>
          </a:p>
        </p:txBody>
      </p:sp>
      <p:sp>
        <p:nvSpPr>
          <p:cNvPr id="5" name="Rectángulo 4">
            <a:extLst>
              <a:ext uri="{FF2B5EF4-FFF2-40B4-BE49-F238E27FC236}">
                <a16:creationId xmlns:a16="http://schemas.microsoft.com/office/drawing/2014/main" id="{400858CA-6ABB-495C-90A2-E9FB85F0BB0D}"/>
              </a:ext>
            </a:extLst>
          </p:cNvPr>
          <p:cNvSpPr/>
          <p:nvPr/>
        </p:nvSpPr>
        <p:spPr>
          <a:xfrm>
            <a:off x="4720318" y="476195"/>
            <a:ext cx="6096000" cy="2308324"/>
          </a:xfrm>
          <a:prstGeom prst="rect">
            <a:avLst/>
          </a:prstGeom>
        </p:spPr>
        <p:txBody>
          <a:bodyPr>
            <a:spAutoFit/>
          </a:bodyPr>
          <a:lstStyle/>
          <a:p>
            <a:r>
              <a:rPr lang="en-US" b="1" dirty="0">
                <a:solidFill>
                  <a:srgbClr val="000000"/>
                </a:solidFill>
                <a:latin typeface="Open Sans" panose="020B0606030504020204" pitchFamily="34" charset="0"/>
              </a:rPr>
              <a:t>Usage:</a:t>
            </a:r>
          </a:p>
          <a:p>
            <a:endParaRPr lang="en-US" dirty="0">
              <a:solidFill>
                <a:srgbClr val="000000"/>
              </a:solidFill>
              <a:latin typeface="Open Sans" panose="020B0606030504020204" pitchFamily="34" charset="0"/>
            </a:endParaRPr>
          </a:p>
          <a:p>
            <a:pPr marL="285750" indent="-285750">
              <a:buFont typeface="Arial" panose="020B0604020202020204" pitchFamily="34" charset="0"/>
              <a:buChar char="•"/>
            </a:pPr>
            <a:r>
              <a:rPr lang="en-US" dirty="0">
                <a:solidFill>
                  <a:srgbClr val="000000"/>
                </a:solidFill>
                <a:latin typeface="Open Sans" panose="020B0606030504020204" pitchFamily="34" charset="0"/>
              </a:rPr>
              <a:t>MW Blue - Used for the Open-Xchange logo when on a white background</a:t>
            </a:r>
          </a:p>
          <a:p>
            <a:pPr marL="285750" indent="-285750">
              <a:buFont typeface="Arial" panose="020B0604020202020204" pitchFamily="34" charset="0"/>
              <a:buChar char="•"/>
            </a:pPr>
            <a:r>
              <a:rPr lang="en-US" dirty="0">
                <a:solidFill>
                  <a:srgbClr val="000000"/>
                </a:solidFill>
                <a:latin typeface="Open Sans" panose="020B0606030504020204" pitchFamily="34" charset="0"/>
              </a:rPr>
              <a:t>MW Dark Blue - Used for general backgrounds</a:t>
            </a:r>
          </a:p>
          <a:p>
            <a:pPr marL="285750" indent="-285750">
              <a:buFont typeface="Arial" panose="020B0604020202020204" pitchFamily="34" charset="0"/>
              <a:buChar char="•"/>
            </a:pPr>
            <a:r>
              <a:rPr lang="en-US" dirty="0">
                <a:solidFill>
                  <a:srgbClr val="000000"/>
                </a:solidFill>
                <a:latin typeface="Open Sans" panose="020B0606030504020204" pitchFamily="34" charset="0"/>
              </a:rPr>
              <a:t>MW Medium Blue - Used for generating the spotlight on “MW Dark Blue”</a:t>
            </a:r>
          </a:p>
          <a:p>
            <a:pPr marL="285750" indent="-285750">
              <a:buFont typeface="Arial" panose="020B0604020202020204" pitchFamily="34" charset="0"/>
              <a:buChar char="•"/>
            </a:pPr>
            <a:r>
              <a:rPr lang="en-US" dirty="0">
                <a:solidFill>
                  <a:srgbClr val="000000"/>
                </a:solidFill>
                <a:latin typeface="Open Sans" panose="020B0606030504020204" pitchFamily="34" charset="0"/>
              </a:rPr>
              <a:t>MW Light Blue - Used for product names</a:t>
            </a:r>
            <a:endParaRPr lang="en-US" b="0" i="0" dirty="0">
              <a:solidFill>
                <a:srgbClr val="000000"/>
              </a:solidFill>
              <a:effectLst/>
              <a:latin typeface="Open Sans" panose="020B0606030504020204" pitchFamily="34" charset="0"/>
            </a:endParaRPr>
          </a:p>
        </p:txBody>
      </p:sp>
      <p:pic>
        <p:nvPicPr>
          <p:cNvPr id="9" name="Picture 2">
            <a:extLst>
              <a:ext uri="{FF2B5EF4-FFF2-40B4-BE49-F238E27FC236}">
                <a16:creationId xmlns:a16="http://schemas.microsoft.com/office/drawing/2014/main" id="{B9D34224-00C8-4924-B7B5-45C08D568A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817" y="1645103"/>
            <a:ext cx="2443843" cy="2443843"/>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9">
            <a:extLst>
              <a:ext uri="{FF2B5EF4-FFF2-40B4-BE49-F238E27FC236}">
                <a16:creationId xmlns:a16="http://schemas.microsoft.com/office/drawing/2014/main" id="{6ADA3C8B-BEA9-4CA3-A589-615366194479}"/>
              </a:ext>
            </a:extLst>
          </p:cNvPr>
          <p:cNvSpPr/>
          <p:nvPr/>
        </p:nvSpPr>
        <p:spPr>
          <a:xfrm>
            <a:off x="751114" y="4596990"/>
            <a:ext cx="2412546" cy="1754326"/>
          </a:xfrm>
          <a:prstGeom prst="rect">
            <a:avLst/>
          </a:prstGeom>
        </p:spPr>
        <p:txBody>
          <a:bodyPr wrap="square">
            <a:spAutoFit/>
          </a:bodyPr>
          <a:lstStyle/>
          <a:p>
            <a:r>
              <a:rPr lang="es-ES" b="1" dirty="0">
                <a:solidFill>
                  <a:srgbClr val="000000"/>
                </a:solidFill>
                <a:latin typeface="Open Sans" panose="020B0606030504020204" pitchFamily="34" charset="0"/>
              </a:rPr>
              <a:t>MW Blue</a:t>
            </a:r>
            <a:br>
              <a:rPr lang="es-ES" dirty="0"/>
            </a:br>
            <a:r>
              <a:rPr lang="es-ES" dirty="0">
                <a:solidFill>
                  <a:srgbClr val="000000"/>
                </a:solidFill>
                <a:latin typeface="Open Sans" panose="020B0606030504020204" pitchFamily="34" charset="0"/>
              </a:rPr>
              <a:t>RGB </a:t>
            </a:r>
            <a:r>
              <a:rPr lang="es-ES" b="1" dirty="0">
                <a:solidFill>
                  <a:srgbClr val="000000"/>
                </a:solidFill>
                <a:latin typeface="Open Sans" panose="020B0606030504020204" pitchFamily="34" charset="0"/>
              </a:rPr>
              <a:t>40-75-115</a:t>
            </a:r>
            <a:br>
              <a:rPr lang="es-ES" dirty="0"/>
            </a:br>
            <a:r>
              <a:rPr lang="es-ES" dirty="0">
                <a:solidFill>
                  <a:srgbClr val="000000"/>
                </a:solidFill>
                <a:latin typeface="Open Sans" panose="020B0606030504020204" pitchFamily="34" charset="0"/>
              </a:rPr>
              <a:t># </a:t>
            </a:r>
            <a:r>
              <a:rPr lang="es-ES" b="1" dirty="0">
                <a:solidFill>
                  <a:srgbClr val="000000"/>
                </a:solidFill>
                <a:latin typeface="Open Sans" panose="020B0606030504020204" pitchFamily="34" charset="0"/>
              </a:rPr>
              <a:t>284b73</a:t>
            </a:r>
            <a:br>
              <a:rPr lang="es-ES" dirty="0"/>
            </a:br>
            <a:r>
              <a:rPr lang="es-ES" dirty="0">
                <a:solidFill>
                  <a:srgbClr val="000000"/>
                </a:solidFill>
                <a:latin typeface="Open Sans" panose="020B0606030504020204" pitchFamily="34" charset="0"/>
              </a:rPr>
              <a:t>CMYK </a:t>
            </a:r>
            <a:r>
              <a:rPr lang="es-ES" b="1" dirty="0">
                <a:solidFill>
                  <a:srgbClr val="000000"/>
                </a:solidFill>
                <a:latin typeface="Open Sans" panose="020B0606030504020204" pitchFamily="34" charset="0"/>
              </a:rPr>
              <a:t>90-65-30-20</a:t>
            </a:r>
            <a:br>
              <a:rPr lang="es-ES" dirty="0"/>
            </a:br>
            <a:r>
              <a:rPr lang="es-ES" dirty="0">
                <a:solidFill>
                  <a:srgbClr val="000000"/>
                </a:solidFill>
                <a:latin typeface="Open Sans" panose="020B0606030504020204" pitchFamily="34" charset="0"/>
              </a:rPr>
              <a:t>Pantone </a:t>
            </a:r>
            <a:r>
              <a:rPr lang="es-ES" b="1" dirty="0">
                <a:solidFill>
                  <a:srgbClr val="000000"/>
                </a:solidFill>
                <a:latin typeface="Open Sans" panose="020B0606030504020204" pitchFamily="34" charset="0"/>
              </a:rPr>
              <a:t>647</a:t>
            </a:r>
            <a:br>
              <a:rPr lang="es-ES" dirty="0"/>
            </a:br>
            <a:r>
              <a:rPr lang="es-ES" dirty="0" err="1">
                <a:solidFill>
                  <a:srgbClr val="000000"/>
                </a:solidFill>
                <a:latin typeface="Open Sans" panose="020B0606030504020204" pitchFamily="34" charset="0"/>
              </a:rPr>
              <a:t>Sikkens</a:t>
            </a:r>
            <a:r>
              <a:rPr lang="es-ES" dirty="0">
                <a:solidFill>
                  <a:srgbClr val="000000"/>
                </a:solidFill>
                <a:latin typeface="Open Sans" panose="020B0606030504020204" pitchFamily="34" charset="0"/>
              </a:rPr>
              <a:t> </a:t>
            </a:r>
            <a:r>
              <a:rPr lang="es-ES" b="1" dirty="0">
                <a:solidFill>
                  <a:srgbClr val="000000"/>
                </a:solidFill>
                <a:latin typeface="Open Sans" panose="020B0606030504020204" pitchFamily="34" charset="0"/>
              </a:rPr>
              <a:t>U0.30.30</a:t>
            </a:r>
            <a:endParaRPr lang="es-ES" dirty="0"/>
          </a:p>
        </p:txBody>
      </p:sp>
      <p:sp>
        <p:nvSpPr>
          <p:cNvPr id="6" name="CuadroTexto 5">
            <a:extLst>
              <a:ext uri="{FF2B5EF4-FFF2-40B4-BE49-F238E27FC236}">
                <a16:creationId xmlns:a16="http://schemas.microsoft.com/office/drawing/2014/main" id="{D5058A85-3F59-42C4-A78C-C1DA4BDCC40E}"/>
              </a:ext>
            </a:extLst>
          </p:cNvPr>
          <p:cNvSpPr txBox="1"/>
          <p:nvPr/>
        </p:nvSpPr>
        <p:spPr>
          <a:xfrm>
            <a:off x="719817" y="373279"/>
            <a:ext cx="2143536" cy="584775"/>
          </a:xfrm>
          <a:prstGeom prst="rect">
            <a:avLst/>
          </a:prstGeom>
          <a:noFill/>
        </p:spPr>
        <p:txBody>
          <a:bodyPr wrap="none" rtlCol="0">
            <a:spAutoFit/>
          </a:bodyPr>
          <a:lstStyle/>
          <a:p>
            <a:r>
              <a:rPr lang="es-ES" sz="3200" b="1" dirty="0"/>
              <a:t>MW Blues</a:t>
            </a:r>
          </a:p>
        </p:txBody>
      </p:sp>
    </p:spTree>
    <p:extLst>
      <p:ext uri="{BB962C8B-B14F-4D97-AF65-F5344CB8AC3E}">
        <p14:creationId xmlns:p14="http://schemas.microsoft.com/office/powerpoint/2010/main" val="64586271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B3D6F024-507E-43A4-AA6C-45B481F19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068" y="2716040"/>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C2E75303-5CB3-4B0D-9FA9-5202A4CFD75C}"/>
              </a:ext>
            </a:extLst>
          </p:cNvPr>
          <p:cNvSpPr/>
          <p:nvPr/>
        </p:nvSpPr>
        <p:spPr>
          <a:xfrm>
            <a:off x="2197068" y="4730395"/>
            <a:ext cx="2412546" cy="1754326"/>
          </a:xfrm>
          <a:prstGeom prst="rect">
            <a:avLst/>
          </a:prstGeom>
        </p:spPr>
        <p:txBody>
          <a:bodyPr wrap="square">
            <a:spAutoFit/>
          </a:bodyPr>
          <a:lstStyle/>
          <a:p>
            <a:r>
              <a:rPr lang="es-ES" b="1" dirty="0"/>
              <a:t>MW </a:t>
            </a:r>
            <a:r>
              <a:rPr lang="es-ES" b="1" dirty="0" err="1"/>
              <a:t>Graphite</a:t>
            </a:r>
            <a:r>
              <a:rPr lang="es-ES" b="1" dirty="0"/>
              <a:t> Black</a:t>
            </a:r>
            <a:br>
              <a:rPr lang="es-ES" dirty="0"/>
            </a:br>
            <a:r>
              <a:rPr lang="es-ES" dirty="0"/>
              <a:t>RGB </a:t>
            </a:r>
            <a:r>
              <a:rPr lang="es-ES" b="1" dirty="0"/>
              <a:t>45-45-45</a:t>
            </a:r>
            <a:br>
              <a:rPr lang="es-ES" dirty="0"/>
            </a:br>
            <a:r>
              <a:rPr lang="es-ES" dirty="0"/>
              <a:t># </a:t>
            </a:r>
            <a:r>
              <a:rPr lang="es-ES" b="1" dirty="0"/>
              <a:t>2d2d2d</a:t>
            </a:r>
            <a:br>
              <a:rPr lang="es-ES" dirty="0"/>
            </a:br>
            <a:r>
              <a:rPr lang="es-ES" dirty="0"/>
              <a:t>CMYK</a:t>
            </a:r>
            <a:r>
              <a:rPr lang="es-ES" b="1" dirty="0"/>
              <a:t> 0-0-0-90</a:t>
            </a:r>
            <a:br>
              <a:rPr lang="es-ES" dirty="0"/>
            </a:br>
            <a:r>
              <a:rPr lang="es-ES" dirty="0"/>
              <a:t>Pantone </a:t>
            </a:r>
            <a:r>
              <a:rPr lang="es-ES" b="1" dirty="0" err="1"/>
              <a:t>black</a:t>
            </a:r>
            <a:r>
              <a:rPr lang="es-ES" b="1" dirty="0"/>
              <a:t> 7</a:t>
            </a:r>
            <a:br>
              <a:rPr lang="es-ES" dirty="0"/>
            </a:br>
            <a:r>
              <a:rPr lang="es-ES" dirty="0" err="1"/>
              <a:t>Sikkens</a:t>
            </a:r>
            <a:r>
              <a:rPr lang="es-ES" dirty="0"/>
              <a:t> </a:t>
            </a:r>
            <a:r>
              <a:rPr lang="es-ES" b="1" dirty="0"/>
              <a:t>ON.00.15</a:t>
            </a:r>
            <a:endParaRPr lang="es-ES" dirty="0"/>
          </a:p>
        </p:txBody>
      </p:sp>
      <p:sp>
        <p:nvSpPr>
          <p:cNvPr id="3" name="Rectángulo 2">
            <a:extLst>
              <a:ext uri="{FF2B5EF4-FFF2-40B4-BE49-F238E27FC236}">
                <a16:creationId xmlns:a16="http://schemas.microsoft.com/office/drawing/2014/main" id="{808CBBD7-0066-44C1-B7EA-9E36FEACC6BC}"/>
              </a:ext>
            </a:extLst>
          </p:cNvPr>
          <p:cNvSpPr/>
          <p:nvPr/>
        </p:nvSpPr>
        <p:spPr>
          <a:xfrm>
            <a:off x="5009664" y="4730395"/>
            <a:ext cx="2590800" cy="1754326"/>
          </a:xfrm>
          <a:prstGeom prst="rect">
            <a:avLst/>
          </a:prstGeom>
        </p:spPr>
        <p:txBody>
          <a:bodyPr wrap="square">
            <a:spAutoFit/>
          </a:bodyPr>
          <a:lstStyle/>
          <a:p>
            <a:r>
              <a:rPr lang="es-ES" b="1" dirty="0"/>
              <a:t>MW Grey</a:t>
            </a:r>
            <a:br>
              <a:rPr lang="es-ES" dirty="0"/>
            </a:br>
            <a:r>
              <a:rPr lang="es-ES" dirty="0"/>
              <a:t>RGB </a:t>
            </a:r>
            <a:r>
              <a:rPr lang="es-ES" b="1" dirty="0"/>
              <a:t>135-135-135</a:t>
            </a:r>
            <a:br>
              <a:rPr lang="es-ES" dirty="0"/>
            </a:br>
            <a:r>
              <a:rPr lang="es-ES" dirty="0"/>
              <a:t># </a:t>
            </a:r>
            <a:r>
              <a:rPr lang="es-ES" b="1" dirty="0"/>
              <a:t>878787</a:t>
            </a:r>
            <a:br>
              <a:rPr lang="es-ES" dirty="0"/>
            </a:br>
            <a:r>
              <a:rPr lang="es-ES" dirty="0"/>
              <a:t>CMYK </a:t>
            </a:r>
            <a:r>
              <a:rPr lang="es-ES" b="1" dirty="0"/>
              <a:t>0-0-0-60</a:t>
            </a:r>
            <a:br>
              <a:rPr lang="es-ES" dirty="0"/>
            </a:br>
            <a:r>
              <a:rPr lang="es-ES" dirty="0"/>
              <a:t>Pantone</a:t>
            </a:r>
            <a:r>
              <a:rPr lang="es-ES" b="1" dirty="0"/>
              <a:t> </a:t>
            </a:r>
            <a:r>
              <a:rPr lang="es-ES" b="1" dirty="0" err="1"/>
              <a:t>Cool</a:t>
            </a:r>
            <a:r>
              <a:rPr lang="es-ES" b="1" dirty="0"/>
              <a:t> grey 10</a:t>
            </a:r>
            <a:br>
              <a:rPr lang="es-ES" dirty="0"/>
            </a:br>
            <a:r>
              <a:rPr lang="es-ES" dirty="0" err="1"/>
              <a:t>Sikkens</a:t>
            </a:r>
            <a:r>
              <a:rPr lang="es-ES" dirty="0"/>
              <a:t> </a:t>
            </a:r>
            <a:r>
              <a:rPr lang="es-ES" b="1" dirty="0"/>
              <a:t>ON.00.40</a:t>
            </a:r>
            <a:endParaRPr lang="es-ES" dirty="0"/>
          </a:p>
        </p:txBody>
      </p:sp>
      <p:sp>
        <p:nvSpPr>
          <p:cNvPr id="4" name="Rectángulo 3">
            <a:extLst>
              <a:ext uri="{FF2B5EF4-FFF2-40B4-BE49-F238E27FC236}">
                <a16:creationId xmlns:a16="http://schemas.microsoft.com/office/drawing/2014/main" id="{D1CFDDE3-B43F-4601-B2E4-FF3148F86A98}"/>
              </a:ext>
            </a:extLst>
          </p:cNvPr>
          <p:cNvSpPr/>
          <p:nvPr/>
        </p:nvSpPr>
        <p:spPr>
          <a:xfrm>
            <a:off x="7822260" y="4730395"/>
            <a:ext cx="2412547" cy="1754326"/>
          </a:xfrm>
          <a:prstGeom prst="rect">
            <a:avLst/>
          </a:prstGeom>
        </p:spPr>
        <p:txBody>
          <a:bodyPr wrap="square">
            <a:spAutoFit/>
          </a:bodyPr>
          <a:lstStyle/>
          <a:p>
            <a:r>
              <a:rPr lang="es-ES" b="1" dirty="0"/>
              <a:t>MW Silver Grey</a:t>
            </a:r>
            <a:br>
              <a:rPr lang="es-ES" dirty="0"/>
            </a:br>
            <a:r>
              <a:rPr lang="es-ES" dirty="0"/>
              <a:t>RGB </a:t>
            </a:r>
            <a:r>
              <a:rPr lang="es-ES" b="1" dirty="0"/>
              <a:t>220-220-220</a:t>
            </a:r>
            <a:br>
              <a:rPr lang="es-ES" dirty="0"/>
            </a:br>
            <a:r>
              <a:rPr lang="es-ES" dirty="0"/>
              <a:t># </a:t>
            </a:r>
            <a:r>
              <a:rPr lang="es-ES" b="1" dirty="0" err="1"/>
              <a:t>dcdcdc</a:t>
            </a:r>
            <a:br>
              <a:rPr lang="es-ES" dirty="0"/>
            </a:br>
            <a:r>
              <a:rPr lang="es-ES" dirty="0"/>
              <a:t>CMYK </a:t>
            </a:r>
            <a:r>
              <a:rPr lang="es-ES" b="1" dirty="0"/>
              <a:t>0-0-0-15</a:t>
            </a:r>
            <a:br>
              <a:rPr lang="es-ES" dirty="0"/>
            </a:br>
            <a:r>
              <a:rPr lang="es-ES" dirty="0"/>
              <a:t>Pantone </a:t>
            </a:r>
            <a:r>
              <a:rPr lang="es-ES" b="1" dirty="0" err="1"/>
              <a:t>Cool</a:t>
            </a:r>
            <a:r>
              <a:rPr lang="es-ES" b="1" dirty="0"/>
              <a:t> grey 2</a:t>
            </a:r>
            <a:br>
              <a:rPr lang="es-ES" dirty="0"/>
            </a:br>
            <a:r>
              <a:rPr lang="es-ES" dirty="0" err="1"/>
              <a:t>Sikkens</a:t>
            </a:r>
            <a:r>
              <a:rPr lang="es-ES" dirty="0"/>
              <a:t> </a:t>
            </a:r>
            <a:r>
              <a:rPr lang="es-ES" b="1" dirty="0"/>
              <a:t>ON.00.76</a:t>
            </a:r>
            <a:endParaRPr lang="es-ES" dirty="0"/>
          </a:p>
        </p:txBody>
      </p:sp>
      <p:sp>
        <p:nvSpPr>
          <p:cNvPr id="5" name="Rectángulo 4">
            <a:extLst>
              <a:ext uri="{FF2B5EF4-FFF2-40B4-BE49-F238E27FC236}">
                <a16:creationId xmlns:a16="http://schemas.microsoft.com/office/drawing/2014/main" id="{400858CA-6ABB-495C-90A2-E9FB85F0BB0D}"/>
              </a:ext>
            </a:extLst>
          </p:cNvPr>
          <p:cNvSpPr/>
          <p:nvPr/>
        </p:nvSpPr>
        <p:spPr>
          <a:xfrm>
            <a:off x="4720318" y="476195"/>
            <a:ext cx="6096000" cy="1754326"/>
          </a:xfrm>
          <a:prstGeom prst="rect">
            <a:avLst/>
          </a:prstGeom>
        </p:spPr>
        <p:txBody>
          <a:bodyPr>
            <a:spAutoFit/>
          </a:bodyPr>
          <a:lstStyle/>
          <a:p>
            <a:r>
              <a:rPr lang="en-US" b="1" dirty="0">
                <a:solidFill>
                  <a:srgbClr val="000000"/>
                </a:solidFill>
                <a:latin typeface="Open Sans" panose="020B0606030504020204" pitchFamily="34" charset="0"/>
              </a:rPr>
              <a:t>Usage:</a:t>
            </a:r>
          </a:p>
          <a:p>
            <a:endParaRPr lang="en-US" dirty="0">
              <a:solidFill>
                <a:srgbClr val="000000"/>
              </a:solidFill>
              <a:latin typeface="Open Sans" panose="020B0606030504020204" pitchFamily="34" charset="0"/>
            </a:endParaRPr>
          </a:p>
          <a:p>
            <a:r>
              <a:rPr lang="en-US" dirty="0"/>
              <a:t>All Manexware greys can be used for backgrounds, gradients, lines and for form fields.</a:t>
            </a:r>
          </a:p>
          <a:p>
            <a:r>
              <a:rPr lang="en-US" dirty="0"/>
              <a:t>MW Grey and MW Silver can also be used as text colors in specific cases.</a:t>
            </a:r>
          </a:p>
        </p:txBody>
      </p:sp>
      <p:sp>
        <p:nvSpPr>
          <p:cNvPr id="6" name="CuadroTexto 5">
            <a:extLst>
              <a:ext uri="{FF2B5EF4-FFF2-40B4-BE49-F238E27FC236}">
                <a16:creationId xmlns:a16="http://schemas.microsoft.com/office/drawing/2014/main" id="{D5058A85-3F59-42C4-A78C-C1DA4BDCC40E}"/>
              </a:ext>
            </a:extLst>
          </p:cNvPr>
          <p:cNvSpPr txBox="1"/>
          <p:nvPr/>
        </p:nvSpPr>
        <p:spPr>
          <a:xfrm>
            <a:off x="719817" y="373279"/>
            <a:ext cx="2191626" cy="584775"/>
          </a:xfrm>
          <a:prstGeom prst="rect">
            <a:avLst/>
          </a:prstGeom>
          <a:noFill/>
        </p:spPr>
        <p:txBody>
          <a:bodyPr wrap="none" rtlCol="0">
            <a:spAutoFit/>
          </a:bodyPr>
          <a:lstStyle/>
          <a:p>
            <a:r>
              <a:rPr lang="es-ES" sz="3200" b="1" dirty="0"/>
              <a:t>MW GREY</a:t>
            </a:r>
          </a:p>
        </p:txBody>
      </p:sp>
      <p:pic>
        <p:nvPicPr>
          <p:cNvPr id="3076" name="Picture 4">
            <a:extLst>
              <a:ext uri="{FF2B5EF4-FFF2-40B4-BE49-F238E27FC236}">
                <a16:creationId xmlns:a16="http://schemas.microsoft.com/office/drawing/2014/main" id="{6AB90215-8D52-4BA9-B86E-4F88477EF9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9664" y="2759583"/>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1E9766DE-66B4-4A41-A41C-4C120FAE7B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2260" y="2716040"/>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38485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2E75303-5CB3-4B0D-9FA9-5202A4CFD75C}"/>
              </a:ext>
            </a:extLst>
          </p:cNvPr>
          <p:cNvSpPr/>
          <p:nvPr/>
        </p:nvSpPr>
        <p:spPr>
          <a:xfrm>
            <a:off x="4164153" y="2604244"/>
            <a:ext cx="2412546" cy="1754326"/>
          </a:xfrm>
          <a:prstGeom prst="rect">
            <a:avLst/>
          </a:prstGeom>
        </p:spPr>
        <p:txBody>
          <a:bodyPr wrap="square">
            <a:spAutoFit/>
          </a:bodyPr>
          <a:lstStyle/>
          <a:p>
            <a:r>
              <a:rPr lang="es-ES" b="1" dirty="0"/>
              <a:t>MW Raspberry Red</a:t>
            </a:r>
            <a:br>
              <a:rPr lang="es-ES" dirty="0"/>
            </a:br>
            <a:r>
              <a:rPr lang="es-ES" dirty="0"/>
              <a:t>RGB </a:t>
            </a:r>
            <a:r>
              <a:rPr lang="es-ES" b="1" dirty="0"/>
              <a:t>180-35-105</a:t>
            </a:r>
            <a:br>
              <a:rPr lang="es-ES" dirty="0"/>
            </a:br>
            <a:r>
              <a:rPr lang="es-ES" dirty="0"/>
              <a:t># </a:t>
            </a:r>
            <a:r>
              <a:rPr lang="es-ES" b="1" dirty="0"/>
              <a:t>b42369</a:t>
            </a:r>
            <a:br>
              <a:rPr lang="es-ES" dirty="0"/>
            </a:br>
            <a:r>
              <a:rPr lang="es-ES" dirty="0"/>
              <a:t>CMYK </a:t>
            </a:r>
            <a:r>
              <a:rPr lang="es-ES" b="1" dirty="0"/>
              <a:t>25-95-25-10</a:t>
            </a:r>
            <a:br>
              <a:rPr lang="es-ES" dirty="0"/>
            </a:br>
            <a:r>
              <a:rPr lang="es-ES" dirty="0"/>
              <a:t>Pantone </a:t>
            </a:r>
            <a:r>
              <a:rPr lang="es-ES" b="1" dirty="0"/>
              <a:t>227</a:t>
            </a:r>
            <a:br>
              <a:rPr lang="es-ES" dirty="0"/>
            </a:br>
            <a:r>
              <a:rPr lang="es-ES" dirty="0" err="1"/>
              <a:t>Sikkens</a:t>
            </a:r>
            <a:r>
              <a:rPr lang="es-ES" dirty="0"/>
              <a:t> </a:t>
            </a:r>
            <a:r>
              <a:rPr lang="es-ES" b="1" dirty="0"/>
              <a:t>A0.41.28</a:t>
            </a:r>
            <a:endParaRPr lang="es-ES" dirty="0"/>
          </a:p>
        </p:txBody>
      </p:sp>
      <p:sp>
        <p:nvSpPr>
          <p:cNvPr id="3" name="Rectángulo 2">
            <a:extLst>
              <a:ext uri="{FF2B5EF4-FFF2-40B4-BE49-F238E27FC236}">
                <a16:creationId xmlns:a16="http://schemas.microsoft.com/office/drawing/2014/main" id="{808CBBD7-0066-44C1-B7EA-9E36FEACC6BC}"/>
              </a:ext>
            </a:extLst>
          </p:cNvPr>
          <p:cNvSpPr/>
          <p:nvPr/>
        </p:nvSpPr>
        <p:spPr>
          <a:xfrm>
            <a:off x="6976749" y="2604244"/>
            <a:ext cx="2590800" cy="1754326"/>
          </a:xfrm>
          <a:prstGeom prst="rect">
            <a:avLst/>
          </a:prstGeom>
        </p:spPr>
        <p:txBody>
          <a:bodyPr wrap="square">
            <a:spAutoFit/>
          </a:bodyPr>
          <a:lstStyle/>
          <a:p>
            <a:r>
              <a:rPr lang="es-ES" b="1" dirty="0"/>
              <a:t>MW Lime Green</a:t>
            </a:r>
            <a:br>
              <a:rPr lang="es-ES" dirty="0"/>
            </a:br>
            <a:r>
              <a:rPr lang="es-ES" dirty="0"/>
              <a:t>RGB </a:t>
            </a:r>
            <a:r>
              <a:rPr lang="es-ES" b="1" dirty="0"/>
              <a:t>150-195-0</a:t>
            </a:r>
            <a:br>
              <a:rPr lang="es-ES" dirty="0"/>
            </a:br>
            <a:r>
              <a:rPr lang="es-ES" dirty="0"/>
              <a:t># </a:t>
            </a:r>
            <a:r>
              <a:rPr lang="es-ES" b="1" dirty="0"/>
              <a:t>96c300</a:t>
            </a:r>
            <a:br>
              <a:rPr lang="es-ES" dirty="0"/>
            </a:br>
            <a:r>
              <a:rPr lang="es-ES" dirty="0"/>
              <a:t>CMYK </a:t>
            </a:r>
            <a:r>
              <a:rPr lang="es-ES" b="1" dirty="0"/>
              <a:t>50-0-100-0</a:t>
            </a:r>
            <a:br>
              <a:rPr lang="es-ES" dirty="0"/>
            </a:br>
            <a:r>
              <a:rPr lang="es-ES" dirty="0"/>
              <a:t>Pantone </a:t>
            </a:r>
            <a:r>
              <a:rPr lang="es-ES" b="1" dirty="0"/>
              <a:t>376</a:t>
            </a:r>
            <a:br>
              <a:rPr lang="es-ES" dirty="0"/>
            </a:br>
            <a:r>
              <a:rPr lang="es-ES" dirty="0" err="1"/>
              <a:t>Sikkens</a:t>
            </a:r>
            <a:r>
              <a:rPr lang="es-ES" dirty="0"/>
              <a:t> </a:t>
            </a:r>
            <a:r>
              <a:rPr lang="es-ES" b="1" dirty="0"/>
              <a:t>H2.50.60</a:t>
            </a:r>
            <a:endParaRPr lang="es-ES" dirty="0"/>
          </a:p>
        </p:txBody>
      </p:sp>
      <p:sp>
        <p:nvSpPr>
          <p:cNvPr id="4" name="Rectángulo 3">
            <a:extLst>
              <a:ext uri="{FF2B5EF4-FFF2-40B4-BE49-F238E27FC236}">
                <a16:creationId xmlns:a16="http://schemas.microsoft.com/office/drawing/2014/main" id="{D1CFDDE3-B43F-4601-B2E4-FF3148F86A98}"/>
              </a:ext>
            </a:extLst>
          </p:cNvPr>
          <p:cNvSpPr/>
          <p:nvPr/>
        </p:nvSpPr>
        <p:spPr>
          <a:xfrm>
            <a:off x="9789345" y="2604244"/>
            <a:ext cx="2412547" cy="1754326"/>
          </a:xfrm>
          <a:prstGeom prst="rect">
            <a:avLst/>
          </a:prstGeom>
        </p:spPr>
        <p:txBody>
          <a:bodyPr wrap="square">
            <a:spAutoFit/>
          </a:bodyPr>
          <a:lstStyle/>
          <a:p>
            <a:r>
              <a:rPr lang="es-ES" b="1" dirty="0"/>
              <a:t>MW Ice Blue</a:t>
            </a:r>
            <a:br>
              <a:rPr lang="es-ES" dirty="0"/>
            </a:br>
            <a:r>
              <a:rPr lang="es-ES" dirty="0"/>
              <a:t>RGB </a:t>
            </a:r>
            <a:r>
              <a:rPr lang="es-ES" b="1" dirty="0"/>
              <a:t>0-160-225</a:t>
            </a:r>
            <a:br>
              <a:rPr lang="es-ES" dirty="0"/>
            </a:br>
            <a:r>
              <a:rPr lang="es-ES" dirty="0"/>
              <a:t># </a:t>
            </a:r>
            <a:r>
              <a:rPr lang="es-ES" b="1" dirty="0"/>
              <a:t>00a0e1</a:t>
            </a:r>
            <a:br>
              <a:rPr lang="es-ES" dirty="0"/>
            </a:br>
            <a:r>
              <a:rPr lang="es-ES" dirty="0"/>
              <a:t>CMYK </a:t>
            </a:r>
            <a:r>
              <a:rPr lang="es-ES" b="1" dirty="0"/>
              <a:t>90-20-0-0</a:t>
            </a:r>
            <a:br>
              <a:rPr lang="es-ES" dirty="0"/>
            </a:br>
            <a:r>
              <a:rPr lang="es-ES" dirty="0"/>
              <a:t>Pantone </a:t>
            </a:r>
            <a:r>
              <a:rPr lang="es-ES" b="1" dirty="0"/>
              <a:t>7461</a:t>
            </a:r>
            <a:br>
              <a:rPr lang="es-ES" dirty="0"/>
            </a:br>
            <a:r>
              <a:rPr lang="es-ES" dirty="0" err="1"/>
              <a:t>Sikkens</a:t>
            </a:r>
            <a:r>
              <a:rPr lang="es-ES" dirty="0"/>
              <a:t> </a:t>
            </a:r>
            <a:r>
              <a:rPr lang="es-ES" b="1" dirty="0"/>
              <a:t>R5.52.49</a:t>
            </a:r>
            <a:endParaRPr lang="es-ES" dirty="0"/>
          </a:p>
        </p:txBody>
      </p:sp>
      <p:sp>
        <p:nvSpPr>
          <p:cNvPr id="5" name="Rectángulo 4">
            <a:extLst>
              <a:ext uri="{FF2B5EF4-FFF2-40B4-BE49-F238E27FC236}">
                <a16:creationId xmlns:a16="http://schemas.microsoft.com/office/drawing/2014/main" id="{400858CA-6ABB-495C-90A2-E9FB85F0BB0D}"/>
              </a:ext>
            </a:extLst>
          </p:cNvPr>
          <p:cNvSpPr/>
          <p:nvPr/>
        </p:nvSpPr>
        <p:spPr>
          <a:xfrm>
            <a:off x="370462" y="958054"/>
            <a:ext cx="3294125" cy="5632311"/>
          </a:xfrm>
          <a:prstGeom prst="rect">
            <a:avLst/>
          </a:prstGeom>
        </p:spPr>
        <p:txBody>
          <a:bodyPr wrap="square">
            <a:spAutoFit/>
          </a:bodyPr>
          <a:lstStyle/>
          <a:p>
            <a:r>
              <a:rPr lang="en-US" b="1" dirty="0">
                <a:solidFill>
                  <a:srgbClr val="000000"/>
                </a:solidFill>
                <a:latin typeface="Open Sans" panose="020B0606030504020204" pitchFamily="34" charset="0"/>
              </a:rPr>
              <a:t>Usage:</a:t>
            </a:r>
          </a:p>
          <a:p>
            <a:endParaRPr lang="en-US" dirty="0">
              <a:solidFill>
                <a:srgbClr val="000000"/>
              </a:solidFill>
              <a:latin typeface="Open Sans" panose="020B0606030504020204" pitchFamily="34" charset="0"/>
            </a:endParaRPr>
          </a:p>
          <a:p>
            <a:r>
              <a:rPr lang="en-US" dirty="0"/>
              <a:t>As the name suggests, these colors are reserved for highlighting elements. This important job can only be achieved successfully if they are used as sparingly as possible. For example: using them to highlight starbursts, buttons and/or similar elements that warrant a color highlight.</a:t>
            </a:r>
          </a:p>
          <a:p>
            <a:r>
              <a:rPr lang="en-US" dirty="0"/>
              <a:t>Please note that the use of the highlight colors mandarin and mango should be restricted and only be used when all the other highlight colors (ice blue, lime green and raspberry) have already been used.</a:t>
            </a:r>
          </a:p>
        </p:txBody>
      </p:sp>
      <p:sp>
        <p:nvSpPr>
          <p:cNvPr id="6" name="CuadroTexto 5">
            <a:extLst>
              <a:ext uri="{FF2B5EF4-FFF2-40B4-BE49-F238E27FC236}">
                <a16:creationId xmlns:a16="http://schemas.microsoft.com/office/drawing/2014/main" id="{D5058A85-3F59-42C4-A78C-C1DA4BDCC40E}"/>
              </a:ext>
            </a:extLst>
          </p:cNvPr>
          <p:cNvSpPr txBox="1"/>
          <p:nvPr/>
        </p:nvSpPr>
        <p:spPr>
          <a:xfrm>
            <a:off x="719817" y="373279"/>
            <a:ext cx="4902304" cy="584775"/>
          </a:xfrm>
          <a:prstGeom prst="rect">
            <a:avLst/>
          </a:prstGeom>
          <a:noFill/>
        </p:spPr>
        <p:txBody>
          <a:bodyPr wrap="none" rtlCol="0">
            <a:spAutoFit/>
          </a:bodyPr>
          <a:lstStyle/>
          <a:p>
            <a:r>
              <a:rPr lang="es-ES" sz="3200" b="1" dirty="0"/>
              <a:t>MW HIGHLIGH COLORS</a:t>
            </a:r>
          </a:p>
        </p:txBody>
      </p:sp>
      <p:sp>
        <p:nvSpPr>
          <p:cNvPr id="11" name="Rectángulo 10">
            <a:extLst>
              <a:ext uri="{FF2B5EF4-FFF2-40B4-BE49-F238E27FC236}">
                <a16:creationId xmlns:a16="http://schemas.microsoft.com/office/drawing/2014/main" id="{07CF434C-409F-4300-8ACA-167BEFE5D891}"/>
              </a:ext>
            </a:extLst>
          </p:cNvPr>
          <p:cNvSpPr/>
          <p:nvPr/>
        </p:nvSpPr>
        <p:spPr>
          <a:xfrm>
            <a:off x="5673782" y="4858453"/>
            <a:ext cx="2412546" cy="1754326"/>
          </a:xfrm>
          <a:prstGeom prst="rect">
            <a:avLst/>
          </a:prstGeom>
        </p:spPr>
        <p:txBody>
          <a:bodyPr wrap="square">
            <a:spAutoFit/>
          </a:bodyPr>
          <a:lstStyle/>
          <a:p>
            <a:r>
              <a:rPr lang="es-ES" b="1" dirty="0"/>
              <a:t>MW </a:t>
            </a:r>
            <a:r>
              <a:rPr lang="es-ES" b="1" dirty="0" err="1"/>
              <a:t>Graphite</a:t>
            </a:r>
            <a:r>
              <a:rPr lang="es-ES" b="1" dirty="0"/>
              <a:t> Black</a:t>
            </a:r>
            <a:br>
              <a:rPr lang="es-ES" dirty="0"/>
            </a:br>
            <a:r>
              <a:rPr lang="es-ES" dirty="0"/>
              <a:t>RGB </a:t>
            </a:r>
            <a:r>
              <a:rPr lang="es-ES" b="1" dirty="0"/>
              <a:t>45-45-45</a:t>
            </a:r>
            <a:br>
              <a:rPr lang="es-ES" dirty="0"/>
            </a:br>
            <a:r>
              <a:rPr lang="es-ES" dirty="0"/>
              <a:t># </a:t>
            </a:r>
            <a:r>
              <a:rPr lang="es-ES" b="1" dirty="0"/>
              <a:t>2d2d2d</a:t>
            </a:r>
            <a:br>
              <a:rPr lang="es-ES" dirty="0"/>
            </a:br>
            <a:r>
              <a:rPr lang="es-ES" dirty="0"/>
              <a:t>CMYK</a:t>
            </a:r>
            <a:r>
              <a:rPr lang="es-ES" b="1" dirty="0"/>
              <a:t> 0-0-0-90</a:t>
            </a:r>
            <a:br>
              <a:rPr lang="es-ES" dirty="0"/>
            </a:br>
            <a:r>
              <a:rPr lang="es-ES" dirty="0"/>
              <a:t>Pantone </a:t>
            </a:r>
            <a:r>
              <a:rPr lang="es-ES" b="1" dirty="0" err="1"/>
              <a:t>black</a:t>
            </a:r>
            <a:r>
              <a:rPr lang="es-ES" b="1" dirty="0"/>
              <a:t> 7</a:t>
            </a:r>
            <a:br>
              <a:rPr lang="es-ES" dirty="0"/>
            </a:br>
            <a:r>
              <a:rPr lang="es-ES" dirty="0" err="1"/>
              <a:t>Sikkens</a:t>
            </a:r>
            <a:r>
              <a:rPr lang="es-ES" dirty="0"/>
              <a:t> </a:t>
            </a:r>
            <a:r>
              <a:rPr lang="es-ES" b="1" dirty="0"/>
              <a:t>ON.00.15</a:t>
            </a:r>
            <a:endParaRPr lang="es-ES" dirty="0"/>
          </a:p>
        </p:txBody>
      </p:sp>
      <p:sp>
        <p:nvSpPr>
          <p:cNvPr id="12" name="Rectángulo 11">
            <a:extLst>
              <a:ext uri="{FF2B5EF4-FFF2-40B4-BE49-F238E27FC236}">
                <a16:creationId xmlns:a16="http://schemas.microsoft.com/office/drawing/2014/main" id="{DCD9BC26-B4FC-4C61-AB76-9553193BAF1A}"/>
              </a:ext>
            </a:extLst>
          </p:cNvPr>
          <p:cNvSpPr/>
          <p:nvPr/>
        </p:nvSpPr>
        <p:spPr>
          <a:xfrm>
            <a:off x="9700218" y="4858453"/>
            <a:ext cx="2590800" cy="1754326"/>
          </a:xfrm>
          <a:prstGeom prst="rect">
            <a:avLst/>
          </a:prstGeom>
        </p:spPr>
        <p:txBody>
          <a:bodyPr wrap="square">
            <a:spAutoFit/>
          </a:bodyPr>
          <a:lstStyle/>
          <a:p>
            <a:r>
              <a:rPr lang="es-ES" b="1" dirty="0"/>
              <a:t>MW Grey</a:t>
            </a:r>
            <a:br>
              <a:rPr lang="es-ES" dirty="0"/>
            </a:br>
            <a:r>
              <a:rPr lang="es-ES" dirty="0"/>
              <a:t>RGB </a:t>
            </a:r>
            <a:r>
              <a:rPr lang="es-ES" b="1" dirty="0"/>
              <a:t>135-135-135</a:t>
            </a:r>
            <a:br>
              <a:rPr lang="es-ES" dirty="0"/>
            </a:br>
            <a:r>
              <a:rPr lang="es-ES" dirty="0"/>
              <a:t># </a:t>
            </a:r>
            <a:r>
              <a:rPr lang="es-ES" b="1" dirty="0"/>
              <a:t>878787</a:t>
            </a:r>
            <a:br>
              <a:rPr lang="es-ES" dirty="0"/>
            </a:br>
            <a:r>
              <a:rPr lang="es-ES" dirty="0"/>
              <a:t>CMYK </a:t>
            </a:r>
            <a:r>
              <a:rPr lang="es-ES" b="1" dirty="0"/>
              <a:t>0-0-0-60</a:t>
            </a:r>
            <a:br>
              <a:rPr lang="es-ES" dirty="0"/>
            </a:br>
            <a:r>
              <a:rPr lang="es-ES" dirty="0"/>
              <a:t>Pantone</a:t>
            </a:r>
            <a:r>
              <a:rPr lang="es-ES" b="1" dirty="0"/>
              <a:t> </a:t>
            </a:r>
            <a:r>
              <a:rPr lang="es-ES" b="1" dirty="0" err="1"/>
              <a:t>Cool</a:t>
            </a:r>
            <a:r>
              <a:rPr lang="es-ES" b="1" dirty="0"/>
              <a:t> grey 10</a:t>
            </a:r>
            <a:br>
              <a:rPr lang="es-ES" dirty="0"/>
            </a:br>
            <a:r>
              <a:rPr lang="es-ES" dirty="0" err="1"/>
              <a:t>Sikkens</a:t>
            </a:r>
            <a:r>
              <a:rPr lang="es-ES" dirty="0"/>
              <a:t> </a:t>
            </a:r>
            <a:r>
              <a:rPr lang="es-ES" b="1" dirty="0"/>
              <a:t>ON.00.40</a:t>
            </a:r>
            <a:endParaRPr lang="es-ES" dirty="0"/>
          </a:p>
        </p:txBody>
      </p:sp>
      <p:pic>
        <p:nvPicPr>
          <p:cNvPr id="4098" name="Picture 2">
            <a:extLst>
              <a:ext uri="{FF2B5EF4-FFF2-40B4-BE49-F238E27FC236}">
                <a16:creationId xmlns:a16="http://schemas.microsoft.com/office/drawing/2014/main" id="{673C3C45-74E5-4AFC-9C1E-C0DE754371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4153" y="1175494"/>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148CBB8B-CA94-4DF3-8330-72060E0C40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803" y="113195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4AEBA46C-20D1-4F65-9421-5096F90B48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91857" y="1131951"/>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2151CAA8-BBE2-4416-A992-D4CDDC10A70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7271" y="4858453"/>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4149F189-1FE9-4AF2-8A13-CE1E25D4D7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4089" y="4858453"/>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149145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C2E75303-5CB3-4B0D-9FA9-5202A4CFD75C}"/>
              </a:ext>
            </a:extLst>
          </p:cNvPr>
          <p:cNvSpPr/>
          <p:nvPr/>
        </p:nvSpPr>
        <p:spPr>
          <a:xfrm>
            <a:off x="2312973" y="4603954"/>
            <a:ext cx="2412546" cy="2031325"/>
          </a:xfrm>
          <a:prstGeom prst="rect">
            <a:avLst/>
          </a:prstGeom>
        </p:spPr>
        <p:txBody>
          <a:bodyPr wrap="square">
            <a:spAutoFit/>
          </a:bodyPr>
          <a:lstStyle/>
          <a:p>
            <a:r>
              <a:rPr lang="en-US" b="1" dirty="0"/>
              <a:t>Black</a:t>
            </a:r>
            <a:br>
              <a:rPr lang="en-US" dirty="0"/>
            </a:br>
            <a:r>
              <a:rPr lang="en-US" dirty="0"/>
              <a:t>RGB</a:t>
            </a:r>
            <a:r>
              <a:rPr lang="en-US" b="1" dirty="0"/>
              <a:t> 0-0-0-0</a:t>
            </a:r>
            <a:br>
              <a:rPr lang="en-US" dirty="0"/>
            </a:br>
            <a:r>
              <a:rPr lang="en-US" dirty="0"/>
              <a:t># </a:t>
            </a:r>
            <a:r>
              <a:rPr lang="en-US" b="1" dirty="0"/>
              <a:t>000000</a:t>
            </a:r>
            <a:br>
              <a:rPr lang="en-US" dirty="0"/>
            </a:br>
            <a:r>
              <a:rPr lang="en-US" dirty="0"/>
              <a:t>CMYK </a:t>
            </a:r>
            <a:r>
              <a:rPr lang="en-US" b="1" dirty="0"/>
              <a:t>0-0-0-100</a:t>
            </a:r>
            <a:br>
              <a:rPr lang="en-US" dirty="0"/>
            </a:br>
            <a:r>
              <a:rPr lang="en-US" dirty="0"/>
              <a:t>Pantone </a:t>
            </a:r>
            <a:r>
              <a:rPr lang="en-US" b="1" dirty="0"/>
              <a:t>Process black</a:t>
            </a:r>
            <a:br>
              <a:rPr lang="en-US" dirty="0"/>
            </a:br>
            <a:r>
              <a:rPr lang="en-US" dirty="0" err="1"/>
              <a:t>Sikkens</a:t>
            </a:r>
            <a:r>
              <a:rPr lang="en-US" dirty="0"/>
              <a:t> </a:t>
            </a:r>
            <a:r>
              <a:rPr lang="en-US" b="1" dirty="0"/>
              <a:t>ON.00.10</a:t>
            </a:r>
            <a:endParaRPr lang="es-ES" dirty="0"/>
          </a:p>
        </p:txBody>
      </p:sp>
      <p:sp>
        <p:nvSpPr>
          <p:cNvPr id="3" name="Rectángulo 2">
            <a:extLst>
              <a:ext uri="{FF2B5EF4-FFF2-40B4-BE49-F238E27FC236}">
                <a16:creationId xmlns:a16="http://schemas.microsoft.com/office/drawing/2014/main" id="{808CBBD7-0066-44C1-B7EA-9E36FEACC6BC}"/>
              </a:ext>
            </a:extLst>
          </p:cNvPr>
          <p:cNvSpPr/>
          <p:nvPr/>
        </p:nvSpPr>
        <p:spPr>
          <a:xfrm>
            <a:off x="5125569" y="4603954"/>
            <a:ext cx="2590800" cy="1200329"/>
          </a:xfrm>
          <a:prstGeom prst="rect">
            <a:avLst/>
          </a:prstGeom>
        </p:spPr>
        <p:txBody>
          <a:bodyPr wrap="square">
            <a:spAutoFit/>
          </a:bodyPr>
          <a:lstStyle/>
          <a:p>
            <a:r>
              <a:rPr lang="en-US" b="1" dirty="0"/>
              <a:t>White</a:t>
            </a:r>
            <a:br>
              <a:rPr lang="en-US" dirty="0"/>
            </a:br>
            <a:r>
              <a:rPr lang="en-US" dirty="0"/>
              <a:t>RGB </a:t>
            </a:r>
            <a:r>
              <a:rPr lang="en-US" b="1" dirty="0"/>
              <a:t>255-255-255</a:t>
            </a:r>
            <a:br>
              <a:rPr lang="en-US" dirty="0"/>
            </a:br>
            <a:r>
              <a:rPr lang="en-US" dirty="0"/>
              <a:t># </a:t>
            </a:r>
            <a:r>
              <a:rPr lang="en-US" b="1" dirty="0" err="1"/>
              <a:t>ffffff</a:t>
            </a:r>
            <a:br>
              <a:rPr lang="en-US" dirty="0"/>
            </a:br>
            <a:r>
              <a:rPr lang="en-US" dirty="0"/>
              <a:t>CMYK </a:t>
            </a:r>
            <a:r>
              <a:rPr lang="en-US" b="1" dirty="0"/>
              <a:t>0-0-0-0</a:t>
            </a:r>
            <a:endParaRPr lang="es-ES" dirty="0"/>
          </a:p>
        </p:txBody>
      </p:sp>
      <p:sp>
        <p:nvSpPr>
          <p:cNvPr id="4" name="Rectángulo 3">
            <a:extLst>
              <a:ext uri="{FF2B5EF4-FFF2-40B4-BE49-F238E27FC236}">
                <a16:creationId xmlns:a16="http://schemas.microsoft.com/office/drawing/2014/main" id="{D1CFDDE3-B43F-4601-B2E4-FF3148F86A98}"/>
              </a:ext>
            </a:extLst>
          </p:cNvPr>
          <p:cNvSpPr/>
          <p:nvPr/>
        </p:nvSpPr>
        <p:spPr>
          <a:xfrm>
            <a:off x="7938165" y="4603954"/>
            <a:ext cx="2412547" cy="1754326"/>
          </a:xfrm>
          <a:prstGeom prst="rect">
            <a:avLst/>
          </a:prstGeom>
        </p:spPr>
        <p:txBody>
          <a:bodyPr wrap="square">
            <a:spAutoFit/>
          </a:bodyPr>
          <a:lstStyle/>
          <a:p>
            <a:r>
              <a:rPr lang="en-US" b="1" dirty="0"/>
              <a:t>Extra Text Colors</a:t>
            </a:r>
            <a:br>
              <a:rPr lang="en-US" dirty="0"/>
            </a:br>
            <a:r>
              <a:rPr lang="en-US" b="1" dirty="0"/>
              <a:t>MW Ice Blue</a:t>
            </a:r>
            <a:r>
              <a:rPr lang="en-US" dirty="0"/>
              <a:t>, </a:t>
            </a:r>
            <a:r>
              <a:rPr lang="en-US" b="1" dirty="0"/>
              <a:t>MW Grey</a:t>
            </a:r>
            <a:r>
              <a:rPr lang="en-US" dirty="0"/>
              <a:t> and </a:t>
            </a:r>
            <a:r>
              <a:rPr lang="en-US" b="1" dirty="0"/>
              <a:t>MW Silver Grey</a:t>
            </a:r>
            <a:r>
              <a:rPr lang="en-US" dirty="0"/>
              <a:t> can be used as extra text colors in specific cases</a:t>
            </a:r>
            <a:endParaRPr lang="es-ES" dirty="0"/>
          </a:p>
        </p:txBody>
      </p:sp>
      <p:sp>
        <p:nvSpPr>
          <p:cNvPr id="5" name="Rectángulo 4">
            <a:extLst>
              <a:ext uri="{FF2B5EF4-FFF2-40B4-BE49-F238E27FC236}">
                <a16:creationId xmlns:a16="http://schemas.microsoft.com/office/drawing/2014/main" id="{400858CA-6ABB-495C-90A2-E9FB85F0BB0D}"/>
              </a:ext>
            </a:extLst>
          </p:cNvPr>
          <p:cNvSpPr/>
          <p:nvPr/>
        </p:nvSpPr>
        <p:spPr>
          <a:xfrm>
            <a:off x="613823" y="1021740"/>
            <a:ext cx="10854923" cy="1477328"/>
          </a:xfrm>
          <a:prstGeom prst="rect">
            <a:avLst/>
          </a:prstGeom>
        </p:spPr>
        <p:txBody>
          <a:bodyPr wrap="square">
            <a:spAutoFit/>
          </a:bodyPr>
          <a:lstStyle/>
          <a:p>
            <a:r>
              <a:rPr lang="en-US" b="1" dirty="0">
                <a:solidFill>
                  <a:srgbClr val="000000"/>
                </a:solidFill>
                <a:latin typeface="Open Sans" panose="020B0606030504020204" pitchFamily="34" charset="0"/>
              </a:rPr>
              <a:t>Usage:</a:t>
            </a:r>
          </a:p>
          <a:p>
            <a:endParaRPr lang="en-US" b="1" dirty="0">
              <a:solidFill>
                <a:srgbClr val="000000"/>
              </a:solidFill>
              <a:latin typeface="Open Sans" panose="020B0606030504020204" pitchFamily="34" charset="0"/>
            </a:endParaRPr>
          </a:p>
          <a:p>
            <a:r>
              <a:rPr lang="en-US" dirty="0"/>
              <a:t>The use of black on light backgrounds or the use of white on dark backgrounds is equally effective, but remember that white can also be used as a spotlight color in the silver gradient or as a form field on a light background.</a:t>
            </a:r>
          </a:p>
        </p:txBody>
      </p:sp>
      <p:sp>
        <p:nvSpPr>
          <p:cNvPr id="6" name="CuadroTexto 5">
            <a:extLst>
              <a:ext uri="{FF2B5EF4-FFF2-40B4-BE49-F238E27FC236}">
                <a16:creationId xmlns:a16="http://schemas.microsoft.com/office/drawing/2014/main" id="{D5058A85-3F59-42C4-A78C-C1DA4BDCC40E}"/>
              </a:ext>
            </a:extLst>
          </p:cNvPr>
          <p:cNvSpPr txBox="1"/>
          <p:nvPr/>
        </p:nvSpPr>
        <p:spPr>
          <a:xfrm>
            <a:off x="719817" y="373279"/>
            <a:ext cx="3945311" cy="584775"/>
          </a:xfrm>
          <a:prstGeom prst="rect">
            <a:avLst/>
          </a:prstGeom>
          <a:noFill/>
        </p:spPr>
        <p:txBody>
          <a:bodyPr wrap="none" rtlCol="0">
            <a:spAutoFit/>
          </a:bodyPr>
          <a:lstStyle/>
          <a:p>
            <a:r>
              <a:rPr lang="es-ES" sz="3200" b="1" dirty="0"/>
              <a:t>MW TEXT COLORS</a:t>
            </a:r>
          </a:p>
        </p:txBody>
      </p:sp>
      <p:pic>
        <p:nvPicPr>
          <p:cNvPr id="5122" name="Picture 2">
            <a:extLst>
              <a:ext uri="{FF2B5EF4-FFF2-40B4-BE49-F238E27FC236}">
                <a16:creationId xmlns:a16="http://schemas.microsoft.com/office/drawing/2014/main" id="{E9B4FF73-7A6C-43DA-B6E2-71DEB1F168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973" y="2930183"/>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B25613A-9D65-4041-8E9F-FD196EE318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0266" y="2930183"/>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a:extLst>
              <a:ext uri="{FF2B5EF4-FFF2-40B4-BE49-F238E27FC236}">
                <a16:creationId xmlns:a16="http://schemas.microsoft.com/office/drawing/2014/main" id="{C82F7CBC-912D-4249-99E9-79551CA906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47559" y="2973726"/>
            <a:ext cx="1428750" cy="142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49556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400858CA-6ABB-495C-90A2-E9FB85F0BB0D}"/>
              </a:ext>
            </a:extLst>
          </p:cNvPr>
          <p:cNvSpPr/>
          <p:nvPr/>
        </p:nvSpPr>
        <p:spPr>
          <a:xfrm>
            <a:off x="668538" y="1166441"/>
            <a:ext cx="10854923" cy="2308324"/>
          </a:xfrm>
          <a:prstGeom prst="rect">
            <a:avLst/>
          </a:prstGeom>
        </p:spPr>
        <p:txBody>
          <a:bodyPr wrap="square">
            <a:spAutoFit/>
          </a:bodyPr>
          <a:lstStyle/>
          <a:p>
            <a:r>
              <a:rPr lang="en-US" b="1" dirty="0">
                <a:solidFill>
                  <a:srgbClr val="000000"/>
                </a:solidFill>
                <a:latin typeface="Open Sans" panose="020B0606030504020204" pitchFamily="34" charset="0"/>
              </a:rPr>
              <a:t>Usage:</a:t>
            </a:r>
          </a:p>
          <a:p>
            <a:endParaRPr lang="en-US" b="1" dirty="0">
              <a:solidFill>
                <a:srgbClr val="000000"/>
              </a:solidFill>
              <a:latin typeface="Open Sans" panose="020B0606030504020204" pitchFamily="34" charset="0"/>
            </a:endParaRPr>
          </a:p>
          <a:p>
            <a:r>
              <a:rPr lang="en-US" dirty="0"/>
              <a:t>Radial gradients can be used to focus attention on something. Like a spotlight behind an isolated visual a radial gradient attracts the viewer’s attention. It can also be used to emphasize a piece of text or a headline. Finally it can be used to simply make a flat background more appealing.</a:t>
            </a:r>
          </a:p>
          <a:p>
            <a:r>
              <a:rPr lang="en-US" dirty="0"/>
              <a:t>The creation of gradients, and their placement, is quite simple, once you know how. Simply use the pure Open-Xchange colors for each side in the gradient tool and you are done (e.g. MW Dark Blue and MW Medium Blue to create the MW Blue Gradient).</a:t>
            </a:r>
          </a:p>
        </p:txBody>
      </p:sp>
      <p:sp>
        <p:nvSpPr>
          <p:cNvPr id="6" name="CuadroTexto 5">
            <a:extLst>
              <a:ext uri="{FF2B5EF4-FFF2-40B4-BE49-F238E27FC236}">
                <a16:creationId xmlns:a16="http://schemas.microsoft.com/office/drawing/2014/main" id="{D5058A85-3F59-42C4-A78C-C1DA4BDCC40E}"/>
              </a:ext>
            </a:extLst>
          </p:cNvPr>
          <p:cNvSpPr txBox="1"/>
          <p:nvPr/>
        </p:nvSpPr>
        <p:spPr>
          <a:xfrm>
            <a:off x="719817" y="373279"/>
            <a:ext cx="3445174" cy="584775"/>
          </a:xfrm>
          <a:prstGeom prst="rect">
            <a:avLst/>
          </a:prstGeom>
          <a:noFill/>
        </p:spPr>
        <p:txBody>
          <a:bodyPr wrap="none" rtlCol="0">
            <a:spAutoFit/>
          </a:bodyPr>
          <a:lstStyle/>
          <a:p>
            <a:r>
              <a:rPr lang="es-ES" sz="3200" b="1" dirty="0"/>
              <a:t>MW GRADIENTS</a:t>
            </a:r>
          </a:p>
        </p:txBody>
      </p:sp>
      <p:pic>
        <p:nvPicPr>
          <p:cNvPr id="6146" name="Picture 2">
            <a:extLst>
              <a:ext uri="{FF2B5EF4-FFF2-40B4-BE49-F238E27FC236}">
                <a16:creationId xmlns:a16="http://schemas.microsoft.com/office/drawing/2014/main" id="{EF471D7C-AA5D-49CF-AACD-32ED54BB64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5909" y="4016483"/>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6FBE4DF5-46E6-40A0-A567-49E445D375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1671" y="4016483"/>
            <a:ext cx="14192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a:extLst>
              <a:ext uri="{FF2B5EF4-FFF2-40B4-BE49-F238E27FC236}">
                <a16:creationId xmlns:a16="http://schemas.microsoft.com/office/drawing/2014/main" id="{71FB7C4F-7762-46EE-928E-255B524F6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7343" y="4005597"/>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a:extLst>
              <a:ext uri="{FF2B5EF4-FFF2-40B4-BE49-F238E27FC236}">
                <a16:creationId xmlns:a16="http://schemas.microsoft.com/office/drawing/2014/main" id="{733A8112-032A-4104-9D03-D8DB41FA1E41}"/>
              </a:ext>
            </a:extLst>
          </p:cNvPr>
          <p:cNvSpPr/>
          <p:nvPr/>
        </p:nvSpPr>
        <p:spPr>
          <a:xfrm>
            <a:off x="2460769" y="5669987"/>
            <a:ext cx="1959030" cy="369332"/>
          </a:xfrm>
          <a:prstGeom prst="rect">
            <a:avLst/>
          </a:prstGeom>
        </p:spPr>
        <p:txBody>
          <a:bodyPr wrap="square">
            <a:spAutoFit/>
          </a:bodyPr>
          <a:lstStyle/>
          <a:p>
            <a:pPr algn="ctr"/>
            <a:r>
              <a:rPr lang="es-ES" b="1" dirty="0">
                <a:solidFill>
                  <a:srgbClr val="000000"/>
                </a:solidFill>
                <a:latin typeface="Open Sans" panose="020B0606030504020204" pitchFamily="34" charset="0"/>
              </a:rPr>
              <a:t>MW </a:t>
            </a:r>
            <a:r>
              <a:rPr lang="es-ES" b="1" dirty="0" err="1">
                <a:solidFill>
                  <a:srgbClr val="000000"/>
                </a:solidFill>
                <a:latin typeface="Open Sans" panose="020B0606030504020204" pitchFamily="34" charset="0"/>
              </a:rPr>
              <a:t>Dark</a:t>
            </a:r>
            <a:r>
              <a:rPr lang="es-ES" b="1" dirty="0">
                <a:solidFill>
                  <a:srgbClr val="000000"/>
                </a:solidFill>
                <a:latin typeface="Open Sans" panose="020B0606030504020204" pitchFamily="34" charset="0"/>
              </a:rPr>
              <a:t> Blue</a:t>
            </a:r>
            <a:endParaRPr lang="es-ES" dirty="0"/>
          </a:p>
        </p:txBody>
      </p:sp>
      <p:sp>
        <p:nvSpPr>
          <p:cNvPr id="8" name="Rectángulo 7">
            <a:extLst>
              <a:ext uri="{FF2B5EF4-FFF2-40B4-BE49-F238E27FC236}">
                <a16:creationId xmlns:a16="http://schemas.microsoft.com/office/drawing/2014/main" id="{484452C1-F9BB-4D68-9A45-A58CBEBFBB8A}"/>
              </a:ext>
            </a:extLst>
          </p:cNvPr>
          <p:cNvSpPr/>
          <p:nvPr/>
        </p:nvSpPr>
        <p:spPr>
          <a:xfrm>
            <a:off x="4872089" y="5669987"/>
            <a:ext cx="2338388" cy="369332"/>
          </a:xfrm>
          <a:prstGeom prst="rect">
            <a:avLst/>
          </a:prstGeom>
        </p:spPr>
        <p:txBody>
          <a:bodyPr wrap="square">
            <a:spAutoFit/>
          </a:bodyPr>
          <a:lstStyle/>
          <a:p>
            <a:pPr algn="ctr"/>
            <a:r>
              <a:rPr lang="es-ES" b="1" dirty="0">
                <a:solidFill>
                  <a:srgbClr val="000000"/>
                </a:solidFill>
                <a:latin typeface="Open Sans" panose="020B0606030504020204" pitchFamily="34" charset="0"/>
              </a:rPr>
              <a:t>MW Blue </a:t>
            </a:r>
            <a:r>
              <a:rPr lang="es-ES" b="1" dirty="0" err="1">
                <a:solidFill>
                  <a:srgbClr val="000000"/>
                </a:solidFill>
                <a:latin typeface="Open Sans" panose="020B0606030504020204" pitchFamily="34" charset="0"/>
              </a:rPr>
              <a:t>Gradient</a:t>
            </a:r>
            <a:endParaRPr lang="es-ES" dirty="0"/>
          </a:p>
        </p:txBody>
      </p:sp>
      <p:sp>
        <p:nvSpPr>
          <p:cNvPr id="9" name="Rectángulo 8">
            <a:extLst>
              <a:ext uri="{FF2B5EF4-FFF2-40B4-BE49-F238E27FC236}">
                <a16:creationId xmlns:a16="http://schemas.microsoft.com/office/drawing/2014/main" id="{EF9AB568-969B-465A-ACBB-562CE96BB75B}"/>
              </a:ext>
            </a:extLst>
          </p:cNvPr>
          <p:cNvSpPr/>
          <p:nvPr/>
        </p:nvSpPr>
        <p:spPr>
          <a:xfrm>
            <a:off x="7582524" y="5707937"/>
            <a:ext cx="2338387" cy="369332"/>
          </a:xfrm>
          <a:prstGeom prst="rect">
            <a:avLst/>
          </a:prstGeom>
        </p:spPr>
        <p:txBody>
          <a:bodyPr wrap="square">
            <a:spAutoFit/>
          </a:bodyPr>
          <a:lstStyle/>
          <a:p>
            <a:pPr algn="ctr"/>
            <a:r>
              <a:rPr lang="es-ES" b="1" dirty="0">
                <a:solidFill>
                  <a:srgbClr val="000000"/>
                </a:solidFill>
                <a:latin typeface="Open Sans" panose="020B0606030504020204" pitchFamily="34" charset="0"/>
              </a:rPr>
              <a:t>MW Medium Blue</a:t>
            </a:r>
            <a:endParaRPr lang="es-ES" dirty="0"/>
          </a:p>
        </p:txBody>
      </p:sp>
    </p:spTree>
    <p:extLst>
      <p:ext uri="{BB962C8B-B14F-4D97-AF65-F5344CB8AC3E}">
        <p14:creationId xmlns:p14="http://schemas.microsoft.com/office/powerpoint/2010/main" val="9641046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adroTexto 5">
            <a:extLst>
              <a:ext uri="{FF2B5EF4-FFF2-40B4-BE49-F238E27FC236}">
                <a16:creationId xmlns:a16="http://schemas.microsoft.com/office/drawing/2014/main" id="{D5058A85-3F59-42C4-A78C-C1DA4BDCC40E}"/>
              </a:ext>
            </a:extLst>
          </p:cNvPr>
          <p:cNvSpPr txBox="1"/>
          <p:nvPr/>
        </p:nvSpPr>
        <p:spPr>
          <a:xfrm>
            <a:off x="719817" y="373279"/>
            <a:ext cx="3445174" cy="584775"/>
          </a:xfrm>
          <a:prstGeom prst="rect">
            <a:avLst/>
          </a:prstGeom>
          <a:noFill/>
        </p:spPr>
        <p:txBody>
          <a:bodyPr wrap="none" rtlCol="0">
            <a:spAutoFit/>
          </a:bodyPr>
          <a:lstStyle/>
          <a:p>
            <a:r>
              <a:rPr lang="es-ES" sz="3200" b="1" dirty="0"/>
              <a:t>MW GRADIENTS</a:t>
            </a:r>
          </a:p>
        </p:txBody>
      </p:sp>
      <p:sp>
        <p:nvSpPr>
          <p:cNvPr id="7" name="Rectángulo 6">
            <a:extLst>
              <a:ext uri="{FF2B5EF4-FFF2-40B4-BE49-F238E27FC236}">
                <a16:creationId xmlns:a16="http://schemas.microsoft.com/office/drawing/2014/main" id="{733A8112-032A-4104-9D03-D8DB41FA1E41}"/>
              </a:ext>
            </a:extLst>
          </p:cNvPr>
          <p:cNvSpPr/>
          <p:nvPr/>
        </p:nvSpPr>
        <p:spPr>
          <a:xfrm>
            <a:off x="2028644" y="3236753"/>
            <a:ext cx="2338388" cy="369332"/>
          </a:xfrm>
          <a:prstGeom prst="rect">
            <a:avLst/>
          </a:prstGeom>
        </p:spPr>
        <p:txBody>
          <a:bodyPr wrap="square">
            <a:spAutoFit/>
          </a:bodyPr>
          <a:lstStyle/>
          <a:p>
            <a:pPr algn="ctr"/>
            <a:r>
              <a:rPr lang="es-ES" b="1" dirty="0">
                <a:solidFill>
                  <a:srgbClr val="000000"/>
                </a:solidFill>
                <a:latin typeface="Open Sans" panose="020B0606030504020204" pitchFamily="34" charset="0"/>
              </a:rPr>
              <a:t>MW </a:t>
            </a:r>
            <a:r>
              <a:rPr lang="es-ES" b="1" dirty="0" err="1"/>
              <a:t>Graphite</a:t>
            </a:r>
            <a:r>
              <a:rPr lang="es-ES" b="1" dirty="0"/>
              <a:t> Black</a:t>
            </a:r>
            <a:endParaRPr lang="es-ES" dirty="0"/>
          </a:p>
        </p:txBody>
      </p:sp>
      <p:sp>
        <p:nvSpPr>
          <p:cNvPr id="8" name="Rectángulo 7">
            <a:extLst>
              <a:ext uri="{FF2B5EF4-FFF2-40B4-BE49-F238E27FC236}">
                <a16:creationId xmlns:a16="http://schemas.microsoft.com/office/drawing/2014/main" id="{484452C1-F9BB-4D68-9A45-A58CBEBFBB8A}"/>
              </a:ext>
            </a:extLst>
          </p:cNvPr>
          <p:cNvSpPr/>
          <p:nvPr/>
        </p:nvSpPr>
        <p:spPr>
          <a:xfrm>
            <a:off x="4841093" y="3236753"/>
            <a:ext cx="2338388" cy="369332"/>
          </a:xfrm>
          <a:prstGeom prst="rect">
            <a:avLst/>
          </a:prstGeom>
        </p:spPr>
        <p:txBody>
          <a:bodyPr wrap="square">
            <a:spAutoFit/>
          </a:bodyPr>
          <a:lstStyle/>
          <a:p>
            <a:pPr algn="ctr"/>
            <a:r>
              <a:rPr lang="es-ES" b="1" dirty="0">
                <a:solidFill>
                  <a:srgbClr val="000000"/>
                </a:solidFill>
                <a:latin typeface="Open Sans" panose="020B0606030504020204" pitchFamily="34" charset="0"/>
              </a:rPr>
              <a:t>MW Grey </a:t>
            </a:r>
            <a:r>
              <a:rPr lang="es-ES" b="1" dirty="0" err="1">
                <a:solidFill>
                  <a:srgbClr val="000000"/>
                </a:solidFill>
                <a:latin typeface="Open Sans" panose="020B0606030504020204" pitchFamily="34" charset="0"/>
              </a:rPr>
              <a:t>Gradient</a:t>
            </a:r>
            <a:endParaRPr lang="es-ES" dirty="0"/>
          </a:p>
        </p:txBody>
      </p:sp>
      <p:sp>
        <p:nvSpPr>
          <p:cNvPr id="9" name="Rectángulo 8">
            <a:extLst>
              <a:ext uri="{FF2B5EF4-FFF2-40B4-BE49-F238E27FC236}">
                <a16:creationId xmlns:a16="http://schemas.microsoft.com/office/drawing/2014/main" id="{EF9AB568-969B-465A-ACBB-562CE96BB75B}"/>
              </a:ext>
            </a:extLst>
          </p:cNvPr>
          <p:cNvSpPr/>
          <p:nvPr/>
        </p:nvSpPr>
        <p:spPr>
          <a:xfrm>
            <a:off x="7551528" y="3274703"/>
            <a:ext cx="2338387" cy="369332"/>
          </a:xfrm>
          <a:prstGeom prst="rect">
            <a:avLst/>
          </a:prstGeom>
        </p:spPr>
        <p:txBody>
          <a:bodyPr wrap="square">
            <a:spAutoFit/>
          </a:bodyPr>
          <a:lstStyle/>
          <a:p>
            <a:pPr algn="ctr"/>
            <a:r>
              <a:rPr lang="es-ES" b="1" dirty="0">
                <a:solidFill>
                  <a:srgbClr val="000000"/>
                </a:solidFill>
                <a:latin typeface="Open Sans" panose="020B0606030504020204" pitchFamily="34" charset="0"/>
              </a:rPr>
              <a:t>MW Grey</a:t>
            </a:r>
            <a:endParaRPr lang="es-ES" dirty="0"/>
          </a:p>
        </p:txBody>
      </p:sp>
      <p:pic>
        <p:nvPicPr>
          <p:cNvPr id="7170" name="Picture 2">
            <a:extLst>
              <a:ext uri="{FF2B5EF4-FFF2-40B4-BE49-F238E27FC236}">
                <a16:creationId xmlns:a16="http://schemas.microsoft.com/office/drawing/2014/main" id="{733A3917-226D-4C08-905E-6B0DAD493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327" y="1583249"/>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CEE3DCFC-12F8-46BE-926F-B835250E2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5099" y="1572363"/>
            <a:ext cx="14192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96CA640-4D56-4E4D-8E98-48B5A2AE7A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6346" y="1583249"/>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FF54F94D-D49E-4754-ABFF-B3D84A2D8B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2404" y="4238625"/>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C0690884-34AF-422B-A1EA-539810CC8A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5098" y="4238625"/>
            <a:ext cx="1419225" cy="142875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AF829413-89F9-4E74-AD04-FD149B9548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06346" y="4238625"/>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16" name="Rectángulo 15">
            <a:extLst>
              <a:ext uri="{FF2B5EF4-FFF2-40B4-BE49-F238E27FC236}">
                <a16:creationId xmlns:a16="http://schemas.microsoft.com/office/drawing/2014/main" id="{17FECF21-BD07-436B-A287-8523CBE88924}"/>
              </a:ext>
            </a:extLst>
          </p:cNvPr>
          <p:cNvSpPr/>
          <p:nvPr/>
        </p:nvSpPr>
        <p:spPr>
          <a:xfrm>
            <a:off x="2028644" y="5856016"/>
            <a:ext cx="2338388" cy="369332"/>
          </a:xfrm>
          <a:prstGeom prst="rect">
            <a:avLst/>
          </a:prstGeom>
        </p:spPr>
        <p:txBody>
          <a:bodyPr wrap="square">
            <a:spAutoFit/>
          </a:bodyPr>
          <a:lstStyle/>
          <a:p>
            <a:pPr algn="ctr"/>
            <a:r>
              <a:rPr lang="es-ES" b="1" dirty="0">
                <a:solidFill>
                  <a:srgbClr val="000000"/>
                </a:solidFill>
                <a:latin typeface="Open Sans" panose="020B0606030504020204" pitchFamily="34" charset="0"/>
              </a:rPr>
              <a:t>MW </a:t>
            </a:r>
            <a:r>
              <a:rPr lang="es-ES" b="1" dirty="0"/>
              <a:t>Silver Grey</a:t>
            </a:r>
            <a:endParaRPr lang="es-ES" dirty="0"/>
          </a:p>
        </p:txBody>
      </p:sp>
      <p:sp>
        <p:nvSpPr>
          <p:cNvPr id="17" name="Rectángulo 16">
            <a:extLst>
              <a:ext uri="{FF2B5EF4-FFF2-40B4-BE49-F238E27FC236}">
                <a16:creationId xmlns:a16="http://schemas.microsoft.com/office/drawing/2014/main" id="{94D15248-D260-4DB3-9FE2-B42BA27B1AB3}"/>
              </a:ext>
            </a:extLst>
          </p:cNvPr>
          <p:cNvSpPr/>
          <p:nvPr/>
        </p:nvSpPr>
        <p:spPr>
          <a:xfrm>
            <a:off x="4841093" y="5856016"/>
            <a:ext cx="2517650" cy="369332"/>
          </a:xfrm>
          <a:prstGeom prst="rect">
            <a:avLst/>
          </a:prstGeom>
        </p:spPr>
        <p:txBody>
          <a:bodyPr wrap="square">
            <a:spAutoFit/>
          </a:bodyPr>
          <a:lstStyle/>
          <a:p>
            <a:pPr algn="ctr"/>
            <a:r>
              <a:rPr lang="es-ES" b="1" dirty="0">
                <a:solidFill>
                  <a:srgbClr val="000000"/>
                </a:solidFill>
                <a:latin typeface="Open Sans" panose="020B0606030504020204" pitchFamily="34" charset="0"/>
              </a:rPr>
              <a:t>MW Silver </a:t>
            </a:r>
            <a:r>
              <a:rPr lang="es-ES" b="1" dirty="0" err="1">
                <a:solidFill>
                  <a:srgbClr val="000000"/>
                </a:solidFill>
                <a:latin typeface="Open Sans" panose="020B0606030504020204" pitchFamily="34" charset="0"/>
              </a:rPr>
              <a:t>Gradient</a:t>
            </a:r>
            <a:endParaRPr lang="es-ES" dirty="0"/>
          </a:p>
        </p:txBody>
      </p:sp>
      <p:sp>
        <p:nvSpPr>
          <p:cNvPr id="18" name="Rectángulo 17">
            <a:extLst>
              <a:ext uri="{FF2B5EF4-FFF2-40B4-BE49-F238E27FC236}">
                <a16:creationId xmlns:a16="http://schemas.microsoft.com/office/drawing/2014/main" id="{5C6D81BF-9D1B-4E67-92E2-DE9A753E48F5}"/>
              </a:ext>
            </a:extLst>
          </p:cNvPr>
          <p:cNvSpPr/>
          <p:nvPr/>
        </p:nvSpPr>
        <p:spPr>
          <a:xfrm>
            <a:off x="7551528" y="5893966"/>
            <a:ext cx="2338387" cy="369332"/>
          </a:xfrm>
          <a:prstGeom prst="rect">
            <a:avLst/>
          </a:prstGeom>
        </p:spPr>
        <p:txBody>
          <a:bodyPr wrap="square">
            <a:spAutoFit/>
          </a:bodyPr>
          <a:lstStyle/>
          <a:p>
            <a:pPr algn="ctr"/>
            <a:r>
              <a:rPr lang="es-ES" b="1" dirty="0">
                <a:solidFill>
                  <a:srgbClr val="000000"/>
                </a:solidFill>
                <a:latin typeface="Open Sans" panose="020B0606030504020204" pitchFamily="34" charset="0"/>
              </a:rPr>
              <a:t>White</a:t>
            </a:r>
            <a:endParaRPr lang="es-ES" dirty="0"/>
          </a:p>
        </p:txBody>
      </p:sp>
    </p:spTree>
    <p:extLst>
      <p:ext uri="{BB962C8B-B14F-4D97-AF65-F5344CB8AC3E}">
        <p14:creationId xmlns:p14="http://schemas.microsoft.com/office/powerpoint/2010/main" val="102133157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597E7B6C-4BF8-4444-8AF3-609EE666F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17080" y="1010570"/>
            <a:ext cx="4308072" cy="1974533"/>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1D5D2777-3F5D-4E9A-831D-CAEE102376DF}"/>
              </a:ext>
            </a:extLst>
          </p:cNvPr>
          <p:cNvSpPr/>
          <p:nvPr/>
        </p:nvSpPr>
        <p:spPr>
          <a:xfrm>
            <a:off x="487680" y="566676"/>
            <a:ext cx="6096000" cy="3170099"/>
          </a:xfrm>
          <a:prstGeom prst="rect">
            <a:avLst/>
          </a:prstGeom>
        </p:spPr>
        <p:txBody>
          <a:bodyPr>
            <a:spAutoFit/>
          </a:bodyPr>
          <a:lstStyle/>
          <a:p>
            <a:r>
              <a:rPr lang="en-US" sz="2800" b="1" dirty="0">
                <a:solidFill>
                  <a:srgbClr val="FFFFFF"/>
                </a:solidFill>
                <a:latin typeface="Open Sans" panose="020B0606030504020204" pitchFamily="34" charset="0"/>
              </a:rPr>
              <a:t>Manexware Corporate Font</a:t>
            </a:r>
            <a:br>
              <a:rPr lang="en-US" sz="2800" b="1" dirty="0">
                <a:solidFill>
                  <a:srgbClr val="FFFFFF"/>
                </a:solidFill>
                <a:latin typeface="Open Sans" panose="020B0606030504020204" pitchFamily="34" charset="0"/>
              </a:rPr>
            </a:br>
            <a:endParaRPr lang="en-US" sz="2800" b="1" dirty="0">
              <a:solidFill>
                <a:srgbClr val="FFFFFF"/>
              </a:solidFill>
              <a:latin typeface="Open Sans" panose="020B0606030504020204" pitchFamily="34" charset="0"/>
            </a:endParaRPr>
          </a:p>
          <a:p>
            <a:r>
              <a:rPr lang="en-US" dirty="0">
                <a:solidFill>
                  <a:srgbClr val="FFFFFF"/>
                </a:solidFill>
                <a:latin typeface="Open Sans" panose="020B0606030504020204" pitchFamily="34" charset="0"/>
              </a:rPr>
              <a:t>Open Sans is a sans serif typeface designed by Steve Matteson. Open Sans has an upright stress and a neutral, yet friendly appearance. It was optimized for print, web, and mobile interfaces, and has excellent legibility characteristics.</a:t>
            </a:r>
          </a:p>
          <a:p>
            <a:r>
              <a:rPr lang="en-US" dirty="0">
                <a:solidFill>
                  <a:srgbClr val="FFFFFF"/>
                </a:solidFill>
                <a:latin typeface="Open Sans" panose="020B0606030504020204" pitchFamily="34" charset="0"/>
              </a:rPr>
              <a:t>We use four selected types of Open Sans and their Italic versions. This allows us to comfortably tackle anything using this font.</a:t>
            </a:r>
            <a:endParaRPr lang="en-US" b="0" i="0" dirty="0">
              <a:solidFill>
                <a:srgbClr val="FFFFFF"/>
              </a:solidFill>
              <a:effectLst/>
              <a:latin typeface="Open Sans" panose="020B0606030504020204" pitchFamily="34" charset="0"/>
            </a:endParaRPr>
          </a:p>
        </p:txBody>
      </p:sp>
      <p:sp>
        <p:nvSpPr>
          <p:cNvPr id="3" name="Rectángulo 2">
            <a:extLst>
              <a:ext uri="{FF2B5EF4-FFF2-40B4-BE49-F238E27FC236}">
                <a16:creationId xmlns:a16="http://schemas.microsoft.com/office/drawing/2014/main" id="{357D88F5-0748-46F7-82CB-D17D72D89D91}"/>
              </a:ext>
            </a:extLst>
          </p:cNvPr>
          <p:cNvSpPr/>
          <p:nvPr/>
        </p:nvSpPr>
        <p:spPr>
          <a:xfrm>
            <a:off x="1066800" y="4525181"/>
            <a:ext cx="4008120" cy="1569660"/>
          </a:xfrm>
          <a:prstGeom prst="rect">
            <a:avLst/>
          </a:prstGeom>
        </p:spPr>
        <p:txBody>
          <a:bodyPr wrap="square">
            <a:spAutoFit/>
          </a:bodyPr>
          <a:lstStyle/>
          <a:p>
            <a:pPr marL="342900" indent="-342900">
              <a:buClr>
                <a:srgbClr val="00B050"/>
              </a:buClr>
              <a:buSzPct val="107000"/>
              <a:buFont typeface="Wingdings" panose="05000000000000000000" pitchFamily="2" charset="2"/>
              <a:buChar char="ü"/>
            </a:pPr>
            <a:r>
              <a:rPr lang="en-US" sz="2400" dirty="0">
                <a:solidFill>
                  <a:srgbClr val="FFFFFF"/>
                </a:solidFill>
                <a:latin typeface="inherit"/>
              </a:rPr>
              <a:t>Get your slice </a:t>
            </a:r>
            <a:r>
              <a:rPr lang="en-US" sz="2400" b="1" dirty="0">
                <a:solidFill>
                  <a:srgbClr val="FFFFFF"/>
                </a:solidFill>
                <a:latin typeface="Open Sans" panose="020B0606030504020204" pitchFamily="34" charset="0"/>
              </a:rPr>
              <a:t>of the App Pie</a:t>
            </a:r>
          </a:p>
          <a:p>
            <a:pPr marL="342900" indent="-342900">
              <a:buClr>
                <a:srgbClr val="00B050"/>
              </a:buClr>
              <a:buSzPct val="107000"/>
              <a:buFont typeface="Wingdings" panose="05000000000000000000" pitchFamily="2" charset="2"/>
              <a:buChar char="ü"/>
            </a:pPr>
            <a:r>
              <a:rPr lang="en-US" sz="2400" dirty="0">
                <a:solidFill>
                  <a:srgbClr val="FFFFFF"/>
                </a:solidFill>
                <a:latin typeface="inherit"/>
              </a:rPr>
              <a:t>What </a:t>
            </a:r>
            <a:r>
              <a:rPr lang="en-US" sz="2400" b="1" dirty="0">
                <a:solidFill>
                  <a:srgbClr val="FFFFFF"/>
                </a:solidFill>
                <a:latin typeface="Open Sans" panose="020B0606030504020204" pitchFamily="34" charset="0"/>
              </a:rPr>
              <a:t>our Partners</a:t>
            </a:r>
            <a:r>
              <a:rPr lang="en-US" sz="2400" dirty="0">
                <a:solidFill>
                  <a:srgbClr val="FFFFFF"/>
                </a:solidFill>
                <a:latin typeface="inherit"/>
              </a:rPr>
              <a:t> say</a:t>
            </a:r>
          </a:p>
          <a:p>
            <a:pPr marL="342900" indent="-342900">
              <a:buClr>
                <a:srgbClr val="00B050"/>
              </a:buClr>
              <a:buSzPct val="107000"/>
              <a:buFont typeface="Wingdings" panose="05000000000000000000" pitchFamily="2" charset="2"/>
              <a:buChar char="ü"/>
            </a:pPr>
            <a:r>
              <a:rPr lang="en-US" sz="2400" dirty="0">
                <a:solidFill>
                  <a:srgbClr val="FFFFFF"/>
                </a:solidFill>
                <a:latin typeface="inherit"/>
              </a:rPr>
              <a:t>Take a</a:t>
            </a:r>
            <a:r>
              <a:rPr lang="en-US" sz="2400" dirty="0">
                <a:solidFill>
                  <a:srgbClr val="FFFFFF"/>
                </a:solidFill>
                <a:latin typeface="Open Sans" panose="020B0606030504020204" pitchFamily="34" charset="0"/>
              </a:rPr>
              <a:t> </a:t>
            </a:r>
            <a:r>
              <a:rPr lang="en-US" sz="2400" b="1" dirty="0">
                <a:solidFill>
                  <a:srgbClr val="FFFFFF"/>
                </a:solidFill>
                <a:latin typeface="Open Sans" panose="020B0606030504020204" pitchFamily="34" charset="0"/>
              </a:rPr>
              <a:t>Test Drive</a:t>
            </a:r>
            <a:endParaRPr lang="en-US" sz="2400" b="0" i="0" dirty="0">
              <a:solidFill>
                <a:srgbClr val="FFFFFF"/>
              </a:solidFill>
              <a:effectLst/>
              <a:latin typeface="inherit"/>
            </a:endParaRPr>
          </a:p>
        </p:txBody>
      </p:sp>
      <p:sp>
        <p:nvSpPr>
          <p:cNvPr id="4" name="Rectángulo 3">
            <a:extLst>
              <a:ext uri="{FF2B5EF4-FFF2-40B4-BE49-F238E27FC236}">
                <a16:creationId xmlns:a16="http://schemas.microsoft.com/office/drawing/2014/main" id="{D27CF2FA-4B69-4FD7-9994-834CDB513359}"/>
              </a:ext>
            </a:extLst>
          </p:cNvPr>
          <p:cNvSpPr/>
          <p:nvPr/>
        </p:nvSpPr>
        <p:spPr>
          <a:xfrm>
            <a:off x="5684520" y="4432848"/>
            <a:ext cx="6096000" cy="1754326"/>
          </a:xfrm>
          <a:prstGeom prst="rect">
            <a:avLst/>
          </a:prstGeom>
        </p:spPr>
        <p:txBody>
          <a:bodyPr>
            <a:spAutoFit/>
          </a:bodyPr>
          <a:lstStyle/>
          <a:p>
            <a:r>
              <a:rPr lang="en-US" b="1" dirty="0">
                <a:solidFill>
                  <a:srgbClr val="FFFFFF"/>
                </a:solidFill>
                <a:latin typeface="Open Sans" panose="020B0606030504020204" pitchFamily="34" charset="0"/>
              </a:rPr>
              <a:t>Font Usage</a:t>
            </a:r>
            <a:endParaRPr lang="en-US" dirty="0">
              <a:solidFill>
                <a:srgbClr val="FFFFFF"/>
              </a:solidFill>
              <a:latin typeface="Open Sans" panose="020B0606030504020204" pitchFamily="34" charset="0"/>
            </a:endParaRPr>
          </a:p>
          <a:p>
            <a:r>
              <a:rPr lang="en-US" dirty="0">
                <a:solidFill>
                  <a:srgbClr val="FFFFFF"/>
                </a:solidFill>
                <a:latin typeface="Open Sans" panose="020B0606030504020204" pitchFamily="34" charset="0"/>
              </a:rPr>
              <a:t>Using a narrow style in combination with bold is a very good way to make things standout. Also by using Open Sans Extrabold within an important statement, or headline, that is in Open Sans Light really makes it ‘pop’. See examples on the left.</a:t>
            </a:r>
            <a:endParaRPr lang="en-US" b="0" i="0" dirty="0">
              <a:solidFill>
                <a:srgbClr val="FFFFFF"/>
              </a:solidFill>
              <a:effectLst/>
              <a:latin typeface="Open Sans" panose="020B0606030504020204" pitchFamily="34" charset="0"/>
            </a:endParaRPr>
          </a:p>
        </p:txBody>
      </p:sp>
    </p:spTree>
    <p:extLst>
      <p:ext uri="{BB962C8B-B14F-4D97-AF65-F5344CB8AC3E}">
        <p14:creationId xmlns:p14="http://schemas.microsoft.com/office/powerpoint/2010/main" val="119078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34475-9F45-4C7C-A0E8-987944197BBB}"/>
              </a:ext>
            </a:extLst>
          </p:cNvPr>
          <p:cNvSpPr>
            <a:spLocks noGrp="1"/>
          </p:cNvSpPr>
          <p:nvPr>
            <p:ph type="title"/>
          </p:nvPr>
        </p:nvSpPr>
        <p:spPr/>
        <p:txBody>
          <a:bodyPr>
            <a:normAutofit fontScale="90000"/>
          </a:bodyPr>
          <a:lstStyle/>
          <a:p>
            <a:r>
              <a:rPr lang="es-ES" dirty="0"/>
              <a:t>Profesorado: GitHub como herramienta de monitorización</a:t>
            </a:r>
          </a:p>
        </p:txBody>
      </p:sp>
      <p:pic>
        <p:nvPicPr>
          <p:cNvPr id="4" name="Marcador de contenido 3">
            <a:extLst>
              <a:ext uri="{FF2B5EF4-FFF2-40B4-BE49-F238E27FC236}">
                <a16:creationId xmlns:a16="http://schemas.microsoft.com/office/drawing/2014/main" id="{CB016C3C-F0BC-430D-A0F7-F8E26D673647}"/>
              </a:ext>
            </a:extLst>
          </p:cNvPr>
          <p:cNvPicPr>
            <a:picLocks noGrp="1" noChangeAspect="1"/>
          </p:cNvPicPr>
          <p:nvPr>
            <p:ph idx="1"/>
          </p:nvPr>
        </p:nvPicPr>
        <p:blipFill>
          <a:blip r:embed="rId2"/>
          <a:stretch>
            <a:fillRect/>
          </a:stretch>
        </p:blipFill>
        <p:spPr>
          <a:xfrm>
            <a:off x="660400" y="1218164"/>
            <a:ext cx="10858500" cy="4828071"/>
          </a:xfrm>
          <a:prstGeom prst="rect">
            <a:avLst/>
          </a:prstGeom>
        </p:spPr>
      </p:pic>
    </p:spTree>
    <p:extLst>
      <p:ext uri="{BB962C8B-B14F-4D97-AF65-F5344CB8AC3E}">
        <p14:creationId xmlns:p14="http://schemas.microsoft.com/office/powerpoint/2010/main" val="523371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A34475-9F45-4C7C-A0E8-987944197BBB}"/>
              </a:ext>
            </a:extLst>
          </p:cNvPr>
          <p:cNvSpPr>
            <a:spLocks noGrp="1"/>
          </p:cNvSpPr>
          <p:nvPr>
            <p:ph type="title"/>
          </p:nvPr>
        </p:nvSpPr>
        <p:spPr/>
        <p:txBody>
          <a:bodyPr>
            <a:normAutofit fontScale="90000"/>
          </a:bodyPr>
          <a:lstStyle/>
          <a:p>
            <a:r>
              <a:rPr lang="es-ES" dirty="0"/>
              <a:t>Profesorado: GitHub como herramienta de monitorización</a:t>
            </a:r>
          </a:p>
        </p:txBody>
      </p:sp>
      <p:sp>
        <p:nvSpPr>
          <p:cNvPr id="3" name="Marcador de contenido 2">
            <a:extLst>
              <a:ext uri="{FF2B5EF4-FFF2-40B4-BE49-F238E27FC236}">
                <a16:creationId xmlns:a16="http://schemas.microsoft.com/office/drawing/2014/main" id="{CF9691CD-707D-4F7C-96C7-4CE093981457}"/>
              </a:ext>
            </a:extLst>
          </p:cNvPr>
          <p:cNvSpPr>
            <a:spLocks noGrp="1"/>
          </p:cNvSpPr>
          <p:nvPr>
            <p:ph idx="1"/>
          </p:nvPr>
        </p:nvSpPr>
        <p:spPr/>
        <p:txBody>
          <a:bodyPr>
            <a:normAutofit/>
          </a:bodyPr>
          <a:lstStyle/>
          <a:p>
            <a:pPr>
              <a:lnSpc>
                <a:spcPct val="100000"/>
              </a:lnSpc>
            </a:pPr>
            <a:r>
              <a:rPr lang="es-ES" sz="2000" dirty="0"/>
              <a:t>En la figura 3 se muestra una gráfica ejemplo de las contribuciones realizadas (evolución del número de </a:t>
            </a:r>
            <a:r>
              <a:rPr lang="es-ES" sz="2000" dirty="0" err="1"/>
              <a:t>commits</a:t>
            </a:r>
            <a:r>
              <a:rPr lang="es-ES" sz="2000" dirty="0"/>
              <a:t> realizados al día desde el inicio del proyecto hasta el momento actual) al repositorio por uno de los grupos del curso 2016/17, y las individuales de uno de sus miembros (número de </a:t>
            </a:r>
            <a:r>
              <a:rPr lang="es-ES" sz="2000" dirty="0" err="1"/>
              <a:t>commits</a:t>
            </a:r>
            <a:r>
              <a:rPr lang="es-ES" sz="2000" dirty="0"/>
              <a:t> por mes y día de la semana: la mayor tonalidad del color verde es indicativa de un número mayor de contribuciones).</a:t>
            </a:r>
          </a:p>
        </p:txBody>
      </p:sp>
      <p:pic>
        <p:nvPicPr>
          <p:cNvPr id="5" name="Imagen 4">
            <a:extLst>
              <a:ext uri="{FF2B5EF4-FFF2-40B4-BE49-F238E27FC236}">
                <a16:creationId xmlns:a16="http://schemas.microsoft.com/office/drawing/2014/main" id="{5A739AFB-564E-41BD-9090-C46169B20F6D}"/>
              </a:ext>
            </a:extLst>
          </p:cNvPr>
          <p:cNvPicPr>
            <a:picLocks noChangeAspect="1"/>
          </p:cNvPicPr>
          <p:nvPr/>
        </p:nvPicPr>
        <p:blipFill>
          <a:blip r:embed="rId2"/>
          <a:stretch>
            <a:fillRect/>
          </a:stretch>
        </p:blipFill>
        <p:spPr>
          <a:xfrm>
            <a:off x="3583172" y="3029923"/>
            <a:ext cx="5234652" cy="2779108"/>
          </a:xfrm>
          <a:prstGeom prst="rect">
            <a:avLst/>
          </a:prstGeom>
        </p:spPr>
      </p:pic>
    </p:spTree>
    <p:extLst>
      <p:ext uri="{BB962C8B-B14F-4D97-AF65-F5344CB8AC3E}">
        <p14:creationId xmlns:p14="http://schemas.microsoft.com/office/powerpoint/2010/main" val="3784206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dirty="0" err="1"/>
              <a:t>Ingenieria</a:t>
            </a:r>
            <a:r>
              <a:rPr lang="es-ES" dirty="0"/>
              <a:t>  de Software</a:t>
            </a:r>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p:txBody>
          <a:bodyPr>
            <a:normAutofit fontScale="85000" lnSpcReduction="10000"/>
          </a:bodyPr>
          <a:lstStyle/>
          <a:p>
            <a:r>
              <a:rPr lang="es-ES" dirty="0">
                <a:latin typeface="+mj-lt"/>
              </a:rPr>
              <a:t>En el área de conocimiento de la ingeniería del software (</a:t>
            </a:r>
            <a:r>
              <a:rPr lang="es-ES" dirty="0" err="1">
                <a:latin typeface="+mj-lt"/>
              </a:rPr>
              <a:t>Bourque</a:t>
            </a:r>
            <a:r>
              <a:rPr lang="es-ES" dirty="0">
                <a:latin typeface="+mj-lt"/>
              </a:rPr>
              <a:t> &amp; </a:t>
            </a:r>
            <a:r>
              <a:rPr lang="es-ES" dirty="0" err="1">
                <a:latin typeface="+mj-lt"/>
              </a:rPr>
              <a:t>Fairley</a:t>
            </a:r>
            <a:r>
              <a:rPr lang="es-ES" dirty="0">
                <a:latin typeface="+mj-lt"/>
              </a:rPr>
              <a:t> 2014) las tareas de refactorización de código se encuentran dentro del sub área de mantenimiento del software. </a:t>
            </a:r>
          </a:p>
          <a:p>
            <a:r>
              <a:rPr lang="es-ES" dirty="0">
                <a:latin typeface="+mj-lt"/>
              </a:rPr>
              <a:t>La refactorización es un tipo de tarea de corrección que se define como: una transformación del programa aplicada en fase de mantenimiento que no cambia su comportamiento externo (</a:t>
            </a:r>
            <a:r>
              <a:rPr lang="es-ES" dirty="0" err="1">
                <a:latin typeface="+mj-lt"/>
              </a:rPr>
              <a:t>Fowler</a:t>
            </a:r>
            <a:r>
              <a:rPr lang="es-ES" dirty="0">
                <a:latin typeface="+mj-lt"/>
              </a:rPr>
              <a:t> </a:t>
            </a:r>
            <a:r>
              <a:rPr lang="es-ES" i="1" dirty="0">
                <a:latin typeface="+mj-lt"/>
              </a:rPr>
              <a:t>et al.</a:t>
            </a:r>
            <a:r>
              <a:rPr lang="es-ES" dirty="0">
                <a:latin typeface="+mj-lt"/>
              </a:rPr>
              <a:t>, 1999). </a:t>
            </a:r>
          </a:p>
          <a:p>
            <a:r>
              <a:rPr lang="es-ES" dirty="0">
                <a:latin typeface="+mj-lt"/>
              </a:rPr>
              <a:t>Los motivos para refactorizar son la mejora de algún atributo de calidad. En el contexto de refactorización también se  describe y categoriza el concepto de defecto de código (</a:t>
            </a:r>
            <a:r>
              <a:rPr lang="es-ES" i="1" dirty="0" err="1">
                <a:latin typeface="+mj-lt"/>
              </a:rPr>
              <a:t>bad</a:t>
            </a:r>
            <a:r>
              <a:rPr lang="es-ES" i="1" dirty="0">
                <a:latin typeface="+mj-lt"/>
              </a:rPr>
              <a:t> </a:t>
            </a:r>
            <a:r>
              <a:rPr lang="es-ES" i="1" dirty="0" err="1">
                <a:latin typeface="+mj-lt"/>
              </a:rPr>
              <a:t>smell</a:t>
            </a:r>
            <a:r>
              <a:rPr lang="es-ES" dirty="0">
                <a:latin typeface="+mj-lt"/>
              </a:rPr>
              <a:t>). Es decir, el proceso de refactorización se inicia para eliminar una instancia concreta de un defecto de código y mejorar así algún atributo de calidad. El resultado de una tarea de refactorización es un cambio en el código. </a:t>
            </a:r>
          </a:p>
          <a:p>
            <a:r>
              <a:rPr lang="es-ES" dirty="0">
                <a:latin typeface="+mj-lt"/>
              </a:rPr>
              <a:t>Desde un punto de vista de ingeniería del software, la gestión de cambio está definida en el área de conocimiento de gestión y configuración del software. </a:t>
            </a:r>
          </a:p>
        </p:txBody>
      </p:sp>
    </p:spTree>
    <p:extLst>
      <p:ext uri="{BB962C8B-B14F-4D97-AF65-F5344CB8AC3E}">
        <p14:creationId xmlns:p14="http://schemas.microsoft.com/office/powerpoint/2010/main" val="3052818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dirty="0" err="1"/>
              <a:t>Ingenieria</a:t>
            </a:r>
            <a:r>
              <a:rPr lang="es-ES" dirty="0"/>
              <a:t>  de Software</a:t>
            </a:r>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a:xfrm>
            <a:off x="660401" y="1130301"/>
            <a:ext cx="4560186" cy="5003800"/>
          </a:xfrm>
        </p:spPr>
        <p:txBody>
          <a:bodyPr>
            <a:normAutofit/>
          </a:bodyPr>
          <a:lstStyle/>
          <a:p>
            <a:r>
              <a:rPr lang="es-ES" sz="2400" dirty="0"/>
              <a:t>Parece interesante poder definir actividades de aprendizaje que tengan en cuenta esta relación. Actualmente las tareas de refactorización son utilizadas en los equipos de desarrollo empresarial, y gozan de una gran popularidad entre los desarrolladores, especialmente en los principales países exportadores de desarrollos software (ver Fig.).</a:t>
            </a:r>
          </a:p>
        </p:txBody>
      </p:sp>
      <p:pic>
        <p:nvPicPr>
          <p:cNvPr id="4" name="Imagen 3">
            <a:extLst>
              <a:ext uri="{FF2B5EF4-FFF2-40B4-BE49-F238E27FC236}">
                <a16:creationId xmlns:a16="http://schemas.microsoft.com/office/drawing/2014/main" id="{7E1C36B5-CEA8-4FDE-A381-893E010E5628}"/>
              </a:ext>
            </a:extLst>
          </p:cNvPr>
          <p:cNvPicPr>
            <a:picLocks noChangeAspect="1"/>
          </p:cNvPicPr>
          <p:nvPr/>
        </p:nvPicPr>
        <p:blipFill>
          <a:blip r:embed="rId2"/>
          <a:stretch>
            <a:fillRect/>
          </a:stretch>
        </p:blipFill>
        <p:spPr>
          <a:xfrm>
            <a:off x="5768317" y="2038755"/>
            <a:ext cx="5532165" cy="2780489"/>
          </a:xfrm>
          <a:prstGeom prst="rect">
            <a:avLst/>
          </a:prstGeom>
        </p:spPr>
      </p:pic>
    </p:spTree>
    <p:extLst>
      <p:ext uri="{BB962C8B-B14F-4D97-AF65-F5344CB8AC3E}">
        <p14:creationId xmlns:p14="http://schemas.microsoft.com/office/powerpoint/2010/main" val="173233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dirty="0" err="1"/>
              <a:t>Ingenieria</a:t>
            </a:r>
            <a:r>
              <a:rPr lang="es-ES" dirty="0"/>
              <a:t>  de Software</a:t>
            </a:r>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p:txBody>
          <a:bodyPr>
            <a:normAutofit/>
          </a:bodyPr>
          <a:lstStyle/>
          <a:p>
            <a:r>
              <a:rPr lang="es-ES" dirty="0"/>
              <a:t>Además tienen una multitud de documentación, tanto </a:t>
            </a:r>
            <a:r>
              <a:rPr lang="es-ES" i="1" dirty="0"/>
              <a:t>online </a:t>
            </a:r>
            <a:r>
              <a:rPr lang="es-ES" dirty="0"/>
              <a:t>y libre (catálogo de M. </a:t>
            </a:r>
            <a:r>
              <a:rPr lang="es-ES" dirty="0" err="1"/>
              <a:t>Fowler</a:t>
            </a:r>
            <a:r>
              <a:rPr lang="es-ES" dirty="0"/>
              <a:t> en </a:t>
            </a:r>
            <a:r>
              <a:rPr lang="es-ES" dirty="0" err="1"/>
              <a:t>refactoring.c</a:t>
            </a:r>
            <a:r>
              <a:rPr lang="pt-BR" dirty="0"/>
              <a:t>om), como bibliográfica (Brown, 1998), </a:t>
            </a:r>
            <a:r>
              <a:rPr lang="da-DK" dirty="0"/>
              <a:t>(Fowler </a:t>
            </a:r>
            <a:r>
              <a:rPr lang="da-DK" i="1" dirty="0"/>
              <a:t>et al.</a:t>
            </a:r>
            <a:r>
              <a:rPr lang="da-DK" dirty="0"/>
              <a:t>, 1999), (Lippert &amp; Roock, </a:t>
            </a:r>
            <a:r>
              <a:rPr lang="es-ES" dirty="0"/>
              <a:t>2006), (Wake, 2004).</a:t>
            </a:r>
          </a:p>
          <a:p>
            <a:endParaRPr lang="es-ES" dirty="0"/>
          </a:p>
        </p:txBody>
      </p:sp>
    </p:spTree>
    <p:extLst>
      <p:ext uri="{BB962C8B-B14F-4D97-AF65-F5344CB8AC3E}">
        <p14:creationId xmlns:p14="http://schemas.microsoft.com/office/powerpoint/2010/main" val="2480268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5E0B8-1543-4F99-AC58-D681E46B6FCB}"/>
              </a:ext>
            </a:extLst>
          </p:cNvPr>
          <p:cNvSpPr>
            <a:spLocks noGrp="1"/>
          </p:cNvSpPr>
          <p:nvPr>
            <p:ph type="title"/>
          </p:nvPr>
        </p:nvSpPr>
        <p:spPr/>
        <p:txBody>
          <a:bodyPr/>
          <a:lstStyle/>
          <a:p>
            <a:r>
              <a:rPr lang="es-ES" dirty="0"/>
              <a:t>Utopía</a:t>
            </a:r>
          </a:p>
        </p:txBody>
      </p:sp>
      <p:sp>
        <p:nvSpPr>
          <p:cNvPr id="3" name="Marcador de contenido 2">
            <a:extLst>
              <a:ext uri="{FF2B5EF4-FFF2-40B4-BE49-F238E27FC236}">
                <a16:creationId xmlns:a16="http://schemas.microsoft.com/office/drawing/2014/main" id="{099C878B-961E-4E14-867F-22DE92911651}"/>
              </a:ext>
            </a:extLst>
          </p:cNvPr>
          <p:cNvSpPr>
            <a:spLocks noGrp="1"/>
          </p:cNvSpPr>
          <p:nvPr>
            <p:ph idx="1"/>
          </p:nvPr>
        </p:nvSpPr>
        <p:spPr/>
        <p:txBody>
          <a:bodyPr>
            <a:normAutofit fontScale="62500" lnSpcReduction="20000"/>
          </a:bodyPr>
          <a:lstStyle/>
          <a:p>
            <a:pPr>
              <a:lnSpc>
                <a:spcPct val="120000"/>
              </a:lnSpc>
            </a:pPr>
            <a:r>
              <a:rPr lang="es-ES" dirty="0">
                <a:latin typeface="+mj-lt"/>
              </a:rPr>
              <a:t>La finalidad de ……. es que los estudiantes, organizados en equipos de trabajo, adquieran las competencias establecidas en el plan de estudios mediante el desarrollo de un proyecto común para todas las asignaturas, trabajando de forma similar a como lo harían en el mundo profesional.</a:t>
            </a:r>
          </a:p>
          <a:p>
            <a:pPr>
              <a:lnSpc>
                <a:spcPct val="120000"/>
              </a:lnSpc>
            </a:pPr>
            <a:r>
              <a:rPr lang="es-ES" dirty="0">
                <a:latin typeface="+mj-lt"/>
              </a:rPr>
              <a:t>Dentro de esa espiral de mejora continua, uno de los aspectos de la metodología que ha sufrido diversos cambios es la herramienta empleada para la gestión del trabajo colaborativo. </a:t>
            </a:r>
          </a:p>
          <a:p>
            <a:pPr>
              <a:lnSpc>
                <a:spcPct val="120000"/>
              </a:lnSpc>
            </a:pPr>
            <a:r>
              <a:rPr lang="es-ES" dirty="0">
                <a:latin typeface="+mj-lt"/>
              </a:rPr>
              <a:t>Para el desarrollo de un proyecto de este tipo, resulta esencial disponer de una herramienta que permita alojar todo el trabajo realizado por los grupos en sus proyectos y que proporcione mecanismos de gestión y seguimiento tanto para los estudiantes como para el profesorado. </a:t>
            </a:r>
          </a:p>
          <a:p>
            <a:pPr>
              <a:lnSpc>
                <a:spcPct val="120000"/>
              </a:lnSpc>
            </a:pPr>
            <a:r>
              <a:rPr lang="es-ES" dirty="0">
                <a:latin typeface="+mj-lt"/>
              </a:rPr>
              <a:t>Y al tratarse de un proyecto de software, uno de los aspectos fundamentales para el desarrollo adecuado del proyecto es disponer de un Sistema de Control de Versiones (SCV) que permita gestionar los cambios que se producen de forma continua en el código de un proyecto (Control de versiones, 2017). </a:t>
            </a:r>
          </a:p>
          <a:p>
            <a:pPr>
              <a:lnSpc>
                <a:spcPct val="120000"/>
              </a:lnSpc>
            </a:pPr>
            <a:r>
              <a:rPr lang="es-ES" dirty="0">
                <a:latin typeface="+mj-lt"/>
              </a:rPr>
              <a:t>Por ello, </a:t>
            </a:r>
            <a:r>
              <a:rPr lang="es-ES" b="1" dirty="0">
                <a:latin typeface="+mj-lt"/>
              </a:rPr>
              <a:t>todos los años </a:t>
            </a:r>
            <a:r>
              <a:rPr lang="es-ES" dirty="0">
                <a:latin typeface="+mj-lt"/>
              </a:rPr>
              <a:t>se plantea el uso de una herramienta de este tipo que tenga incorporado un sistema de control de versiones.</a:t>
            </a:r>
          </a:p>
        </p:txBody>
      </p:sp>
    </p:spTree>
    <p:extLst>
      <p:ext uri="{BB962C8B-B14F-4D97-AF65-F5344CB8AC3E}">
        <p14:creationId xmlns:p14="http://schemas.microsoft.com/office/powerpoint/2010/main" val="34635046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dirty="0" err="1"/>
              <a:t>Ingenieria</a:t>
            </a:r>
            <a:r>
              <a:rPr lang="es-ES" dirty="0"/>
              <a:t>  de Software</a:t>
            </a:r>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p:txBody>
          <a:bodyPr>
            <a:normAutofit lnSpcReduction="10000"/>
          </a:bodyPr>
          <a:lstStyle/>
          <a:p>
            <a:r>
              <a:rPr lang="es-ES" dirty="0"/>
              <a:t>El problema planteado es que ninguna de la bibliografía mencionada tiene un enfoque puramente pedagógico, donde se pueda guiar el proceso de enseñanza y aprendizaje utilizando en menor medida las metodologías centradas en el profesor (caracterizadas como expositivas y pasivas), para ir evolucionando hacia metodologías y actividades centradas en el estudiante (activas, dinámicas y participativas) (Meneses, Fernández &amp; Ballesteros-Regana, 2011). Según (Cabero &amp; Román, 2005), las actividades para el aprendizaje se refieren a las diferentes acciones que los estudiantes llevan a cabo en completa relación con los contenidos e informaciones que les han sido ofrecidos. Si estas actividades son presentadas, realizadas o transferidas a través de la red, entonces se pueden considerar como e-actividades.</a:t>
            </a:r>
          </a:p>
        </p:txBody>
      </p:sp>
    </p:spTree>
    <p:extLst>
      <p:ext uri="{BB962C8B-B14F-4D97-AF65-F5344CB8AC3E}">
        <p14:creationId xmlns:p14="http://schemas.microsoft.com/office/powerpoint/2010/main" val="41028079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dirty="0" err="1"/>
              <a:t>Ingenieria</a:t>
            </a:r>
            <a:r>
              <a:rPr lang="es-ES" dirty="0"/>
              <a:t>  de Software</a:t>
            </a:r>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p:txBody>
          <a:bodyPr>
            <a:normAutofit/>
          </a:bodyPr>
          <a:lstStyle/>
          <a:p>
            <a:r>
              <a:rPr lang="es-ES" dirty="0"/>
              <a:t>Los repositorios de proyectos, como GitHub, pueden ayudar a desarrollar </a:t>
            </a:r>
            <a:r>
              <a:rPr lang="es-ES" b="1" dirty="0"/>
              <a:t>e-actividades</a:t>
            </a:r>
            <a:r>
              <a:rPr lang="es-ES" dirty="0"/>
              <a:t> de refactorización y favorecer la interacción de los estudiantes. </a:t>
            </a:r>
          </a:p>
          <a:p>
            <a:r>
              <a:rPr lang="es-ES" dirty="0"/>
              <a:t>La utilización de repositorios de control de versiones en docencia busca la mejora del proceso de enseñanza/aprendizaje.</a:t>
            </a:r>
          </a:p>
        </p:txBody>
      </p:sp>
    </p:spTree>
    <p:extLst>
      <p:ext uri="{BB962C8B-B14F-4D97-AF65-F5344CB8AC3E}">
        <p14:creationId xmlns:p14="http://schemas.microsoft.com/office/powerpoint/2010/main" val="7896364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altLang="en-US" b="0" dirty="0"/>
              <a:t>Planificación de e-actividades</a:t>
            </a:r>
            <a:endParaRPr lang="es-ES" dirty="0"/>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p:txBody>
          <a:bodyPr>
            <a:normAutofit/>
          </a:bodyPr>
          <a:lstStyle/>
          <a:p>
            <a:r>
              <a:rPr lang="es-ES" dirty="0"/>
              <a:t>Antes de abordar su planificación, es necesario tener claro el conjunto de e-actividades a utilizar en la asignatura. </a:t>
            </a:r>
          </a:p>
          <a:p>
            <a:r>
              <a:rPr lang="es-ES" dirty="0"/>
              <a:t>A continuación se realiza la propuesta de las mismas, para posteriormente encuadrarlas en el proceso de enseñanza/aprendizaje.</a:t>
            </a:r>
          </a:p>
        </p:txBody>
      </p:sp>
    </p:spTree>
    <p:extLst>
      <p:ext uri="{BB962C8B-B14F-4D97-AF65-F5344CB8AC3E}">
        <p14:creationId xmlns:p14="http://schemas.microsoft.com/office/powerpoint/2010/main" val="31141437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altLang="en-US" b="0" dirty="0"/>
              <a:t>Planificación de e-actividades</a:t>
            </a:r>
            <a:endParaRPr lang="es-ES" dirty="0"/>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p:txBody>
          <a:bodyPr>
            <a:normAutofit/>
          </a:bodyPr>
          <a:lstStyle/>
          <a:p>
            <a:r>
              <a:rPr lang="es-ES" b="1" dirty="0"/>
              <a:t>Lectura</a:t>
            </a:r>
            <a:r>
              <a:rPr lang="es-ES" dirty="0"/>
              <a:t>. </a:t>
            </a:r>
          </a:p>
          <a:p>
            <a:pPr lvl="1"/>
            <a:r>
              <a:rPr lang="es-ES" dirty="0"/>
              <a:t>Las lecturas son los textos y la documentación escrita, tanto de </a:t>
            </a:r>
            <a:r>
              <a:rPr lang="pt-BR" dirty="0"/>
              <a:t>obras completas como fragmentos que </a:t>
            </a:r>
            <a:r>
              <a:rPr lang="es-ES" dirty="0"/>
              <a:t>se han recogido y editado como fuente de profundización en los contenidos trabajados.</a:t>
            </a:r>
          </a:p>
        </p:txBody>
      </p:sp>
    </p:spTree>
    <p:extLst>
      <p:ext uri="{BB962C8B-B14F-4D97-AF65-F5344CB8AC3E}">
        <p14:creationId xmlns:p14="http://schemas.microsoft.com/office/powerpoint/2010/main" val="14305685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altLang="en-US" b="0" dirty="0"/>
              <a:t>Planificación de e-actividades</a:t>
            </a:r>
            <a:endParaRPr lang="es-ES" dirty="0"/>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p:txBody>
          <a:bodyPr>
            <a:normAutofit/>
          </a:bodyPr>
          <a:lstStyle/>
          <a:p>
            <a:r>
              <a:rPr lang="es-ES" b="1" dirty="0"/>
              <a:t>Ejemplos</a:t>
            </a:r>
            <a:r>
              <a:rPr lang="es-ES" dirty="0"/>
              <a:t>. </a:t>
            </a:r>
          </a:p>
          <a:p>
            <a:pPr lvl="1"/>
            <a:r>
              <a:rPr lang="es-ES" dirty="0"/>
              <a:t>Se trata de la exposición de ciertos elementos que, por analogía, pueden transferirse a otros contenidos o situaciones. Los ejemplos facilitan la comprensión de las informaciones y de los contenidos de aprendizaje, conocimientos, ideas o procedimientos. El abanico de objetivos que permiten trabajar es muy amplio, pero normalmente por sí solos los ejemplos no aseguran la consecución de ninguno de ellos. En este sentido, se caracterizan porque actúan como complementos de otros recursos.</a:t>
            </a:r>
          </a:p>
        </p:txBody>
      </p:sp>
    </p:spTree>
    <p:extLst>
      <p:ext uri="{BB962C8B-B14F-4D97-AF65-F5344CB8AC3E}">
        <p14:creationId xmlns:p14="http://schemas.microsoft.com/office/powerpoint/2010/main" val="29797252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altLang="en-US" b="0" dirty="0"/>
              <a:t>Planificación de e-actividades</a:t>
            </a:r>
            <a:endParaRPr lang="es-ES" dirty="0"/>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p:txBody>
          <a:bodyPr>
            <a:normAutofit/>
          </a:bodyPr>
          <a:lstStyle/>
          <a:p>
            <a:r>
              <a:rPr lang="es-ES" b="1" dirty="0"/>
              <a:t>Pruebas objetivas</a:t>
            </a:r>
            <a:r>
              <a:rPr lang="es-ES" dirty="0"/>
              <a:t>. </a:t>
            </a:r>
          </a:p>
          <a:p>
            <a:pPr lvl="1"/>
            <a:r>
              <a:rPr lang="es-ES" dirty="0"/>
              <a:t>Son instrumentos de medida, elaborados rigurosamente, que permiten evaluar conocimientos, capacidades, destrezas, rendimiento, aptitudes, actitudes, inteligencia, etc. Suelen ser un recurso utilizado para la evaluación diagnóstica, formativa y sumativa. Podemos encontrarlas de naturaleza variada como por ejemplo: de respuesta breve, de completar, de discriminación, de ordenación, de localización o identificación.</a:t>
            </a:r>
          </a:p>
          <a:p>
            <a:pPr marL="0" indent="0">
              <a:buNone/>
            </a:pPr>
            <a:endParaRPr lang="es-ES" dirty="0"/>
          </a:p>
        </p:txBody>
      </p:sp>
    </p:spTree>
    <p:extLst>
      <p:ext uri="{BB962C8B-B14F-4D97-AF65-F5344CB8AC3E}">
        <p14:creationId xmlns:p14="http://schemas.microsoft.com/office/powerpoint/2010/main" val="14772580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altLang="en-US" b="0" dirty="0"/>
              <a:t>Planificación de e-actividades</a:t>
            </a:r>
            <a:endParaRPr lang="es-ES" dirty="0"/>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p:txBody>
          <a:bodyPr>
            <a:normAutofit/>
          </a:bodyPr>
          <a:lstStyle/>
          <a:p>
            <a:r>
              <a:rPr lang="es-ES" b="1" dirty="0"/>
              <a:t>Aprendizaje basado en problemas. </a:t>
            </a:r>
          </a:p>
          <a:p>
            <a:pPr lvl="1"/>
            <a:r>
              <a:rPr lang="es-ES" dirty="0"/>
              <a:t>Es una técnica en la cual el estudiante debe resolver una situación problemática concreta (que puede tener más de una posible solución), a partir de los contenidos que se han trabajado.</a:t>
            </a:r>
          </a:p>
        </p:txBody>
      </p:sp>
    </p:spTree>
    <p:extLst>
      <p:ext uri="{BB962C8B-B14F-4D97-AF65-F5344CB8AC3E}">
        <p14:creationId xmlns:p14="http://schemas.microsoft.com/office/powerpoint/2010/main" val="22278856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altLang="en-US" b="0" dirty="0"/>
              <a:t>Planificación de e-actividades</a:t>
            </a:r>
            <a:endParaRPr lang="es-ES" dirty="0"/>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p:txBody>
          <a:bodyPr>
            <a:normAutofit/>
          </a:bodyPr>
          <a:lstStyle/>
          <a:p>
            <a:r>
              <a:rPr lang="es-ES" b="1" dirty="0"/>
              <a:t>Estudio de caso (</a:t>
            </a:r>
            <a:r>
              <a:rPr lang="es-ES" b="1" i="1" dirty="0"/>
              <a:t>Case-</a:t>
            </a:r>
            <a:r>
              <a:rPr lang="es-ES" b="1" i="1" dirty="0" err="1"/>
              <a:t>Based</a:t>
            </a:r>
            <a:r>
              <a:rPr lang="es-ES" b="1" i="1" dirty="0"/>
              <a:t> </a:t>
            </a:r>
            <a:r>
              <a:rPr lang="es-ES" b="1" i="1" dirty="0" err="1"/>
              <a:t>Learning</a:t>
            </a:r>
            <a:r>
              <a:rPr lang="es-ES" b="1" dirty="0"/>
              <a:t>). </a:t>
            </a:r>
          </a:p>
          <a:p>
            <a:pPr lvl="1"/>
            <a:r>
              <a:rPr lang="es-ES" dirty="0"/>
              <a:t>El estudio de caso se basa en la presentación de una situación problemática, real o ficticia, que el estudiante tiene que resolver. Las competencias sobre las que se trabaja son: identificación y análisis de factores externos e internos, planificación de procesos y toma de decisiones argumentada.</a:t>
            </a:r>
          </a:p>
        </p:txBody>
      </p:sp>
    </p:spTree>
    <p:extLst>
      <p:ext uri="{BB962C8B-B14F-4D97-AF65-F5344CB8AC3E}">
        <p14:creationId xmlns:p14="http://schemas.microsoft.com/office/powerpoint/2010/main" val="30125699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E3B557-C1D1-45D4-AD30-8875A77E8661}"/>
              </a:ext>
            </a:extLst>
          </p:cNvPr>
          <p:cNvSpPr>
            <a:spLocks noGrp="1"/>
          </p:cNvSpPr>
          <p:nvPr>
            <p:ph type="title"/>
          </p:nvPr>
        </p:nvSpPr>
        <p:spPr/>
        <p:txBody>
          <a:bodyPr/>
          <a:lstStyle/>
          <a:p>
            <a:r>
              <a:rPr lang="es-ES" altLang="en-US" b="0" dirty="0"/>
              <a:t>Planificación de e-actividades</a:t>
            </a:r>
            <a:endParaRPr lang="es-ES" dirty="0"/>
          </a:p>
        </p:txBody>
      </p:sp>
      <p:sp>
        <p:nvSpPr>
          <p:cNvPr id="3" name="Marcador de contenido 2">
            <a:extLst>
              <a:ext uri="{FF2B5EF4-FFF2-40B4-BE49-F238E27FC236}">
                <a16:creationId xmlns:a16="http://schemas.microsoft.com/office/drawing/2014/main" id="{700259D0-D2A9-4BBA-859E-D97FBF2A8DD9}"/>
              </a:ext>
            </a:extLst>
          </p:cNvPr>
          <p:cNvSpPr>
            <a:spLocks noGrp="1"/>
          </p:cNvSpPr>
          <p:nvPr>
            <p:ph idx="1"/>
          </p:nvPr>
        </p:nvSpPr>
        <p:spPr/>
        <p:txBody>
          <a:bodyPr>
            <a:normAutofit/>
          </a:bodyPr>
          <a:lstStyle/>
          <a:p>
            <a:r>
              <a:rPr lang="es-ES" dirty="0"/>
              <a:t>Seminario virtual. </a:t>
            </a:r>
          </a:p>
          <a:p>
            <a:pPr lvl="1"/>
            <a:r>
              <a:rPr lang="es-ES" dirty="0"/>
              <a:t>Es una técnica de grupo que promueve el estudio intensivo de un tema. Se caracteriza por la discusión, la participación, la elaboración de documentos y las conclusiones compartidas por todos los componentes del seminario. Su objetivo es explorar sobre un tema concreto, reflexionar sobre un tema específico, transmitir informaciones.</a:t>
            </a:r>
          </a:p>
        </p:txBody>
      </p:sp>
    </p:spTree>
    <p:extLst>
      <p:ext uri="{BB962C8B-B14F-4D97-AF65-F5344CB8AC3E}">
        <p14:creationId xmlns:p14="http://schemas.microsoft.com/office/powerpoint/2010/main" val="9600397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posición de imagen 6" descr="Imagen que contiene objeto, papalote, pastel, rojo&#10;&#10;Descripción generada automáticamente">
            <a:extLst>
              <a:ext uri="{FF2B5EF4-FFF2-40B4-BE49-F238E27FC236}">
                <a16:creationId xmlns:a16="http://schemas.microsoft.com/office/drawing/2014/main" id="{44D0F479-C56B-4598-876E-B8B731DE82E9}"/>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1729" r="21729"/>
          <a:stretch>
            <a:fillRect/>
          </a:stretch>
        </p:blipFill>
        <p:spPr/>
      </p:pic>
      <p:sp>
        <p:nvSpPr>
          <p:cNvPr id="3" name="Marcador de texto 2">
            <a:extLst>
              <a:ext uri="{FF2B5EF4-FFF2-40B4-BE49-F238E27FC236}">
                <a16:creationId xmlns:a16="http://schemas.microsoft.com/office/drawing/2014/main" id="{DACC9535-A4D4-494E-9996-8408B7B90252}"/>
              </a:ext>
            </a:extLst>
          </p:cNvPr>
          <p:cNvSpPr>
            <a:spLocks noGrp="1"/>
          </p:cNvSpPr>
          <p:nvPr>
            <p:ph type="body" sz="quarter" idx="12"/>
          </p:nvPr>
        </p:nvSpPr>
        <p:spPr/>
        <p:txBody>
          <a:bodyPr/>
          <a:lstStyle/>
          <a:p>
            <a:endParaRPr lang="es-ES"/>
          </a:p>
        </p:txBody>
      </p:sp>
      <p:sp>
        <p:nvSpPr>
          <p:cNvPr id="4" name="Marcador de texto 3">
            <a:extLst>
              <a:ext uri="{FF2B5EF4-FFF2-40B4-BE49-F238E27FC236}">
                <a16:creationId xmlns:a16="http://schemas.microsoft.com/office/drawing/2014/main" id="{84C782F2-E883-48E9-BB2A-373907565D73}"/>
              </a:ext>
            </a:extLst>
          </p:cNvPr>
          <p:cNvSpPr>
            <a:spLocks noGrp="1"/>
          </p:cNvSpPr>
          <p:nvPr>
            <p:ph type="body" sz="quarter" idx="11"/>
          </p:nvPr>
        </p:nvSpPr>
        <p:spPr/>
        <p:txBody>
          <a:bodyPr/>
          <a:lstStyle/>
          <a:p>
            <a:r>
              <a:rPr lang="es-ES" dirty="0"/>
              <a:t>Introducción a GIT</a:t>
            </a:r>
          </a:p>
        </p:txBody>
      </p:sp>
    </p:spTree>
    <p:extLst>
      <p:ext uri="{BB962C8B-B14F-4D97-AF65-F5344CB8AC3E}">
        <p14:creationId xmlns:p14="http://schemas.microsoft.com/office/powerpoint/2010/main" val="1272121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5E0B8-1543-4F99-AC58-D681E46B6FCB}"/>
              </a:ext>
            </a:extLst>
          </p:cNvPr>
          <p:cNvSpPr>
            <a:spLocks noGrp="1"/>
          </p:cNvSpPr>
          <p:nvPr>
            <p:ph type="title"/>
          </p:nvPr>
        </p:nvSpPr>
        <p:spPr/>
        <p:txBody>
          <a:bodyPr/>
          <a:lstStyle/>
          <a:p>
            <a:r>
              <a:rPr lang="es-ES" dirty="0"/>
              <a:t>Antecedentes</a:t>
            </a:r>
          </a:p>
        </p:txBody>
      </p:sp>
      <p:sp>
        <p:nvSpPr>
          <p:cNvPr id="3" name="Marcador de contenido 2">
            <a:extLst>
              <a:ext uri="{FF2B5EF4-FFF2-40B4-BE49-F238E27FC236}">
                <a16:creationId xmlns:a16="http://schemas.microsoft.com/office/drawing/2014/main" id="{099C878B-961E-4E14-867F-22DE92911651}"/>
              </a:ext>
            </a:extLst>
          </p:cNvPr>
          <p:cNvSpPr>
            <a:spLocks noGrp="1"/>
          </p:cNvSpPr>
          <p:nvPr>
            <p:ph idx="1"/>
          </p:nvPr>
        </p:nvSpPr>
        <p:spPr/>
        <p:txBody>
          <a:bodyPr>
            <a:normAutofit/>
          </a:bodyPr>
          <a:lstStyle/>
          <a:p>
            <a:r>
              <a:rPr lang="es-ES" dirty="0"/>
              <a:t>GitHub es una plataforma de desarrollo colaborativo de software para alojar proyectos que usa el sistema de control de versiones Git, uno de los SCV más empleados en la actualidad tanto de forma particular como profesionalmente (GitHub, 2017). </a:t>
            </a:r>
          </a:p>
          <a:p>
            <a:r>
              <a:rPr lang="es-ES" dirty="0"/>
              <a:t>GitHub emerge como una herramienta para el aprendizaje que te proporciona por un lado un repositorio para el código y herramientas muy útiles para el trabajo en equipo y por otro como una herramienta docente que facilita la monitorización de un proyecto de software (</a:t>
            </a:r>
            <a:r>
              <a:rPr lang="es-ES" dirty="0" err="1"/>
              <a:t>Lopez</a:t>
            </a:r>
            <a:r>
              <a:rPr lang="es-ES" dirty="0"/>
              <a:t>-Pellicer, Béjar, </a:t>
            </a:r>
            <a:r>
              <a:rPr lang="es-ES" dirty="0" err="1"/>
              <a:t>Latre</a:t>
            </a:r>
            <a:r>
              <a:rPr lang="es-ES" dirty="0"/>
              <a:t>, Nogueras-</a:t>
            </a:r>
            <a:r>
              <a:rPr lang="es-ES" dirty="0" err="1"/>
              <a:t>Iso</a:t>
            </a:r>
            <a:r>
              <a:rPr lang="es-ES" dirty="0"/>
              <a:t> y Zarazaga-Soria, 2015).</a:t>
            </a:r>
          </a:p>
        </p:txBody>
      </p:sp>
    </p:spTree>
    <p:extLst>
      <p:ext uri="{BB962C8B-B14F-4D97-AF65-F5344CB8AC3E}">
        <p14:creationId xmlns:p14="http://schemas.microsoft.com/office/powerpoint/2010/main" val="3926093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F2868B-1B6A-4756-B9CB-DBE29E5C29CB}"/>
              </a:ext>
            </a:extLst>
          </p:cNvPr>
          <p:cNvSpPr>
            <a:spLocks noGrp="1"/>
          </p:cNvSpPr>
          <p:nvPr>
            <p:ph type="title"/>
          </p:nvPr>
        </p:nvSpPr>
        <p:spPr/>
        <p:txBody>
          <a:bodyPr/>
          <a:lstStyle/>
          <a:p>
            <a:r>
              <a:rPr lang="es-ES" dirty="0"/>
              <a:t>GIT</a:t>
            </a:r>
          </a:p>
        </p:txBody>
      </p:sp>
      <p:sp>
        <p:nvSpPr>
          <p:cNvPr id="3" name="Marcador de contenido 2">
            <a:extLst>
              <a:ext uri="{FF2B5EF4-FFF2-40B4-BE49-F238E27FC236}">
                <a16:creationId xmlns:a16="http://schemas.microsoft.com/office/drawing/2014/main" id="{85A6D09E-CDEE-48BA-9999-5356B9F19446}"/>
              </a:ext>
            </a:extLst>
          </p:cNvPr>
          <p:cNvSpPr>
            <a:spLocks noGrp="1"/>
          </p:cNvSpPr>
          <p:nvPr>
            <p:ph idx="1"/>
          </p:nvPr>
        </p:nvSpPr>
        <p:spPr/>
        <p:txBody>
          <a:bodyPr>
            <a:normAutofit/>
          </a:bodyPr>
          <a:lstStyle/>
          <a:p>
            <a:r>
              <a:rPr lang="es-ES" dirty="0"/>
              <a:t>GIT: gestor de versiones</a:t>
            </a:r>
          </a:p>
          <a:p>
            <a:pPr lvl="1"/>
            <a:r>
              <a:rPr lang="es-ES" dirty="0"/>
              <a:t>Desarrollado por Linus </a:t>
            </a:r>
            <a:r>
              <a:rPr lang="es-ES" dirty="0" err="1"/>
              <a:t>Torwalds</a:t>
            </a:r>
            <a:r>
              <a:rPr lang="es-ES" dirty="0"/>
              <a:t> para Linux</a:t>
            </a:r>
          </a:p>
          <a:p>
            <a:pPr lvl="2"/>
            <a:r>
              <a:rPr lang="es-ES" dirty="0"/>
              <a:t>Desarrollo colaborativo de proyectos</a:t>
            </a:r>
          </a:p>
          <a:p>
            <a:endParaRPr lang="es-ES" dirty="0"/>
          </a:p>
          <a:p>
            <a:r>
              <a:rPr lang="es-ES" dirty="0"/>
              <a:t>Muy eficaz con proyectos</a:t>
            </a:r>
          </a:p>
          <a:p>
            <a:pPr lvl="1"/>
            <a:r>
              <a:rPr lang="es-ES" dirty="0"/>
              <a:t>grandes o pequeños</a:t>
            </a:r>
          </a:p>
          <a:p>
            <a:endParaRPr lang="es-ES" dirty="0"/>
          </a:p>
          <a:p>
            <a:r>
              <a:rPr lang="es-ES" dirty="0"/>
              <a:t>Tutorial Web y </a:t>
            </a:r>
            <a:r>
              <a:rPr lang="es-ES" dirty="0" err="1"/>
              <a:t>eBook</a:t>
            </a:r>
            <a:r>
              <a:rPr lang="es-ES" dirty="0"/>
              <a:t> gratis</a:t>
            </a:r>
          </a:p>
          <a:p>
            <a:pPr lvl="1"/>
            <a:r>
              <a:rPr lang="es-ES" dirty="0"/>
              <a:t>http://git-scm.org</a:t>
            </a:r>
          </a:p>
          <a:p>
            <a:pPr lvl="1"/>
            <a:r>
              <a:rPr lang="es-ES" dirty="0"/>
              <a:t>Otros:</a:t>
            </a:r>
          </a:p>
          <a:p>
            <a:pPr lvl="2"/>
            <a:r>
              <a:rPr lang="es-ES" dirty="0"/>
              <a:t>http://gitref.org</a:t>
            </a:r>
          </a:p>
        </p:txBody>
      </p:sp>
      <p:pic>
        <p:nvPicPr>
          <p:cNvPr id="4" name="Imagen 3">
            <a:extLst>
              <a:ext uri="{FF2B5EF4-FFF2-40B4-BE49-F238E27FC236}">
                <a16:creationId xmlns:a16="http://schemas.microsoft.com/office/drawing/2014/main" id="{718F9C1C-127D-446B-AAFA-C53BA568462C}"/>
              </a:ext>
            </a:extLst>
          </p:cNvPr>
          <p:cNvPicPr>
            <a:picLocks noChangeAspect="1"/>
          </p:cNvPicPr>
          <p:nvPr/>
        </p:nvPicPr>
        <p:blipFill>
          <a:blip r:embed="rId2"/>
          <a:stretch>
            <a:fillRect/>
          </a:stretch>
        </p:blipFill>
        <p:spPr>
          <a:xfrm>
            <a:off x="8197850" y="1269999"/>
            <a:ext cx="3333750" cy="4457700"/>
          </a:xfrm>
          <a:prstGeom prst="rect">
            <a:avLst/>
          </a:prstGeom>
        </p:spPr>
      </p:pic>
    </p:spTree>
    <p:extLst>
      <p:ext uri="{BB962C8B-B14F-4D97-AF65-F5344CB8AC3E}">
        <p14:creationId xmlns:p14="http://schemas.microsoft.com/office/powerpoint/2010/main" val="40057141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F2868B-1B6A-4756-B9CB-DBE29E5C29CB}"/>
              </a:ext>
            </a:extLst>
          </p:cNvPr>
          <p:cNvSpPr>
            <a:spLocks noGrp="1"/>
          </p:cNvSpPr>
          <p:nvPr>
            <p:ph type="title"/>
          </p:nvPr>
        </p:nvSpPr>
        <p:spPr/>
        <p:txBody>
          <a:bodyPr/>
          <a:lstStyle/>
          <a:p>
            <a:r>
              <a:rPr lang="es-ES" dirty="0"/>
              <a:t>GIT</a:t>
            </a:r>
          </a:p>
        </p:txBody>
      </p:sp>
      <p:pic>
        <p:nvPicPr>
          <p:cNvPr id="5" name="Marcador de contenido 4">
            <a:extLst>
              <a:ext uri="{FF2B5EF4-FFF2-40B4-BE49-F238E27FC236}">
                <a16:creationId xmlns:a16="http://schemas.microsoft.com/office/drawing/2014/main" id="{DA31849A-7491-4407-B0F3-AF0D20A1C5BC}"/>
              </a:ext>
            </a:extLst>
          </p:cNvPr>
          <p:cNvPicPr>
            <a:picLocks noGrp="1" noChangeAspect="1"/>
          </p:cNvPicPr>
          <p:nvPr>
            <p:ph idx="1"/>
          </p:nvPr>
        </p:nvPicPr>
        <p:blipFill>
          <a:blip r:embed="rId2"/>
          <a:stretch>
            <a:fillRect/>
          </a:stretch>
        </p:blipFill>
        <p:spPr>
          <a:xfrm>
            <a:off x="1846145" y="1130300"/>
            <a:ext cx="8487010" cy="5003800"/>
          </a:xfrm>
          <a:prstGeom prst="rect">
            <a:avLst/>
          </a:prstGeom>
        </p:spPr>
      </p:pic>
    </p:spTree>
    <p:extLst>
      <p:ext uri="{BB962C8B-B14F-4D97-AF65-F5344CB8AC3E}">
        <p14:creationId xmlns:p14="http://schemas.microsoft.com/office/powerpoint/2010/main" val="22813890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E4B9C9-7D5F-416F-9D93-DC782FA59738}"/>
              </a:ext>
            </a:extLst>
          </p:cNvPr>
          <p:cNvSpPr>
            <a:spLocks noGrp="1"/>
          </p:cNvSpPr>
          <p:nvPr>
            <p:ph type="title"/>
          </p:nvPr>
        </p:nvSpPr>
        <p:spPr/>
        <p:txBody>
          <a:bodyPr/>
          <a:lstStyle/>
          <a:p>
            <a:r>
              <a:rPr lang="es-ES" dirty="0"/>
              <a:t>Historia de un proyecto</a:t>
            </a:r>
          </a:p>
        </p:txBody>
      </p:sp>
      <p:sp>
        <p:nvSpPr>
          <p:cNvPr id="3" name="Marcador de contenido 2">
            <a:extLst>
              <a:ext uri="{FF2B5EF4-FFF2-40B4-BE49-F238E27FC236}">
                <a16:creationId xmlns:a16="http://schemas.microsoft.com/office/drawing/2014/main" id="{8A087FB9-A8E1-4F28-960B-B5D6915781A8}"/>
              </a:ext>
            </a:extLst>
          </p:cNvPr>
          <p:cNvSpPr>
            <a:spLocks noGrp="1"/>
          </p:cNvSpPr>
          <p:nvPr>
            <p:ph idx="1"/>
          </p:nvPr>
        </p:nvSpPr>
        <p:spPr>
          <a:xfrm>
            <a:off x="660400" y="1130301"/>
            <a:ext cx="5435600" cy="5003800"/>
          </a:xfrm>
        </p:spPr>
        <p:txBody>
          <a:bodyPr/>
          <a:lstStyle/>
          <a:p>
            <a:r>
              <a:rPr lang="es-ES" dirty="0"/>
              <a:t>La historia de cambios de un  proyecto es compleja</a:t>
            </a:r>
          </a:p>
          <a:p>
            <a:pPr lvl="1"/>
            <a:r>
              <a:rPr lang="es-ES" dirty="0"/>
              <a:t>Se ordena por versiones</a:t>
            </a:r>
          </a:p>
          <a:p>
            <a:r>
              <a:rPr lang="es-ES" dirty="0"/>
              <a:t>Versión (</a:t>
            </a:r>
            <a:r>
              <a:rPr lang="es-ES" dirty="0" err="1"/>
              <a:t>Commit</a:t>
            </a:r>
            <a:r>
              <a:rPr lang="es-ES" dirty="0"/>
              <a:t>)</a:t>
            </a:r>
          </a:p>
          <a:p>
            <a:pPr lvl="1"/>
            <a:r>
              <a:rPr lang="es-ES" dirty="0"/>
              <a:t>Punto de sincronización de  un proyecto</a:t>
            </a:r>
          </a:p>
          <a:p>
            <a:r>
              <a:rPr lang="es-ES" dirty="0"/>
              <a:t>Cada versión consolida una  nueva función (completa)</a:t>
            </a:r>
          </a:p>
          <a:p>
            <a:pPr lvl="1"/>
            <a:r>
              <a:rPr lang="es-ES" dirty="0"/>
              <a:t>Conviene consolidar  versiones a menudo</a:t>
            </a:r>
          </a:p>
          <a:p>
            <a:pPr lvl="2"/>
            <a:r>
              <a:rPr lang="es-ES" dirty="0"/>
              <a:t>Con pocos cambios por  versión</a:t>
            </a:r>
          </a:p>
          <a:p>
            <a:endParaRPr lang="es-ES" dirty="0"/>
          </a:p>
        </p:txBody>
      </p:sp>
      <p:pic>
        <p:nvPicPr>
          <p:cNvPr id="5" name="Imagen 4">
            <a:extLst>
              <a:ext uri="{FF2B5EF4-FFF2-40B4-BE49-F238E27FC236}">
                <a16:creationId xmlns:a16="http://schemas.microsoft.com/office/drawing/2014/main" id="{07C064EB-746C-4475-BA26-4F387D221F53}"/>
              </a:ext>
            </a:extLst>
          </p:cNvPr>
          <p:cNvPicPr>
            <a:picLocks noChangeAspect="1"/>
          </p:cNvPicPr>
          <p:nvPr/>
        </p:nvPicPr>
        <p:blipFill>
          <a:blip r:embed="rId2"/>
          <a:stretch>
            <a:fillRect/>
          </a:stretch>
        </p:blipFill>
        <p:spPr>
          <a:xfrm>
            <a:off x="6373749" y="981076"/>
            <a:ext cx="5467350" cy="5153025"/>
          </a:xfrm>
          <a:prstGeom prst="rect">
            <a:avLst/>
          </a:prstGeom>
        </p:spPr>
      </p:pic>
    </p:spTree>
    <p:extLst>
      <p:ext uri="{BB962C8B-B14F-4D97-AF65-F5344CB8AC3E}">
        <p14:creationId xmlns:p14="http://schemas.microsoft.com/office/powerpoint/2010/main" val="35986579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E8EF29-25B9-4661-9D8A-54F0E6704AF3}"/>
              </a:ext>
            </a:extLst>
          </p:cNvPr>
          <p:cNvSpPr>
            <a:spLocks noGrp="1"/>
          </p:cNvSpPr>
          <p:nvPr>
            <p:ph type="title"/>
          </p:nvPr>
        </p:nvSpPr>
        <p:spPr/>
        <p:txBody>
          <a:bodyPr/>
          <a:lstStyle/>
          <a:p>
            <a:r>
              <a:rPr lang="es-ES" dirty="0"/>
              <a:t>Árbol de desarrollo</a:t>
            </a:r>
          </a:p>
        </p:txBody>
      </p:sp>
      <p:sp>
        <p:nvSpPr>
          <p:cNvPr id="3" name="Marcador de contenido 2">
            <a:extLst>
              <a:ext uri="{FF2B5EF4-FFF2-40B4-BE49-F238E27FC236}">
                <a16:creationId xmlns:a16="http://schemas.microsoft.com/office/drawing/2014/main" id="{DAE071B5-DD11-4437-BE1F-149EEDEFCDB0}"/>
              </a:ext>
            </a:extLst>
          </p:cNvPr>
          <p:cNvSpPr>
            <a:spLocks noGrp="1"/>
          </p:cNvSpPr>
          <p:nvPr>
            <p:ph idx="1"/>
          </p:nvPr>
        </p:nvSpPr>
        <p:spPr/>
        <p:txBody>
          <a:bodyPr/>
          <a:lstStyle/>
          <a:p>
            <a:r>
              <a:rPr lang="es-ES" dirty="0"/>
              <a:t>Proyectos software en equipo son complejos.</a:t>
            </a:r>
          </a:p>
          <a:p>
            <a:r>
              <a:rPr lang="es-ES" dirty="0"/>
              <a:t>Múltiples desarrollos en paralelo.</a:t>
            </a:r>
          </a:p>
          <a:p>
            <a:pPr lvl="1"/>
            <a:r>
              <a:rPr lang="es-ES" dirty="0"/>
              <a:t>nuevas funcionalidades, corrección de errores, mejoras, ...</a:t>
            </a:r>
          </a:p>
          <a:p>
            <a:r>
              <a:rPr lang="es-ES" dirty="0"/>
              <a:t>Cada desarrollo es una rama del árbol.</a:t>
            </a:r>
          </a:p>
          <a:p>
            <a:pPr lvl="1"/>
            <a:r>
              <a:rPr lang="es-ES" dirty="0"/>
              <a:t>Ramas con cambios estables se integran (mezclan) en la  rama principal.</a:t>
            </a:r>
          </a:p>
          <a:p>
            <a:endParaRPr lang="es-ES" dirty="0"/>
          </a:p>
        </p:txBody>
      </p:sp>
      <p:pic>
        <p:nvPicPr>
          <p:cNvPr id="5" name="Imagen 4">
            <a:extLst>
              <a:ext uri="{FF2B5EF4-FFF2-40B4-BE49-F238E27FC236}">
                <a16:creationId xmlns:a16="http://schemas.microsoft.com/office/drawing/2014/main" id="{DB878D43-25F3-48B4-BE95-783A394337B6}"/>
              </a:ext>
            </a:extLst>
          </p:cNvPr>
          <p:cNvPicPr>
            <a:picLocks noChangeAspect="1"/>
          </p:cNvPicPr>
          <p:nvPr/>
        </p:nvPicPr>
        <p:blipFill>
          <a:blip r:embed="rId2"/>
          <a:stretch>
            <a:fillRect/>
          </a:stretch>
        </p:blipFill>
        <p:spPr>
          <a:xfrm>
            <a:off x="2643378" y="3655570"/>
            <a:ext cx="6515100" cy="2114550"/>
          </a:xfrm>
          <a:prstGeom prst="rect">
            <a:avLst/>
          </a:prstGeom>
        </p:spPr>
      </p:pic>
      <p:sp>
        <p:nvSpPr>
          <p:cNvPr id="6" name="Rectángulo 5">
            <a:extLst>
              <a:ext uri="{FF2B5EF4-FFF2-40B4-BE49-F238E27FC236}">
                <a16:creationId xmlns:a16="http://schemas.microsoft.com/office/drawing/2014/main" id="{070FFE30-9A85-47EE-913A-4F1299CC1AE3}"/>
              </a:ext>
            </a:extLst>
          </p:cNvPr>
          <p:cNvSpPr/>
          <p:nvPr/>
        </p:nvSpPr>
        <p:spPr>
          <a:xfrm>
            <a:off x="4513768" y="5727699"/>
            <a:ext cx="4773807" cy="369332"/>
          </a:xfrm>
          <a:prstGeom prst="rect">
            <a:avLst/>
          </a:prstGeom>
        </p:spPr>
        <p:txBody>
          <a:bodyPr wrap="none">
            <a:spAutoFit/>
          </a:bodyPr>
          <a:lstStyle/>
          <a:p>
            <a:pPr marL="12700">
              <a:lnSpc>
                <a:spcPct val="100000"/>
              </a:lnSpc>
              <a:spcBef>
                <a:spcPts val="125"/>
              </a:spcBef>
            </a:pPr>
            <a:r>
              <a:rPr lang="fr-FR" u="sng" spc="10" dirty="0">
                <a:solidFill>
                  <a:srgbClr val="004DD6"/>
                </a:solidFill>
                <a:uFill>
                  <a:solidFill>
                    <a:srgbClr val="004DD6"/>
                  </a:solidFill>
                </a:uFill>
                <a:latin typeface="Tahoma"/>
                <a:cs typeface="Tahoma"/>
              </a:rPr>
              <a:t>*de </a:t>
            </a:r>
            <a:r>
              <a:rPr lang="fr-FR" u="sng" spc="5" dirty="0">
                <a:solidFill>
                  <a:srgbClr val="004DD6"/>
                </a:solidFill>
                <a:uFill>
                  <a:solidFill>
                    <a:srgbClr val="004DD6"/>
                  </a:solidFill>
                </a:uFill>
                <a:latin typeface="Tahoma"/>
                <a:cs typeface="Tahoma"/>
              </a:rPr>
              <a:t>Scott </a:t>
            </a:r>
            <a:r>
              <a:rPr lang="fr-FR" u="sng" spc="10" dirty="0">
                <a:solidFill>
                  <a:srgbClr val="004DD6"/>
                </a:solidFill>
                <a:uFill>
                  <a:solidFill>
                    <a:srgbClr val="004DD6"/>
                  </a:solidFill>
                </a:uFill>
                <a:latin typeface="Tahoma"/>
                <a:cs typeface="Tahoma"/>
              </a:rPr>
              <a:t>Chanson:</a:t>
            </a:r>
            <a:r>
              <a:rPr lang="fr-FR" u="sng" spc="5" dirty="0">
                <a:solidFill>
                  <a:srgbClr val="004DD6"/>
                </a:solidFill>
                <a:uFill>
                  <a:solidFill>
                    <a:srgbClr val="004DD6"/>
                  </a:solidFill>
                </a:uFill>
                <a:latin typeface="Tahoma"/>
                <a:cs typeface="Tahoma"/>
              </a:rPr>
              <a:t> </a:t>
            </a:r>
            <a:r>
              <a:rPr lang="fr-FR" u="sng" spc="5" dirty="0">
                <a:solidFill>
                  <a:srgbClr val="004DD6"/>
                </a:solidFill>
                <a:uFill>
                  <a:solidFill>
                    <a:srgbClr val="004DD6"/>
                  </a:solidFill>
                </a:uFill>
                <a:latin typeface="Tahoma"/>
                <a:cs typeface="Tahoma"/>
                <a:hlinkClick r:id="rId3"/>
              </a:rPr>
              <a:t>http://git-scm.org/book/</a:t>
            </a:r>
            <a:endParaRPr lang="fr-FR" dirty="0">
              <a:latin typeface="Tahoma"/>
              <a:cs typeface="Tahoma"/>
            </a:endParaRPr>
          </a:p>
        </p:txBody>
      </p:sp>
    </p:spTree>
    <p:extLst>
      <p:ext uri="{BB962C8B-B14F-4D97-AF65-F5344CB8AC3E}">
        <p14:creationId xmlns:p14="http://schemas.microsoft.com/office/powerpoint/2010/main" val="26652384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FB1A48A-1C06-4BA0-A3FC-815A8E50BA6A}"/>
              </a:ext>
            </a:extLst>
          </p:cNvPr>
          <p:cNvSpPr>
            <a:spLocks noGrp="1"/>
          </p:cNvSpPr>
          <p:nvPr>
            <p:ph type="title"/>
          </p:nvPr>
        </p:nvSpPr>
        <p:spPr/>
        <p:txBody>
          <a:bodyPr>
            <a:normAutofit/>
          </a:bodyPr>
          <a:lstStyle/>
          <a:p>
            <a:r>
              <a:rPr lang="es-ES" dirty="0"/>
              <a:t>Políticas de Organización</a:t>
            </a:r>
          </a:p>
        </p:txBody>
      </p:sp>
      <p:sp>
        <p:nvSpPr>
          <p:cNvPr id="3" name="Marcador de contenido 2">
            <a:extLst>
              <a:ext uri="{FF2B5EF4-FFF2-40B4-BE49-F238E27FC236}">
                <a16:creationId xmlns:a16="http://schemas.microsoft.com/office/drawing/2014/main" id="{33CEB19F-C999-495B-877A-68FEC1F8FAD6}"/>
              </a:ext>
            </a:extLst>
          </p:cNvPr>
          <p:cNvSpPr>
            <a:spLocks noGrp="1"/>
          </p:cNvSpPr>
          <p:nvPr>
            <p:ph idx="1"/>
          </p:nvPr>
        </p:nvSpPr>
        <p:spPr/>
        <p:txBody>
          <a:bodyPr/>
          <a:lstStyle/>
          <a:p>
            <a:r>
              <a:rPr lang="es-ES" dirty="0"/>
              <a:t>Flujo de trabajo centralizado</a:t>
            </a:r>
          </a:p>
          <a:p>
            <a:endParaRPr lang="es-ES" dirty="0"/>
          </a:p>
        </p:txBody>
      </p:sp>
      <p:sp>
        <p:nvSpPr>
          <p:cNvPr id="4" name="object 4">
            <a:extLst>
              <a:ext uri="{FF2B5EF4-FFF2-40B4-BE49-F238E27FC236}">
                <a16:creationId xmlns:a16="http://schemas.microsoft.com/office/drawing/2014/main" id="{FECDFCA5-2AEA-42E8-85C1-5F652D835843}"/>
              </a:ext>
            </a:extLst>
          </p:cNvPr>
          <p:cNvSpPr/>
          <p:nvPr/>
        </p:nvSpPr>
        <p:spPr>
          <a:xfrm>
            <a:off x="2265776" y="1954949"/>
            <a:ext cx="7030425" cy="3532289"/>
          </a:xfrm>
          <a:prstGeom prst="rect">
            <a:avLst/>
          </a:prstGeom>
          <a:blipFill>
            <a:blip r:embed="rId2" cstate="print"/>
            <a:stretch>
              <a:fillRect/>
            </a:stretch>
          </a:blipFill>
        </p:spPr>
        <p:txBody>
          <a:bodyPr wrap="square" lIns="0" tIns="0" rIns="0" bIns="0" rtlCol="0"/>
          <a:lstStyle/>
          <a:p>
            <a:endParaRPr/>
          </a:p>
        </p:txBody>
      </p:sp>
      <p:sp>
        <p:nvSpPr>
          <p:cNvPr id="5" name="Rectángulo 4">
            <a:extLst>
              <a:ext uri="{FF2B5EF4-FFF2-40B4-BE49-F238E27FC236}">
                <a16:creationId xmlns:a16="http://schemas.microsoft.com/office/drawing/2014/main" id="{02115FA6-7DAF-4036-9AAF-CEDE5DB11028}"/>
              </a:ext>
            </a:extLst>
          </p:cNvPr>
          <p:cNvSpPr/>
          <p:nvPr/>
        </p:nvSpPr>
        <p:spPr>
          <a:xfrm>
            <a:off x="3562792" y="5543033"/>
            <a:ext cx="4773807" cy="369332"/>
          </a:xfrm>
          <a:prstGeom prst="rect">
            <a:avLst/>
          </a:prstGeom>
        </p:spPr>
        <p:txBody>
          <a:bodyPr wrap="none">
            <a:spAutoFit/>
          </a:bodyPr>
          <a:lstStyle/>
          <a:p>
            <a:pPr marL="12700">
              <a:lnSpc>
                <a:spcPct val="100000"/>
              </a:lnSpc>
              <a:spcBef>
                <a:spcPts val="125"/>
              </a:spcBef>
            </a:pPr>
            <a:r>
              <a:rPr lang="fr-FR" u="sng" spc="10" dirty="0">
                <a:solidFill>
                  <a:srgbClr val="004DD6"/>
                </a:solidFill>
                <a:uFill>
                  <a:solidFill>
                    <a:srgbClr val="004DD6"/>
                  </a:solidFill>
                </a:uFill>
                <a:latin typeface="Tahoma"/>
                <a:cs typeface="Tahoma"/>
              </a:rPr>
              <a:t>*de </a:t>
            </a:r>
            <a:r>
              <a:rPr lang="fr-FR" u="sng" spc="5" dirty="0">
                <a:solidFill>
                  <a:srgbClr val="004DD6"/>
                </a:solidFill>
                <a:uFill>
                  <a:solidFill>
                    <a:srgbClr val="004DD6"/>
                  </a:solidFill>
                </a:uFill>
                <a:latin typeface="Tahoma"/>
                <a:cs typeface="Tahoma"/>
              </a:rPr>
              <a:t>Scott </a:t>
            </a:r>
            <a:r>
              <a:rPr lang="fr-FR" u="sng" spc="10" dirty="0">
                <a:solidFill>
                  <a:srgbClr val="004DD6"/>
                </a:solidFill>
                <a:uFill>
                  <a:solidFill>
                    <a:srgbClr val="004DD6"/>
                  </a:solidFill>
                </a:uFill>
                <a:latin typeface="Tahoma"/>
                <a:cs typeface="Tahoma"/>
              </a:rPr>
              <a:t>Chanson:</a:t>
            </a:r>
            <a:r>
              <a:rPr lang="fr-FR" u="sng" spc="5" dirty="0">
                <a:solidFill>
                  <a:srgbClr val="004DD6"/>
                </a:solidFill>
                <a:uFill>
                  <a:solidFill>
                    <a:srgbClr val="004DD6"/>
                  </a:solidFill>
                </a:uFill>
                <a:latin typeface="Tahoma"/>
                <a:cs typeface="Tahoma"/>
              </a:rPr>
              <a:t> </a:t>
            </a:r>
            <a:r>
              <a:rPr lang="fr-FR" u="sng" spc="5" dirty="0">
                <a:solidFill>
                  <a:srgbClr val="004DD6"/>
                </a:solidFill>
                <a:uFill>
                  <a:solidFill>
                    <a:srgbClr val="004DD6"/>
                  </a:solidFill>
                </a:uFill>
                <a:latin typeface="Tahoma"/>
                <a:cs typeface="Tahoma"/>
                <a:hlinkClick r:id="rId3"/>
              </a:rPr>
              <a:t>http://git-scm.org/book/</a:t>
            </a:r>
            <a:endParaRPr lang="fr-FR" dirty="0">
              <a:latin typeface="Tahoma"/>
              <a:cs typeface="Tahoma"/>
            </a:endParaRPr>
          </a:p>
        </p:txBody>
      </p:sp>
    </p:spTree>
    <p:extLst>
      <p:ext uri="{BB962C8B-B14F-4D97-AF65-F5344CB8AC3E}">
        <p14:creationId xmlns:p14="http://schemas.microsoft.com/office/powerpoint/2010/main" val="1173230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B77FAD-62E4-4E68-A7C7-BE586CDD55BB}"/>
              </a:ext>
            </a:extLst>
          </p:cNvPr>
          <p:cNvSpPr>
            <a:spLocks noGrp="1"/>
          </p:cNvSpPr>
          <p:nvPr>
            <p:ph type="title"/>
          </p:nvPr>
        </p:nvSpPr>
        <p:spPr/>
        <p:txBody>
          <a:bodyPr/>
          <a:lstStyle/>
          <a:p>
            <a:r>
              <a:rPr lang="es-ES" spc="5" dirty="0"/>
              <a:t>Flujo de trabajo</a:t>
            </a:r>
            <a:r>
              <a:rPr lang="es-ES" spc="-345" dirty="0"/>
              <a:t> </a:t>
            </a:r>
            <a:r>
              <a:rPr lang="es-ES" spc="5" dirty="0" err="1"/>
              <a:t>Integration</a:t>
            </a:r>
            <a:r>
              <a:rPr lang="es-ES" spc="5" dirty="0"/>
              <a:t>-Manager</a:t>
            </a:r>
            <a:endParaRPr lang="es-ES" dirty="0"/>
          </a:p>
        </p:txBody>
      </p:sp>
      <p:pic>
        <p:nvPicPr>
          <p:cNvPr id="5" name="Marcador de contenido 4">
            <a:extLst>
              <a:ext uri="{FF2B5EF4-FFF2-40B4-BE49-F238E27FC236}">
                <a16:creationId xmlns:a16="http://schemas.microsoft.com/office/drawing/2014/main" id="{1794B1E5-2F3F-40E0-B5C1-EA7FFC56125D}"/>
              </a:ext>
            </a:extLst>
          </p:cNvPr>
          <p:cNvPicPr>
            <a:picLocks noGrp="1" noChangeAspect="1"/>
          </p:cNvPicPr>
          <p:nvPr>
            <p:ph idx="1"/>
          </p:nvPr>
        </p:nvPicPr>
        <p:blipFill>
          <a:blip r:embed="rId2"/>
          <a:stretch>
            <a:fillRect/>
          </a:stretch>
        </p:blipFill>
        <p:spPr>
          <a:xfrm>
            <a:off x="2130208" y="1608189"/>
            <a:ext cx="7931583" cy="3194581"/>
          </a:xfrm>
          <a:prstGeom prst="rect">
            <a:avLst/>
          </a:prstGeom>
        </p:spPr>
      </p:pic>
      <p:sp>
        <p:nvSpPr>
          <p:cNvPr id="6" name="Rectángulo 5">
            <a:extLst>
              <a:ext uri="{FF2B5EF4-FFF2-40B4-BE49-F238E27FC236}">
                <a16:creationId xmlns:a16="http://schemas.microsoft.com/office/drawing/2014/main" id="{EC862087-1C39-4FE3-BAFF-66CE9B47C719}"/>
              </a:ext>
            </a:extLst>
          </p:cNvPr>
          <p:cNvSpPr/>
          <p:nvPr/>
        </p:nvSpPr>
        <p:spPr>
          <a:xfrm>
            <a:off x="3760593" y="5065145"/>
            <a:ext cx="4773807" cy="369332"/>
          </a:xfrm>
          <a:prstGeom prst="rect">
            <a:avLst/>
          </a:prstGeom>
        </p:spPr>
        <p:txBody>
          <a:bodyPr wrap="none">
            <a:spAutoFit/>
          </a:bodyPr>
          <a:lstStyle/>
          <a:p>
            <a:pPr marL="12700">
              <a:lnSpc>
                <a:spcPct val="100000"/>
              </a:lnSpc>
              <a:spcBef>
                <a:spcPts val="125"/>
              </a:spcBef>
            </a:pPr>
            <a:r>
              <a:rPr lang="fr-FR" u="sng" spc="10" dirty="0">
                <a:solidFill>
                  <a:srgbClr val="004DD6"/>
                </a:solidFill>
                <a:uFill>
                  <a:solidFill>
                    <a:srgbClr val="004DD6"/>
                  </a:solidFill>
                </a:uFill>
                <a:latin typeface="Tahoma"/>
                <a:cs typeface="Tahoma"/>
              </a:rPr>
              <a:t>*de </a:t>
            </a:r>
            <a:r>
              <a:rPr lang="fr-FR" u="sng" spc="5" dirty="0">
                <a:solidFill>
                  <a:srgbClr val="004DD6"/>
                </a:solidFill>
                <a:uFill>
                  <a:solidFill>
                    <a:srgbClr val="004DD6"/>
                  </a:solidFill>
                </a:uFill>
                <a:latin typeface="Tahoma"/>
                <a:cs typeface="Tahoma"/>
              </a:rPr>
              <a:t>Scott </a:t>
            </a:r>
            <a:r>
              <a:rPr lang="fr-FR" u="sng" spc="10" dirty="0">
                <a:solidFill>
                  <a:srgbClr val="004DD6"/>
                </a:solidFill>
                <a:uFill>
                  <a:solidFill>
                    <a:srgbClr val="004DD6"/>
                  </a:solidFill>
                </a:uFill>
                <a:latin typeface="Tahoma"/>
                <a:cs typeface="Tahoma"/>
              </a:rPr>
              <a:t>Chanson:</a:t>
            </a:r>
            <a:r>
              <a:rPr lang="fr-FR" u="sng" spc="5" dirty="0">
                <a:solidFill>
                  <a:srgbClr val="004DD6"/>
                </a:solidFill>
                <a:uFill>
                  <a:solidFill>
                    <a:srgbClr val="004DD6"/>
                  </a:solidFill>
                </a:uFill>
                <a:latin typeface="Tahoma"/>
                <a:cs typeface="Tahoma"/>
              </a:rPr>
              <a:t> </a:t>
            </a:r>
            <a:r>
              <a:rPr lang="fr-FR" u="sng" spc="5" dirty="0">
                <a:solidFill>
                  <a:srgbClr val="004DD6"/>
                </a:solidFill>
                <a:uFill>
                  <a:solidFill>
                    <a:srgbClr val="004DD6"/>
                  </a:solidFill>
                </a:uFill>
                <a:latin typeface="Tahoma"/>
                <a:cs typeface="Tahoma"/>
                <a:hlinkClick r:id="rId3"/>
              </a:rPr>
              <a:t>http://git-scm.org/book/</a:t>
            </a:r>
            <a:endParaRPr lang="fr-FR" dirty="0">
              <a:latin typeface="Tahoma"/>
              <a:cs typeface="Tahoma"/>
            </a:endParaRPr>
          </a:p>
        </p:txBody>
      </p:sp>
    </p:spTree>
    <p:extLst>
      <p:ext uri="{BB962C8B-B14F-4D97-AF65-F5344CB8AC3E}">
        <p14:creationId xmlns:p14="http://schemas.microsoft.com/office/powerpoint/2010/main" val="4205507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5BD14F-C064-4484-833E-8F372455E7D3}"/>
              </a:ext>
            </a:extLst>
          </p:cNvPr>
          <p:cNvSpPr>
            <a:spLocks noGrp="1"/>
          </p:cNvSpPr>
          <p:nvPr>
            <p:ph type="title"/>
          </p:nvPr>
        </p:nvSpPr>
        <p:spPr/>
        <p:txBody>
          <a:bodyPr/>
          <a:lstStyle/>
          <a:p>
            <a:r>
              <a:rPr lang="es-ES" dirty="0"/>
              <a:t>Flujo de trabajo Dictador - Tenientes</a:t>
            </a:r>
          </a:p>
        </p:txBody>
      </p:sp>
      <p:pic>
        <p:nvPicPr>
          <p:cNvPr id="4" name="Marcador de contenido 3">
            <a:extLst>
              <a:ext uri="{FF2B5EF4-FFF2-40B4-BE49-F238E27FC236}">
                <a16:creationId xmlns:a16="http://schemas.microsoft.com/office/drawing/2014/main" id="{DD99A8FC-4F80-4C5A-BE77-4FA29DD58096}"/>
              </a:ext>
            </a:extLst>
          </p:cNvPr>
          <p:cNvPicPr>
            <a:picLocks noGrp="1" noChangeAspect="1"/>
          </p:cNvPicPr>
          <p:nvPr>
            <p:ph idx="1"/>
          </p:nvPr>
        </p:nvPicPr>
        <p:blipFill>
          <a:blip r:embed="rId2"/>
          <a:stretch>
            <a:fillRect/>
          </a:stretch>
        </p:blipFill>
        <p:spPr>
          <a:xfrm>
            <a:off x="3101939" y="939080"/>
            <a:ext cx="5988122" cy="4474415"/>
          </a:xfrm>
          <a:prstGeom prst="rect">
            <a:avLst/>
          </a:prstGeom>
        </p:spPr>
      </p:pic>
      <p:sp>
        <p:nvSpPr>
          <p:cNvPr id="5" name="Rectángulo 4">
            <a:extLst>
              <a:ext uri="{FF2B5EF4-FFF2-40B4-BE49-F238E27FC236}">
                <a16:creationId xmlns:a16="http://schemas.microsoft.com/office/drawing/2014/main" id="{FC12CB5D-FF5C-4A81-A0DC-CDF0B40B4CFD}"/>
              </a:ext>
            </a:extLst>
          </p:cNvPr>
          <p:cNvSpPr/>
          <p:nvPr/>
        </p:nvSpPr>
        <p:spPr>
          <a:xfrm>
            <a:off x="3623752" y="5620579"/>
            <a:ext cx="4773807" cy="369332"/>
          </a:xfrm>
          <a:prstGeom prst="rect">
            <a:avLst/>
          </a:prstGeom>
        </p:spPr>
        <p:txBody>
          <a:bodyPr wrap="none">
            <a:spAutoFit/>
          </a:bodyPr>
          <a:lstStyle/>
          <a:p>
            <a:pPr marL="12700">
              <a:lnSpc>
                <a:spcPct val="100000"/>
              </a:lnSpc>
              <a:spcBef>
                <a:spcPts val="125"/>
              </a:spcBef>
            </a:pPr>
            <a:r>
              <a:rPr lang="fr-FR" u="sng" spc="10" dirty="0">
                <a:solidFill>
                  <a:srgbClr val="004DD6"/>
                </a:solidFill>
                <a:uFill>
                  <a:solidFill>
                    <a:srgbClr val="004DD6"/>
                  </a:solidFill>
                </a:uFill>
                <a:latin typeface="Tahoma"/>
                <a:cs typeface="Tahoma"/>
              </a:rPr>
              <a:t>*de </a:t>
            </a:r>
            <a:r>
              <a:rPr lang="fr-FR" u="sng" spc="5" dirty="0">
                <a:solidFill>
                  <a:srgbClr val="004DD6"/>
                </a:solidFill>
                <a:uFill>
                  <a:solidFill>
                    <a:srgbClr val="004DD6"/>
                  </a:solidFill>
                </a:uFill>
                <a:latin typeface="Tahoma"/>
                <a:cs typeface="Tahoma"/>
              </a:rPr>
              <a:t>Scott </a:t>
            </a:r>
            <a:r>
              <a:rPr lang="fr-FR" u="sng" spc="10" dirty="0">
                <a:solidFill>
                  <a:srgbClr val="004DD6"/>
                </a:solidFill>
                <a:uFill>
                  <a:solidFill>
                    <a:srgbClr val="004DD6"/>
                  </a:solidFill>
                </a:uFill>
                <a:latin typeface="Tahoma"/>
                <a:cs typeface="Tahoma"/>
              </a:rPr>
              <a:t>Chanson:</a:t>
            </a:r>
            <a:r>
              <a:rPr lang="fr-FR" u="sng" spc="5" dirty="0">
                <a:solidFill>
                  <a:srgbClr val="004DD6"/>
                </a:solidFill>
                <a:uFill>
                  <a:solidFill>
                    <a:srgbClr val="004DD6"/>
                  </a:solidFill>
                </a:uFill>
                <a:latin typeface="Tahoma"/>
                <a:cs typeface="Tahoma"/>
              </a:rPr>
              <a:t> </a:t>
            </a:r>
            <a:r>
              <a:rPr lang="fr-FR" u="sng" spc="5" dirty="0">
                <a:solidFill>
                  <a:srgbClr val="004DD6"/>
                </a:solidFill>
                <a:uFill>
                  <a:solidFill>
                    <a:srgbClr val="004DD6"/>
                  </a:solidFill>
                </a:uFill>
                <a:latin typeface="Tahoma"/>
                <a:cs typeface="Tahoma"/>
                <a:hlinkClick r:id="rId3"/>
              </a:rPr>
              <a:t>http://git-scm.org/book/</a:t>
            </a:r>
            <a:endParaRPr lang="fr-FR" dirty="0">
              <a:latin typeface="Tahoma"/>
              <a:cs typeface="Tahoma"/>
            </a:endParaRPr>
          </a:p>
        </p:txBody>
      </p:sp>
    </p:spTree>
    <p:extLst>
      <p:ext uri="{BB962C8B-B14F-4D97-AF65-F5344CB8AC3E}">
        <p14:creationId xmlns:p14="http://schemas.microsoft.com/office/powerpoint/2010/main" val="42214296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472620-AF89-47E6-AB38-58726A432932}"/>
              </a:ext>
            </a:extLst>
          </p:cNvPr>
          <p:cNvSpPr>
            <a:spLocks noGrp="1"/>
          </p:cNvSpPr>
          <p:nvPr>
            <p:ph type="title"/>
          </p:nvPr>
        </p:nvSpPr>
        <p:spPr/>
        <p:txBody>
          <a:bodyPr/>
          <a:lstStyle/>
          <a:p>
            <a:r>
              <a:rPr lang="es-ES" dirty="0"/>
              <a:t>Servidores</a:t>
            </a:r>
          </a:p>
        </p:txBody>
      </p:sp>
      <p:sp>
        <p:nvSpPr>
          <p:cNvPr id="3" name="Marcador de contenido 2">
            <a:extLst>
              <a:ext uri="{FF2B5EF4-FFF2-40B4-BE49-F238E27FC236}">
                <a16:creationId xmlns:a16="http://schemas.microsoft.com/office/drawing/2014/main" id="{C0AECA11-E2E7-4751-A6FE-B746EBCE77A3}"/>
              </a:ext>
            </a:extLst>
          </p:cNvPr>
          <p:cNvSpPr>
            <a:spLocks noGrp="1"/>
          </p:cNvSpPr>
          <p:nvPr>
            <p:ph idx="1"/>
          </p:nvPr>
        </p:nvSpPr>
        <p:spPr/>
        <p:txBody>
          <a:bodyPr>
            <a:normAutofit lnSpcReduction="10000"/>
          </a:bodyPr>
          <a:lstStyle/>
          <a:p>
            <a:r>
              <a:rPr lang="es-ES" dirty="0"/>
              <a:t>Los repositorios pueden estar alojados en hosts que  tenemos que configurar.</a:t>
            </a:r>
          </a:p>
          <a:p>
            <a:pPr lvl="1"/>
            <a:r>
              <a:rPr lang="es-ES" dirty="0"/>
              <a:t>Configuración de los demonios.</a:t>
            </a:r>
          </a:p>
          <a:p>
            <a:pPr lvl="1"/>
            <a:r>
              <a:rPr lang="es-ES" dirty="0"/>
              <a:t>Protocolos de acceso.</a:t>
            </a:r>
          </a:p>
          <a:p>
            <a:pPr lvl="2"/>
            <a:r>
              <a:rPr lang="es-ES" dirty="0"/>
              <a:t>local: file:///home/mangrovex/demo.git</a:t>
            </a:r>
          </a:p>
          <a:p>
            <a:pPr lvl="2"/>
            <a:r>
              <a:rPr lang="es-ES" dirty="0" err="1"/>
              <a:t>git</a:t>
            </a:r>
            <a:r>
              <a:rPr lang="es-ES" dirty="0"/>
              <a:t>:  </a:t>
            </a:r>
            <a:r>
              <a:rPr lang="es-ES" dirty="0" err="1"/>
              <a:t>git@github.com:mangrovex</a:t>
            </a:r>
            <a:r>
              <a:rPr lang="es-ES" dirty="0"/>
              <a:t>/</a:t>
            </a:r>
            <a:r>
              <a:rPr lang="es-ES" dirty="0" err="1"/>
              <a:t>demo.git</a:t>
            </a:r>
            <a:r>
              <a:rPr lang="es-ES" dirty="0"/>
              <a:t>  </a:t>
            </a:r>
          </a:p>
          <a:p>
            <a:pPr lvl="2"/>
            <a:r>
              <a:rPr lang="es-ES" dirty="0" err="1"/>
              <a:t>ssh</a:t>
            </a:r>
            <a:r>
              <a:rPr lang="es-ES" dirty="0"/>
              <a:t>: ssh://github.com/mangrovex/demo  </a:t>
            </a:r>
          </a:p>
          <a:p>
            <a:pPr lvl="2"/>
            <a:r>
              <a:rPr lang="es-ES" dirty="0"/>
              <a:t>http(s): https://github.com/mangrovex/demo</a:t>
            </a:r>
          </a:p>
          <a:p>
            <a:pPr lvl="1"/>
            <a:r>
              <a:rPr lang="es-ES" dirty="0"/>
              <a:t>Cuentas de usuarios, permisos, acceso anónimo, etc.</a:t>
            </a:r>
          </a:p>
          <a:p>
            <a:pPr lvl="1"/>
            <a:r>
              <a:rPr lang="es-ES" dirty="0"/>
              <a:t>Creación de los repositorios.</a:t>
            </a:r>
          </a:p>
          <a:p>
            <a:r>
              <a:rPr lang="es-ES" dirty="0"/>
              <a:t>Los repositorios también pueden alojarse en sitios  que se dedican al hosting de proyectos </a:t>
            </a:r>
            <a:r>
              <a:rPr lang="es-ES" dirty="0" err="1"/>
              <a:t>git</a:t>
            </a:r>
            <a:r>
              <a:rPr lang="es-ES" dirty="0"/>
              <a:t>:</a:t>
            </a:r>
          </a:p>
          <a:p>
            <a:pPr lvl="1"/>
            <a:r>
              <a:rPr lang="es-ES" dirty="0"/>
              <a:t>GitHub, </a:t>
            </a:r>
            <a:r>
              <a:rPr lang="es-ES" dirty="0" err="1"/>
              <a:t>Gitorious</a:t>
            </a:r>
            <a:r>
              <a:rPr lang="es-ES" dirty="0"/>
              <a:t>, </a:t>
            </a:r>
            <a:r>
              <a:rPr lang="es-ES" dirty="0" err="1"/>
              <a:t>Assembla</a:t>
            </a:r>
            <a:r>
              <a:rPr lang="es-ES" dirty="0"/>
              <a:t>, ...</a:t>
            </a:r>
          </a:p>
          <a:p>
            <a:endParaRPr lang="es-ES" dirty="0"/>
          </a:p>
        </p:txBody>
      </p:sp>
    </p:spTree>
    <p:extLst>
      <p:ext uri="{BB962C8B-B14F-4D97-AF65-F5344CB8AC3E}">
        <p14:creationId xmlns:p14="http://schemas.microsoft.com/office/powerpoint/2010/main" val="26214713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107A29-FF5F-4DE2-96B3-BDD0DB3F9D53}"/>
              </a:ext>
            </a:extLst>
          </p:cNvPr>
          <p:cNvSpPr>
            <a:spLocks noGrp="1"/>
          </p:cNvSpPr>
          <p:nvPr>
            <p:ph type="title"/>
          </p:nvPr>
        </p:nvSpPr>
        <p:spPr/>
        <p:txBody>
          <a:bodyPr/>
          <a:lstStyle/>
          <a:p>
            <a:r>
              <a:rPr lang="es-ES" dirty="0"/>
              <a:t>GITHUB</a:t>
            </a:r>
          </a:p>
        </p:txBody>
      </p:sp>
      <p:sp>
        <p:nvSpPr>
          <p:cNvPr id="3" name="Marcador de contenido 2">
            <a:extLst>
              <a:ext uri="{FF2B5EF4-FFF2-40B4-BE49-F238E27FC236}">
                <a16:creationId xmlns:a16="http://schemas.microsoft.com/office/drawing/2014/main" id="{DDB20FD5-4744-4344-985D-E2CFC120F9C4}"/>
              </a:ext>
            </a:extLst>
          </p:cNvPr>
          <p:cNvSpPr>
            <a:spLocks noGrp="1"/>
          </p:cNvSpPr>
          <p:nvPr>
            <p:ph idx="1"/>
          </p:nvPr>
        </p:nvSpPr>
        <p:spPr/>
        <p:txBody>
          <a:bodyPr/>
          <a:lstStyle/>
          <a:p>
            <a:r>
              <a:rPr lang="es-ES" dirty="0"/>
              <a:t>Portal Web para alojar repositorios GIT</a:t>
            </a:r>
          </a:p>
          <a:p>
            <a:pPr lvl="1"/>
            <a:r>
              <a:rPr lang="es-ES" dirty="0"/>
              <a:t>Enfoque social y colaborativo</a:t>
            </a:r>
          </a:p>
          <a:p>
            <a:pPr lvl="2"/>
            <a:r>
              <a:rPr lang="es-ES" dirty="0"/>
              <a:t>“social </a:t>
            </a:r>
            <a:r>
              <a:rPr lang="es-ES" dirty="0" err="1"/>
              <a:t>coding</a:t>
            </a:r>
            <a:r>
              <a:rPr lang="es-ES" dirty="0"/>
              <a:t>”</a:t>
            </a:r>
          </a:p>
          <a:p>
            <a:pPr lvl="1"/>
            <a:r>
              <a:rPr lang="es-ES" dirty="0"/>
              <a:t>Facilita la comunicación en un grupo y con terceros</a:t>
            </a:r>
          </a:p>
          <a:p>
            <a:r>
              <a:rPr lang="es-ES" dirty="0"/>
              <a:t>Proyectos open </a:t>
            </a:r>
            <a:r>
              <a:rPr lang="es-ES" dirty="0" err="1"/>
              <a:t>source</a:t>
            </a:r>
            <a:r>
              <a:rPr lang="es-ES" dirty="0"/>
              <a:t> son gratis, privados de pago</a:t>
            </a:r>
          </a:p>
          <a:p>
            <a:pPr lvl="1"/>
            <a:r>
              <a:rPr lang="es-ES" dirty="0"/>
              <a:t>Aloja: Linux </a:t>
            </a:r>
            <a:r>
              <a:rPr lang="es-ES" dirty="0" err="1"/>
              <a:t>Kernel</a:t>
            </a:r>
            <a:r>
              <a:rPr lang="es-ES" dirty="0"/>
              <a:t>, Eclipse, jQuery, Ruby </a:t>
            </a:r>
            <a:r>
              <a:rPr lang="es-ES" dirty="0" err="1"/>
              <a:t>on</a:t>
            </a:r>
            <a:r>
              <a:rPr lang="es-ES" dirty="0"/>
              <a:t> </a:t>
            </a:r>
            <a:r>
              <a:rPr lang="es-ES" dirty="0" err="1"/>
              <a:t>Rails</a:t>
            </a:r>
            <a:r>
              <a:rPr lang="es-ES" dirty="0"/>
              <a:t>, ...</a:t>
            </a:r>
          </a:p>
          <a:p>
            <a:r>
              <a:rPr lang="es-ES" dirty="0"/>
              <a:t>Acceso al portal: https://github.com</a:t>
            </a:r>
          </a:p>
        </p:txBody>
      </p:sp>
    </p:spTree>
    <p:extLst>
      <p:ext uri="{BB962C8B-B14F-4D97-AF65-F5344CB8AC3E}">
        <p14:creationId xmlns:p14="http://schemas.microsoft.com/office/powerpoint/2010/main" val="35694359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GITHUB</a:t>
            </a:r>
          </a:p>
        </p:txBody>
      </p:sp>
      <p:sp>
        <p:nvSpPr>
          <p:cNvPr id="3" name="object 3"/>
          <p:cNvSpPr txBox="1"/>
          <p:nvPr/>
        </p:nvSpPr>
        <p:spPr>
          <a:xfrm>
            <a:off x="1997450" y="1637548"/>
            <a:ext cx="5642447" cy="828027"/>
          </a:xfrm>
          <a:prstGeom prst="rect">
            <a:avLst/>
          </a:prstGeom>
        </p:spPr>
        <p:txBody>
          <a:bodyPr vert="horz" wrap="square" lIns="0" tIns="84070" rIns="0" bIns="0" rtlCol="0">
            <a:spAutoFit/>
          </a:bodyPr>
          <a:lstStyle/>
          <a:p>
            <a:pPr marL="34549">
              <a:lnSpc>
                <a:spcPct val="100000"/>
              </a:lnSpc>
              <a:spcBef>
                <a:spcPts val="662"/>
              </a:spcBef>
            </a:pPr>
            <a:r>
              <a:rPr sz="3605" spc="-170" baseline="2096" dirty="0">
                <a:solidFill>
                  <a:srgbClr val="829FF9"/>
                </a:solidFill>
                <a:latin typeface="DejaVu Sans"/>
                <a:cs typeface="DejaVu Sans"/>
              </a:rPr>
              <a:t>✦ </a:t>
            </a:r>
            <a:r>
              <a:rPr sz="2403" spc="-5" dirty="0">
                <a:solidFill>
                  <a:srgbClr val="021EAA"/>
                </a:solidFill>
                <a:latin typeface="Arial"/>
                <a:cs typeface="Arial"/>
              </a:rPr>
              <a:t>Portal </a:t>
            </a:r>
            <a:r>
              <a:rPr sz="2403" spc="-18" dirty="0">
                <a:solidFill>
                  <a:srgbClr val="021EAA"/>
                </a:solidFill>
                <a:latin typeface="Arial"/>
                <a:cs typeface="Arial"/>
              </a:rPr>
              <a:t>Web </a:t>
            </a:r>
            <a:r>
              <a:rPr sz="2403" spc="-5" dirty="0">
                <a:solidFill>
                  <a:srgbClr val="021EAA"/>
                </a:solidFill>
                <a:latin typeface="Arial"/>
                <a:cs typeface="Arial"/>
              </a:rPr>
              <a:t>para alojar repositorios</a:t>
            </a:r>
            <a:r>
              <a:rPr sz="2403" spc="-236" dirty="0">
                <a:solidFill>
                  <a:srgbClr val="021EAA"/>
                </a:solidFill>
                <a:latin typeface="Arial"/>
                <a:cs typeface="Arial"/>
              </a:rPr>
              <a:t> </a:t>
            </a:r>
            <a:r>
              <a:rPr sz="2403" spc="-9" dirty="0">
                <a:solidFill>
                  <a:srgbClr val="021EAA"/>
                </a:solidFill>
                <a:latin typeface="Arial"/>
                <a:cs typeface="Arial"/>
              </a:rPr>
              <a:t>GIT</a:t>
            </a:r>
            <a:endParaRPr sz="2403" dirty="0">
              <a:latin typeface="Arial"/>
              <a:cs typeface="Arial"/>
            </a:endParaRPr>
          </a:p>
          <a:p>
            <a:pPr marL="316124">
              <a:lnSpc>
                <a:spcPct val="100000"/>
              </a:lnSpc>
              <a:spcBef>
                <a:spcPts val="485"/>
              </a:spcBef>
            </a:pPr>
            <a:r>
              <a:rPr sz="2244" spc="-177" baseline="8417" dirty="0">
                <a:solidFill>
                  <a:srgbClr val="FF2600"/>
                </a:solidFill>
                <a:latin typeface="DejaVu Sans"/>
                <a:cs typeface="DejaVu Sans"/>
              </a:rPr>
              <a:t>★ </a:t>
            </a:r>
            <a:r>
              <a:rPr sz="1995" dirty="0">
                <a:solidFill>
                  <a:srgbClr val="0433FF"/>
                </a:solidFill>
                <a:latin typeface="Arial"/>
                <a:cs typeface="Arial"/>
              </a:rPr>
              <a:t>Enfoque social y</a:t>
            </a:r>
            <a:r>
              <a:rPr sz="1995" spc="-86" dirty="0">
                <a:solidFill>
                  <a:srgbClr val="0433FF"/>
                </a:solidFill>
                <a:latin typeface="Arial"/>
                <a:cs typeface="Arial"/>
              </a:rPr>
              <a:t> </a:t>
            </a:r>
            <a:r>
              <a:rPr sz="1995" dirty="0">
                <a:solidFill>
                  <a:srgbClr val="0433FF"/>
                </a:solidFill>
                <a:latin typeface="Arial"/>
                <a:cs typeface="Arial"/>
              </a:rPr>
              <a:t>colaborativo</a:t>
            </a:r>
            <a:endParaRPr sz="1995" dirty="0">
              <a:latin typeface="Arial"/>
              <a:cs typeface="Arial"/>
            </a:endParaRPr>
          </a:p>
        </p:txBody>
      </p:sp>
      <p:sp>
        <p:nvSpPr>
          <p:cNvPr id="4" name="object 4"/>
          <p:cNvSpPr txBox="1"/>
          <p:nvPr/>
        </p:nvSpPr>
        <p:spPr>
          <a:xfrm>
            <a:off x="2658028" y="2448122"/>
            <a:ext cx="134742" cy="404801"/>
          </a:xfrm>
          <a:prstGeom prst="rect">
            <a:avLst/>
          </a:prstGeom>
        </p:spPr>
        <p:txBody>
          <a:bodyPr vert="horz" wrap="square" lIns="0" tIns="12668" rIns="0" bIns="0" rtlCol="0">
            <a:spAutoFit/>
          </a:bodyPr>
          <a:lstStyle/>
          <a:p>
            <a:pPr marL="11516">
              <a:lnSpc>
                <a:spcPct val="100000"/>
              </a:lnSpc>
              <a:spcBef>
                <a:spcPts val="100"/>
              </a:spcBef>
            </a:pPr>
            <a:r>
              <a:rPr sz="2494" dirty="0">
                <a:latin typeface="Arial"/>
                <a:cs typeface="Arial"/>
              </a:rPr>
              <a:t>•</a:t>
            </a:r>
            <a:endParaRPr sz="2494">
              <a:latin typeface="Arial"/>
              <a:cs typeface="Arial"/>
            </a:endParaRPr>
          </a:p>
        </p:txBody>
      </p:sp>
      <p:sp>
        <p:nvSpPr>
          <p:cNvPr id="5" name="object 5"/>
          <p:cNvSpPr txBox="1"/>
          <p:nvPr/>
        </p:nvSpPr>
        <p:spPr>
          <a:xfrm>
            <a:off x="3250721" y="2488054"/>
            <a:ext cx="2034943" cy="328217"/>
          </a:xfrm>
          <a:prstGeom prst="rect">
            <a:avLst/>
          </a:prstGeom>
        </p:spPr>
        <p:txBody>
          <a:bodyPr vert="horz" wrap="square" lIns="0" tIns="12092" rIns="0" bIns="0" rtlCol="0">
            <a:spAutoFit/>
          </a:bodyPr>
          <a:lstStyle/>
          <a:p>
            <a:pPr marL="11516">
              <a:lnSpc>
                <a:spcPct val="100000"/>
              </a:lnSpc>
              <a:spcBef>
                <a:spcPts val="95"/>
              </a:spcBef>
              <a:tabLst>
                <a:tab pos="385222" algn="l"/>
              </a:tabLst>
            </a:pPr>
            <a:r>
              <a:rPr sz="1995" dirty="0">
                <a:solidFill>
                  <a:srgbClr val="021EAA"/>
                </a:solidFill>
                <a:latin typeface="Arial"/>
                <a:cs typeface="Arial"/>
              </a:rPr>
              <a:t>-&gt;	“social</a:t>
            </a:r>
            <a:r>
              <a:rPr sz="1995" spc="-54" dirty="0">
                <a:solidFill>
                  <a:srgbClr val="021EAA"/>
                </a:solidFill>
                <a:latin typeface="Arial"/>
                <a:cs typeface="Arial"/>
              </a:rPr>
              <a:t> </a:t>
            </a:r>
            <a:r>
              <a:rPr sz="1995" dirty="0">
                <a:solidFill>
                  <a:srgbClr val="021EAA"/>
                </a:solidFill>
                <a:latin typeface="Arial"/>
                <a:cs typeface="Arial"/>
              </a:rPr>
              <a:t>coding”</a:t>
            </a:r>
            <a:endParaRPr sz="1995" dirty="0">
              <a:latin typeface="Arial"/>
              <a:cs typeface="Arial"/>
            </a:endParaRPr>
          </a:p>
        </p:txBody>
      </p:sp>
      <p:sp>
        <p:nvSpPr>
          <p:cNvPr id="6" name="object 6"/>
          <p:cNvSpPr txBox="1"/>
          <p:nvPr/>
        </p:nvSpPr>
        <p:spPr>
          <a:xfrm>
            <a:off x="1974417" y="2851580"/>
            <a:ext cx="7440728" cy="2694034"/>
          </a:xfrm>
          <a:prstGeom prst="rect">
            <a:avLst/>
          </a:prstGeom>
        </p:spPr>
        <p:txBody>
          <a:bodyPr vert="horz" wrap="square" lIns="0" tIns="12092" rIns="0" bIns="0" rtlCol="0">
            <a:spAutoFit/>
          </a:bodyPr>
          <a:lstStyle/>
          <a:p>
            <a:pPr marL="339157">
              <a:lnSpc>
                <a:spcPct val="100000"/>
              </a:lnSpc>
              <a:spcBef>
                <a:spcPts val="95"/>
              </a:spcBef>
            </a:pPr>
            <a:r>
              <a:rPr sz="2244" spc="-177" baseline="8417" dirty="0">
                <a:solidFill>
                  <a:srgbClr val="FF2600"/>
                </a:solidFill>
                <a:latin typeface="DejaVu Sans"/>
                <a:cs typeface="DejaVu Sans"/>
              </a:rPr>
              <a:t>★ </a:t>
            </a:r>
            <a:r>
              <a:rPr sz="1995" dirty="0">
                <a:solidFill>
                  <a:srgbClr val="0433FF"/>
                </a:solidFill>
                <a:latin typeface="Arial"/>
                <a:cs typeface="Arial"/>
              </a:rPr>
              <a:t>Facilita la comunicación en un grupo y con</a:t>
            </a:r>
            <a:r>
              <a:rPr sz="1995" spc="-77" dirty="0">
                <a:solidFill>
                  <a:srgbClr val="0433FF"/>
                </a:solidFill>
                <a:latin typeface="Arial"/>
                <a:cs typeface="Arial"/>
              </a:rPr>
              <a:t> </a:t>
            </a:r>
            <a:r>
              <a:rPr sz="1995" dirty="0">
                <a:solidFill>
                  <a:srgbClr val="0433FF"/>
                </a:solidFill>
                <a:latin typeface="Arial"/>
                <a:cs typeface="Arial"/>
              </a:rPr>
              <a:t>terceros</a:t>
            </a:r>
            <a:endParaRPr sz="1995" dirty="0">
              <a:latin typeface="Arial"/>
              <a:cs typeface="Arial"/>
            </a:endParaRPr>
          </a:p>
          <a:p>
            <a:pPr>
              <a:lnSpc>
                <a:spcPct val="100000"/>
              </a:lnSpc>
              <a:spcBef>
                <a:spcPts val="23"/>
              </a:spcBef>
            </a:pPr>
            <a:endParaRPr sz="2856" dirty="0">
              <a:latin typeface="Arial"/>
              <a:cs typeface="Arial"/>
            </a:endParaRPr>
          </a:p>
          <a:p>
            <a:pPr marL="350097" indent="-293091">
              <a:lnSpc>
                <a:spcPct val="100000"/>
              </a:lnSpc>
              <a:buClr>
                <a:srgbClr val="829FF9"/>
              </a:buClr>
              <a:buFont typeface="DejaVu Sans"/>
              <a:buChar char="✦"/>
              <a:tabLst>
                <a:tab pos="350673" algn="l"/>
              </a:tabLst>
            </a:pPr>
            <a:r>
              <a:rPr sz="2403" spc="-5" dirty="0">
                <a:solidFill>
                  <a:srgbClr val="021EAA"/>
                </a:solidFill>
                <a:latin typeface="Arial"/>
                <a:cs typeface="Arial"/>
              </a:rPr>
              <a:t>Proyectos open source son gratis, privados de</a:t>
            </a:r>
            <a:r>
              <a:rPr sz="2403" spc="23" dirty="0">
                <a:solidFill>
                  <a:srgbClr val="021EAA"/>
                </a:solidFill>
                <a:latin typeface="Arial"/>
                <a:cs typeface="Arial"/>
              </a:rPr>
              <a:t> </a:t>
            </a:r>
            <a:r>
              <a:rPr sz="2403" spc="-5" dirty="0">
                <a:solidFill>
                  <a:srgbClr val="021EAA"/>
                </a:solidFill>
                <a:latin typeface="Arial"/>
                <a:cs typeface="Arial"/>
              </a:rPr>
              <a:t>pago</a:t>
            </a:r>
            <a:endParaRPr sz="2403" dirty="0">
              <a:latin typeface="Arial"/>
              <a:cs typeface="Arial"/>
            </a:endParaRPr>
          </a:p>
          <a:p>
            <a:pPr marL="339157">
              <a:lnSpc>
                <a:spcPct val="100000"/>
              </a:lnSpc>
              <a:spcBef>
                <a:spcPts val="485"/>
              </a:spcBef>
            </a:pPr>
            <a:r>
              <a:rPr sz="2244" spc="-177" baseline="8417" dirty="0">
                <a:solidFill>
                  <a:srgbClr val="FF2600"/>
                </a:solidFill>
                <a:latin typeface="DejaVu Sans"/>
                <a:cs typeface="DejaVu Sans"/>
              </a:rPr>
              <a:t>★ </a:t>
            </a:r>
            <a:r>
              <a:rPr sz="1995" dirty="0">
                <a:solidFill>
                  <a:srgbClr val="0433FF"/>
                </a:solidFill>
                <a:latin typeface="Arial"/>
                <a:cs typeface="Arial"/>
              </a:rPr>
              <a:t>Aloja: Linux Kernel, Eclipse, </a:t>
            </a:r>
            <a:r>
              <a:rPr sz="1995" spc="-23" dirty="0">
                <a:solidFill>
                  <a:srgbClr val="0433FF"/>
                </a:solidFill>
                <a:latin typeface="Arial"/>
                <a:cs typeface="Arial"/>
              </a:rPr>
              <a:t>jQuery, </a:t>
            </a:r>
            <a:r>
              <a:rPr sz="1995" dirty="0">
                <a:solidFill>
                  <a:srgbClr val="0433FF"/>
                </a:solidFill>
                <a:latin typeface="Arial"/>
                <a:cs typeface="Arial"/>
              </a:rPr>
              <a:t>Ruby on Rails,</a:t>
            </a:r>
            <a:r>
              <a:rPr sz="1995" spc="-45" dirty="0">
                <a:solidFill>
                  <a:srgbClr val="0433FF"/>
                </a:solidFill>
                <a:latin typeface="Arial"/>
                <a:cs typeface="Arial"/>
              </a:rPr>
              <a:t> </a:t>
            </a:r>
            <a:r>
              <a:rPr sz="1995" spc="-5" dirty="0">
                <a:solidFill>
                  <a:srgbClr val="0433FF"/>
                </a:solidFill>
                <a:latin typeface="Arial"/>
                <a:cs typeface="Arial"/>
              </a:rPr>
              <a:t>...</a:t>
            </a:r>
            <a:endParaRPr sz="1995" dirty="0">
              <a:latin typeface="Arial"/>
              <a:cs typeface="Arial"/>
            </a:endParaRPr>
          </a:p>
          <a:p>
            <a:pPr>
              <a:lnSpc>
                <a:spcPct val="100000"/>
              </a:lnSpc>
              <a:spcBef>
                <a:spcPts val="14"/>
              </a:spcBef>
            </a:pPr>
            <a:endParaRPr sz="2947" dirty="0">
              <a:latin typeface="Arial"/>
              <a:cs typeface="Arial"/>
            </a:endParaRPr>
          </a:p>
          <a:p>
            <a:pPr marL="350097" indent="-293091">
              <a:lnSpc>
                <a:spcPct val="100000"/>
              </a:lnSpc>
              <a:buClr>
                <a:srgbClr val="829FF9"/>
              </a:buClr>
              <a:buFont typeface="DejaVu Sans"/>
              <a:buChar char="✦"/>
              <a:tabLst>
                <a:tab pos="350673" algn="l"/>
              </a:tabLst>
            </a:pPr>
            <a:r>
              <a:rPr sz="2403" spc="-5" dirty="0">
                <a:solidFill>
                  <a:srgbClr val="021EAA"/>
                </a:solidFill>
                <a:latin typeface="Arial"/>
                <a:cs typeface="Arial"/>
              </a:rPr>
              <a:t>Acceso al portal:</a:t>
            </a:r>
            <a:r>
              <a:rPr sz="2403" spc="-9" dirty="0">
                <a:solidFill>
                  <a:srgbClr val="021EAA"/>
                </a:solidFill>
                <a:latin typeface="Arial"/>
                <a:cs typeface="Arial"/>
              </a:rPr>
              <a:t> </a:t>
            </a:r>
            <a:r>
              <a:rPr sz="2403" spc="-5" dirty="0">
                <a:solidFill>
                  <a:srgbClr val="021EAA"/>
                </a:solidFill>
                <a:latin typeface="Arial"/>
                <a:cs typeface="Arial"/>
              </a:rPr>
              <a:t>https://github.com</a:t>
            </a:r>
            <a:endParaRPr sz="2403" dirty="0">
              <a:latin typeface="Arial"/>
              <a:cs typeface="Arial"/>
            </a:endParaRPr>
          </a:p>
          <a:p>
            <a:pPr marL="339157">
              <a:lnSpc>
                <a:spcPct val="100000"/>
              </a:lnSpc>
              <a:spcBef>
                <a:spcPts val="485"/>
              </a:spcBef>
            </a:pPr>
            <a:r>
              <a:rPr sz="2244" spc="-177" baseline="8417" dirty="0">
                <a:solidFill>
                  <a:srgbClr val="FF2600"/>
                </a:solidFill>
                <a:latin typeface="DejaVu Sans"/>
                <a:cs typeface="DejaVu Sans"/>
              </a:rPr>
              <a:t>★ </a:t>
            </a:r>
            <a:r>
              <a:rPr sz="1995" dirty="0">
                <a:solidFill>
                  <a:srgbClr val="0433FF"/>
                </a:solidFill>
                <a:latin typeface="Arial"/>
                <a:cs typeface="Arial"/>
              </a:rPr>
              <a:t>Asignatura:</a:t>
            </a:r>
            <a:r>
              <a:rPr sz="1995" spc="-82" dirty="0">
                <a:solidFill>
                  <a:srgbClr val="0433FF"/>
                </a:solidFill>
                <a:latin typeface="Arial"/>
                <a:cs typeface="Arial"/>
              </a:rPr>
              <a:t> </a:t>
            </a:r>
            <a:r>
              <a:rPr sz="1995" dirty="0">
                <a:solidFill>
                  <a:srgbClr val="0433FF"/>
                </a:solidFill>
                <a:latin typeface="Arial"/>
                <a:cs typeface="Arial"/>
              </a:rPr>
              <a:t>https://github.com/ging/swcm</a:t>
            </a:r>
            <a:endParaRPr sz="1995" dirty="0">
              <a:latin typeface="Arial"/>
              <a:cs typeface="Arial"/>
            </a:endParaRPr>
          </a:p>
        </p:txBody>
      </p:sp>
    </p:spTree>
    <p:extLst>
      <p:ext uri="{BB962C8B-B14F-4D97-AF65-F5344CB8AC3E}">
        <p14:creationId xmlns:p14="http://schemas.microsoft.com/office/powerpoint/2010/main" val="4067480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5E0B8-1543-4F99-AC58-D681E46B6FCB}"/>
              </a:ext>
            </a:extLst>
          </p:cNvPr>
          <p:cNvSpPr>
            <a:spLocks noGrp="1"/>
          </p:cNvSpPr>
          <p:nvPr>
            <p:ph type="title"/>
          </p:nvPr>
        </p:nvSpPr>
        <p:spPr/>
        <p:txBody>
          <a:bodyPr/>
          <a:lstStyle/>
          <a:p>
            <a:r>
              <a:rPr lang="es-ES" dirty="0"/>
              <a:t>Objetivos</a:t>
            </a:r>
          </a:p>
        </p:txBody>
      </p:sp>
      <p:sp>
        <p:nvSpPr>
          <p:cNvPr id="3" name="Marcador de contenido 2">
            <a:extLst>
              <a:ext uri="{FF2B5EF4-FFF2-40B4-BE49-F238E27FC236}">
                <a16:creationId xmlns:a16="http://schemas.microsoft.com/office/drawing/2014/main" id="{099C878B-961E-4E14-867F-22DE92911651}"/>
              </a:ext>
            </a:extLst>
          </p:cNvPr>
          <p:cNvSpPr>
            <a:spLocks noGrp="1"/>
          </p:cNvSpPr>
          <p:nvPr>
            <p:ph idx="1"/>
          </p:nvPr>
        </p:nvSpPr>
        <p:spPr/>
        <p:txBody>
          <a:bodyPr>
            <a:normAutofit/>
          </a:bodyPr>
          <a:lstStyle/>
          <a:p>
            <a:r>
              <a:rPr lang="es-ES" dirty="0"/>
              <a:t>El objetivo principal perseguido con el uso de GitHub es el empleo de una herramienta común a todas las asignaturas que permita albergar todo el trabajo realizado en los proyectos y que sea útil para estudiantes y profesores.</a:t>
            </a:r>
          </a:p>
          <a:p>
            <a:r>
              <a:rPr lang="es-ES" dirty="0"/>
              <a:t>Este objetivo principal se puede dividir en una serie de objetivos más concretos en función de los dos actores principales que participan en el ABP de Multimedia, los estudiantes organizados en equipos de trabajo, y el profesorado.</a:t>
            </a:r>
          </a:p>
        </p:txBody>
      </p:sp>
    </p:spTree>
    <p:extLst>
      <p:ext uri="{BB962C8B-B14F-4D97-AF65-F5344CB8AC3E}">
        <p14:creationId xmlns:p14="http://schemas.microsoft.com/office/powerpoint/2010/main" val="38354333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161B81A6-DD41-419B-80BD-76DECB4B992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1775" r="11775"/>
          <a:stretch>
            <a:fillRect/>
          </a:stretch>
        </p:blipFill>
        <p:spPr/>
      </p:pic>
      <p:sp>
        <p:nvSpPr>
          <p:cNvPr id="3" name="Marcador de texto 2">
            <a:extLst>
              <a:ext uri="{FF2B5EF4-FFF2-40B4-BE49-F238E27FC236}">
                <a16:creationId xmlns:a16="http://schemas.microsoft.com/office/drawing/2014/main" id="{292E81BD-FADE-4B8B-9457-156E0A1193E4}"/>
              </a:ext>
            </a:extLst>
          </p:cNvPr>
          <p:cNvSpPr>
            <a:spLocks noGrp="1"/>
          </p:cNvSpPr>
          <p:nvPr>
            <p:ph type="body" sz="quarter" idx="12"/>
          </p:nvPr>
        </p:nvSpPr>
        <p:spPr/>
        <p:txBody>
          <a:bodyPr/>
          <a:lstStyle/>
          <a:p>
            <a:endParaRPr lang="es-ES"/>
          </a:p>
        </p:txBody>
      </p:sp>
      <p:sp>
        <p:nvSpPr>
          <p:cNvPr id="4" name="Marcador de texto 3">
            <a:extLst>
              <a:ext uri="{FF2B5EF4-FFF2-40B4-BE49-F238E27FC236}">
                <a16:creationId xmlns:a16="http://schemas.microsoft.com/office/drawing/2014/main" id="{3B7AF12A-C8E0-4110-9286-B872068F572A}"/>
              </a:ext>
            </a:extLst>
          </p:cNvPr>
          <p:cNvSpPr>
            <a:spLocks noGrp="1"/>
          </p:cNvSpPr>
          <p:nvPr>
            <p:ph type="body" sz="quarter" idx="11"/>
          </p:nvPr>
        </p:nvSpPr>
        <p:spPr/>
        <p:txBody>
          <a:bodyPr/>
          <a:lstStyle/>
          <a:p>
            <a:r>
              <a:rPr lang="es-ES" dirty="0"/>
              <a:t>Comandos básicos de GIT</a:t>
            </a:r>
          </a:p>
        </p:txBody>
      </p:sp>
    </p:spTree>
    <p:extLst>
      <p:ext uri="{BB962C8B-B14F-4D97-AF65-F5344CB8AC3E}">
        <p14:creationId xmlns:p14="http://schemas.microsoft.com/office/powerpoint/2010/main" val="39971953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93A880-53C1-4371-8209-DEBF1D46FDAF}"/>
              </a:ext>
            </a:extLst>
          </p:cNvPr>
          <p:cNvSpPr>
            <a:spLocks noGrp="1"/>
          </p:cNvSpPr>
          <p:nvPr>
            <p:ph type="title"/>
          </p:nvPr>
        </p:nvSpPr>
        <p:spPr/>
        <p:txBody>
          <a:bodyPr/>
          <a:lstStyle/>
          <a:p>
            <a:r>
              <a:rPr lang="es-ES" dirty="0"/>
              <a:t>Instalar GIT</a:t>
            </a:r>
          </a:p>
        </p:txBody>
      </p:sp>
      <p:sp>
        <p:nvSpPr>
          <p:cNvPr id="3" name="object 3">
            <a:extLst>
              <a:ext uri="{FF2B5EF4-FFF2-40B4-BE49-F238E27FC236}">
                <a16:creationId xmlns:a16="http://schemas.microsoft.com/office/drawing/2014/main" id="{D89E20F9-3988-4DC1-A7BC-E50BC8074DF7}"/>
              </a:ext>
            </a:extLst>
          </p:cNvPr>
          <p:cNvSpPr txBox="1"/>
          <p:nvPr/>
        </p:nvSpPr>
        <p:spPr>
          <a:xfrm>
            <a:off x="2005960" y="2033208"/>
            <a:ext cx="8180080" cy="2512352"/>
          </a:xfrm>
          <a:prstGeom prst="rect">
            <a:avLst/>
          </a:prstGeom>
          <a:ln w="25428">
            <a:solidFill>
              <a:schemeClr val="bg1"/>
            </a:solidFill>
          </a:ln>
        </p:spPr>
        <p:txBody>
          <a:bodyPr vert="horz" wrap="square" lIns="0" tIns="67371" rIns="0" bIns="0" rtlCol="0">
            <a:spAutoFit/>
          </a:bodyPr>
          <a:lstStyle/>
          <a:p>
            <a:pPr marL="61037">
              <a:lnSpc>
                <a:spcPct val="100000"/>
              </a:lnSpc>
              <a:spcBef>
                <a:spcPts val="530"/>
              </a:spcBef>
            </a:pPr>
            <a:r>
              <a:rPr sz="1768" b="1" spc="23" dirty="0">
                <a:solidFill>
                  <a:srgbClr val="008400"/>
                </a:solidFill>
                <a:latin typeface="Tahoma"/>
                <a:cs typeface="Tahoma"/>
              </a:rPr>
              <a:t># </a:t>
            </a:r>
            <a:r>
              <a:rPr sz="1768" b="1" spc="18" dirty="0">
                <a:solidFill>
                  <a:srgbClr val="008400"/>
                </a:solidFill>
                <a:latin typeface="Tahoma"/>
                <a:cs typeface="Tahoma"/>
              </a:rPr>
              <a:t>GIT </a:t>
            </a:r>
            <a:r>
              <a:rPr sz="1768" b="1" spc="14" dirty="0">
                <a:solidFill>
                  <a:srgbClr val="008400"/>
                </a:solidFill>
                <a:latin typeface="Tahoma"/>
                <a:cs typeface="Tahoma"/>
              </a:rPr>
              <a:t>suele venir en sistemas</a:t>
            </a:r>
            <a:r>
              <a:rPr sz="1768" b="1" spc="-36" dirty="0">
                <a:solidFill>
                  <a:srgbClr val="008400"/>
                </a:solidFill>
                <a:latin typeface="Tahoma"/>
                <a:cs typeface="Tahoma"/>
              </a:rPr>
              <a:t> </a:t>
            </a:r>
            <a:r>
              <a:rPr sz="1768" b="1" spc="18" dirty="0">
                <a:solidFill>
                  <a:srgbClr val="008400"/>
                </a:solidFill>
                <a:latin typeface="Tahoma"/>
                <a:cs typeface="Tahoma"/>
              </a:rPr>
              <a:t>UNIX,</a:t>
            </a:r>
            <a:endParaRPr sz="1768" dirty="0">
              <a:latin typeface="Tahoma"/>
              <a:cs typeface="Tahoma"/>
            </a:endParaRPr>
          </a:p>
          <a:p>
            <a:pPr marL="61037">
              <a:lnSpc>
                <a:spcPct val="100000"/>
              </a:lnSpc>
              <a:spcBef>
                <a:spcPts val="82"/>
              </a:spcBef>
            </a:pPr>
            <a:r>
              <a:rPr sz="1768" b="1" spc="23" dirty="0">
                <a:solidFill>
                  <a:srgbClr val="008400"/>
                </a:solidFill>
                <a:latin typeface="Tahoma"/>
                <a:cs typeface="Tahoma"/>
              </a:rPr>
              <a:t># </a:t>
            </a:r>
            <a:r>
              <a:rPr sz="1768" b="1" spc="18" dirty="0">
                <a:solidFill>
                  <a:srgbClr val="008400"/>
                </a:solidFill>
                <a:latin typeface="Tahoma"/>
                <a:cs typeface="Tahoma"/>
              </a:rPr>
              <a:t>o </a:t>
            </a:r>
            <a:r>
              <a:rPr sz="1768" b="1" spc="14" dirty="0">
                <a:solidFill>
                  <a:srgbClr val="008400"/>
                </a:solidFill>
                <a:latin typeface="Tahoma"/>
                <a:cs typeface="Tahoma"/>
              </a:rPr>
              <a:t>puede descargarse </a:t>
            </a:r>
            <a:r>
              <a:rPr sz="1768" b="1" spc="18" dirty="0">
                <a:solidFill>
                  <a:srgbClr val="008400"/>
                </a:solidFill>
                <a:latin typeface="Tahoma"/>
                <a:cs typeface="Tahoma"/>
              </a:rPr>
              <a:t>de </a:t>
            </a:r>
            <a:r>
              <a:rPr sz="1768" b="1" spc="14" dirty="0">
                <a:solidFill>
                  <a:srgbClr val="008400"/>
                </a:solidFill>
                <a:latin typeface="Tahoma"/>
                <a:cs typeface="Tahoma"/>
              </a:rPr>
              <a:t>la red </a:t>
            </a:r>
            <a:r>
              <a:rPr sz="1768" b="1" spc="18" dirty="0">
                <a:solidFill>
                  <a:srgbClr val="008400"/>
                </a:solidFill>
                <a:latin typeface="Tahoma"/>
                <a:cs typeface="Tahoma"/>
              </a:rPr>
              <a:t>e</a:t>
            </a:r>
            <a:r>
              <a:rPr sz="1768" b="1" spc="-45" dirty="0">
                <a:solidFill>
                  <a:srgbClr val="008400"/>
                </a:solidFill>
                <a:latin typeface="Tahoma"/>
                <a:cs typeface="Tahoma"/>
              </a:rPr>
              <a:t> </a:t>
            </a:r>
            <a:r>
              <a:rPr sz="1768" b="1" spc="9" dirty="0">
                <a:solidFill>
                  <a:srgbClr val="008400"/>
                </a:solidFill>
                <a:latin typeface="Tahoma"/>
                <a:cs typeface="Tahoma"/>
              </a:rPr>
              <a:t>instalarse.</a:t>
            </a:r>
            <a:endParaRPr sz="1768" dirty="0">
              <a:latin typeface="Tahoma"/>
              <a:cs typeface="Tahoma"/>
            </a:endParaRPr>
          </a:p>
          <a:p>
            <a:pPr>
              <a:lnSpc>
                <a:spcPct val="100000"/>
              </a:lnSpc>
            </a:pPr>
            <a:endParaRPr sz="2176" dirty="0">
              <a:latin typeface="Tahoma"/>
              <a:cs typeface="Tahoma"/>
            </a:endParaRPr>
          </a:p>
          <a:p>
            <a:pPr marL="61037">
              <a:lnSpc>
                <a:spcPct val="100000"/>
              </a:lnSpc>
              <a:spcBef>
                <a:spcPts val="1854"/>
              </a:spcBef>
            </a:pPr>
            <a:r>
              <a:rPr sz="1768" b="1" spc="23" dirty="0">
                <a:solidFill>
                  <a:srgbClr val="008400"/>
                </a:solidFill>
                <a:latin typeface="Tahoma"/>
                <a:cs typeface="Tahoma"/>
              </a:rPr>
              <a:t># </a:t>
            </a:r>
            <a:r>
              <a:rPr sz="1768" b="1" spc="14" dirty="0">
                <a:solidFill>
                  <a:srgbClr val="008400"/>
                </a:solidFill>
                <a:latin typeface="Tahoma"/>
                <a:cs typeface="Tahoma"/>
              </a:rPr>
              <a:t>- Descargas:</a:t>
            </a:r>
            <a:r>
              <a:rPr sz="1768" b="1" spc="-9" dirty="0">
                <a:solidFill>
                  <a:srgbClr val="008400"/>
                </a:solidFill>
                <a:latin typeface="Tahoma"/>
                <a:cs typeface="Tahoma"/>
              </a:rPr>
              <a:t> </a:t>
            </a:r>
            <a:r>
              <a:rPr sz="1768" b="1" spc="9" dirty="0">
                <a:solidFill>
                  <a:srgbClr val="0433FF"/>
                </a:solidFill>
                <a:latin typeface="Tahoma"/>
                <a:cs typeface="Tahoma"/>
                <a:hlinkClick r:id="rId2"/>
              </a:rPr>
              <a:t>http://git-scm.com/downloads</a:t>
            </a:r>
            <a:endParaRPr sz="1768" dirty="0">
              <a:latin typeface="Tahoma"/>
              <a:cs typeface="Tahoma"/>
            </a:endParaRPr>
          </a:p>
          <a:p>
            <a:pPr marL="61037" marR="614974">
              <a:lnSpc>
                <a:spcPct val="207500"/>
              </a:lnSpc>
            </a:pPr>
            <a:r>
              <a:rPr sz="1768" b="1" spc="23" dirty="0">
                <a:solidFill>
                  <a:srgbClr val="008400"/>
                </a:solidFill>
                <a:latin typeface="Tahoma"/>
                <a:cs typeface="Tahoma"/>
              </a:rPr>
              <a:t># </a:t>
            </a:r>
            <a:r>
              <a:rPr sz="1768" b="1" spc="14" dirty="0">
                <a:solidFill>
                  <a:srgbClr val="008400"/>
                </a:solidFill>
                <a:latin typeface="Tahoma"/>
                <a:cs typeface="Tahoma"/>
              </a:rPr>
              <a:t>- </a:t>
            </a:r>
            <a:r>
              <a:rPr sz="1768" b="1" spc="9" dirty="0">
                <a:solidFill>
                  <a:srgbClr val="008400"/>
                </a:solidFill>
                <a:latin typeface="Tahoma"/>
                <a:cs typeface="Tahoma"/>
              </a:rPr>
              <a:t>Instrucciones: </a:t>
            </a:r>
            <a:r>
              <a:rPr sz="1768" b="1" spc="9" dirty="0">
                <a:solidFill>
                  <a:srgbClr val="0433FF"/>
                </a:solidFill>
                <a:latin typeface="Tahoma"/>
                <a:cs typeface="Tahoma"/>
                <a:hlinkClick r:id="rId3"/>
              </a:rPr>
              <a:t>http://git-scm.com/book </a:t>
            </a:r>
            <a:r>
              <a:rPr sz="1768" b="1" spc="14" dirty="0">
                <a:solidFill>
                  <a:srgbClr val="008400"/>
                </a:solidFill>
                <a:latin typeface="Tahoma"/>
                <a:cs typeface="Tahoma"/>
              </a:rPr>
              <a:t>sección 1.4 del </a:t>
            </a:r>
            <a:r>
              <a:rPr sz="1768" b="1" spc="9" dirty="0">
                <a:solidFill>
                  <a:srgbClr val="008400"/>
                </a:solidFill>
                <a:latin typeface="Tahoma"/>
                <a:cs typeface="Tahoma"/>
              </a:rPr>
              <a:t>libro.  </a:t>
            </a:r>
            <a:r>
              <a:rPr sz="1768" b="1" spc="23" dirty="0">
                <a:solidFill>
                  <a:srgbClr val="008400"/>
                </a:solidFill>
                <a:latin typeface="Tahoma"/>
                <a:cs typeface="Tahoma"/>
              </a:rPr>
              <a:t># </a:t>
            </a:r>
            <a:r>
              <a:rPr sz="1768" b="1" spc="14" dirty="0">
                <a:solidFill>
                  <a:srgbClr val="008400"/>
                </a:solidFill>
                <a:latin typeface="Tahoma"/>
                <a:cs typeface="Tahoma"/>
              </a:rPr>
              <a:t>- En github:</a:t>
            </a:r>
            <a:r>
              <a:rPr sz="1768" b="1" spc="-18" dirty="0">
                <a:solidFill>
                  <a:srgbClr val="008400"/>
                </a:solidFill>
                <a:latin typeface="Tahoma"/>
                <a:cs typeface="Tahoma"/>
              </a:rPr>
              <a:t> </a:t>
            </a:r>
            <a:r>
              <a:rPr sz="1768" b="1" spc="9" dirty="0">
                <a:solidFill>
                  <a:srgbClr val="0433FF"/>
                </a:solidFill>
                <a:latin typeface="Tahoma"/>
                <a:cs typeface="Tahoma"/>
              </a:rPr>
              <a:t>https://github.com</a:t>
            </a:r>
            <a:endParaRPr sz="1768" dirty="0">
              <a:latin typeface="Tahoma"/>
              <a:cs typeface="Tahoma"/>
            </a:endParaRPr>
          </a:p>
        </p:txBody>
      </p:sp>
    </p:spTree>
    <p:extLst>
      <p:ext uri="{BB962C8B-B14F-4D97-AF65-F5344CB8AC3E}">
        <p14:creationId xmlns:p14="http://schemas.microsoft.com/office/powerpoint/2010/main" val="21833353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3680BD-D616-4CD9-A5B5-DB695E9A241B}"/>
              </a:ext>
            </a:extLst>
          </p:cNvPr>
          <p:cNvSpPr>
            <a:spLocks noGrp="1"/>
          </p:cNvSpPr>
          <p:nvPr>
            <p:ph type="title"/>
          </p:nvPr>
        </p:nvSpPr>
        <p:spPr/>
        <p:txBody>
          <a:bodyPr/>
          <a:lstStyle/>
          <a:p>
            <a:r>
              <a:rPr lang="es-ES" dirty="0"/>
              <a:t>Ayuda</a:t>
            </a:r>
          </a:p>
        </p:txBody>
      </p:sp>
      <p:sp>
        <p:nvSpPr>
          <p:cNvPr id="4" name="object 4">
            <a:extLst>
              <a:ext uri="{FF2B5EF4-FFF2-40B4-BE49-F238E27FC236}">
                <a16:creationId xmlns:a16="http://schemas.microsoft.com/office/drawing/2014/main" id="{284ED704-45A1-45A1-9D37-D86062BB442F}"/>
              </a:ext>
            </a:extLst>
          </p:cNvPr>
          <p:cNvSpPr txBox="1"/>
          <p:nvPr/>
        </p:nvSpPr>
        <p:spPr>
          <a:xfrm>
            <a:off x="2007783" y="1003215"/>
            <a:ext cx="7419998" cy="1884079"/>
          </a:xfrm>
          <a:prstGeom prst="rect">
            <a:avLst/>
          </a:prstGeom>
        </p:spPr>
        <p:txBody>
          <a:bodyPr vert="horz" wrap="square" lIns="0" tIns="14395" rIns="0" bIns="0" rtlCol="0">
            <a:spAutoFit/>
          </a:bodyPr>
          <a:lstStyle/>
          <a:p>
            <a:pPr marL="11516">
              <a:lnSpc>
                <a:spcPct val="100000"/>
              </a:lnSpc>
              <a:spcBef>
                <a:spcPts val="113"/>
              </a:spcBef>
            </a:pPr>
            <a:r>
              <a:rPr sz="1678" b="1" spc="18" dirty="0">
                <a:solidFill>
                  <a:srgbClr val="008400"/>
                </a:solidFill>
                <a:latin typeface="Tahoma"/>
                <a:cs typeface="Tahoma"/>
              </a:rPr>
              <a:t># </a:t>
            </a:r>
            <a:r>
              <a:rPr sz="1678" b="1" spc="9" dirty="0">
                <a:solidFill>
                  <a:srgbClr val="008400"/>
                </a:solidFill>
                <a:latin typeface="Tahoma"/>
                <a:cs typeface="Tahoma"/>
              </a:rPr>
              <a:t>Ayuda en línea </a:t>
            </a:r>
            <a:r>
              <a:rPr sz="1678" b="1" spc="14" dirty="0">
                <a:solidFill>
                  <a:srgbClr val="008400"/>
                </a:solidFill>
                <a:latin typeface="Tahoma"/>
                <a:cs typeface="Tahoma"/>
              </a:rPr>
              <a:t>de</a:t>
            </a:r>
            <a:r>
              <a:rPr sz="1678" b="1" spc="-27" dirty="0">
                <a:solidFill>
                  <a:srgbClr val="008400"/>
                </a:solidFill>
                <a:latin typeface="Tahoma"/>
                <a:cs typeface="Tahoma"/>
              </a:rPr>
              <a:t> </a:t>
            </a:r>
            <a:r>
              <a:rPr sz="1678" b="1" spc="9" dirty="0">
                <a:solidFill>
                  <a:srgbClr val="008400"/>
                </a:solidFill>
                <a:latin typeface="Tahoma"/>
                <a:cs typeface="Tahoma"/>
              </a:rPr>
              <a:t>comandos:</a:t>
            </a:r>
            <a:endParaRPr sz="1678">
              <a:latin typeface="Tahoma"/>
              <a:cs typeface="Tahoma"/>
            </a:endParaRPr>
          </a:p>
          <a:p>
            <a:pPr>
              <a:lnSpc>
                <a:spcPct val="100000"/>
              </a:lnSpc>
            </a:pPr>
            <a:endParaRPr sz="1814">
              <a:latin typeface="Tahoma"/>
              <a:cs typeface="Tahoma"/>
            </a:endParaRPr>
          </a:p>
          <a:p>
            <a:pPr marL="52399">
              <a:lnSpc>
                <a:spcPct val="100000"/>
              </a:lnSpc>
              <a:tabLst>
                <a:tab pos="2592908" algn="l"/>
              </a:tabLst>
            </a:pPr>
            <a:r>
              <a:rPr sz="1678" b="1" spc="14" dirty="0">
                <a:solidFill>
                  <a:srgbClr val="941751"/>
                </a:solidFill>
                <a:latin typeface="Tahoma"/>
                <a:cs typeface="Tahoma"/>
              </a:rPr>
              <a:t>$</a:t>
            </a:r>
            <a:r>
              <a:rPr sz="1678" b="1" spc="5" dirty="0">
                <a:solidFill>
                  <a:srgbClr val="941751"/>
                </a:solidFill>
                <a:latin typeface="Tahoma"/>
                <a:cs typeface="Tahoma"/>
              </a:rPr>
              <a:t> </a:t>
            </a:r>
            <a:r>
              <a:rPr sz="1678" b="1" spc="9" dirty="0">
                <a:latin typeface="Tahoma"/>
                <a:cs typeface="Tahoma"/>
              </a:rPr>
              <a:t>git</a:t>
            </a:r>
            <a:r>
              <a:rPr sz="1678" b="1" spc="5" dirty="0">
                <a:latin typeface="Tahoma"/>
                <a:cs typeface="Tahoma"/>
              </a:rPr>
              <a:t> </a:t>
            </a:r>
            <a:r>
              <a:rPr sz="1678" b="1" spc="9" dirty="0">
                <a:latin typeface="Tahoma"/>
                <a:cs typeface="Tahoma"/>
              </a:rPr>
              <a:t>help	</a:t>
            </a:r>
            <a:r>
              <a:rPr sz="1678" b="1" spc="18" dirty="0">
                <a:solidFill>
                  <a:srgbClr val="008400"/>
                </a:solidFill>
                <a:latin typeface="Tahoma"/>
                <a:cs typeface="Tahoma"/>
              </a:rPr>
              <a:t># </a:t>
            </a:r>
            <a:r>
              <a:rPr sz="1678" b="1" spc="9" dirty="0">
                <a:solidFill>
                  <a:srgbClr val="008400"/>
                </a:solidFill>
                <a:latin typeface="Tahoma"/>
                <a:cs typeface="Tahoma"/>
              </a:rPr>
              <a:t>Muestra </a:t>
            </a:r>
            <a:r>
              <a:rPr sz="1678" b="1" spc="5" dirty="0">
                <a:solidFill>
                  <a:srgbClr val="008400"/>
                </a:solidFill>
                <a:latin typeface="Tahoma"/>
                <a:cs typeface="Tahoma"/>
              </a:rPr>
              <a:t>lista </a:t>
            </a:r>
            <a:r>
              <a:rPr sz="1678" b="1" spc="9" dirty="0">
                <a:solidFill>
                  <a:srgbClr val="008400"/>
                </a:solidFill>
                <a:latin typeface="Tahoma"/>
                <a:cs typeface="Tahoma"/>
              </a:rPr>
              <a:t>con los comandos</a:t>
            </a:r>
            <a:r>
              <a:rPr sz="1678" b="1" spc="-5" dirty="0">
                <a:solidFill>
                  <a:srgbClr val="008400"/>
                </a:solidFill>
                <a:latin typeface="Tahoma"/>
                <a:cs typeface="Tahoma"/>
              </a:rPr>
              <a:t> </a:t>
            </a:r>
            <a:r>
              <a:rPr sz="1678" b="1" spc="5" dirty="0">
                <a:solidFill>
                  <a:srgbClr val="008400"/>
                </a:solidFill>
                <a:latin typeface="Tahoma"/>
                <a:cs typeface="Tahoma"/>
              </a:rPr>
              <a:t>existentes</a:t>
            </a:r>
            <a:endParaRPr sz="1678">
              <a:latin typeface="Tahoma"/>
              <a:cs typeface="Tahoma"/>
            </a:endParaRPr>
          </a:p>
          <a:p>
            <a:pPr>
              <a:lnSpc>
                <a:spcPct val="100000"/>
              </a:lnSpc>
            </a:pPr>
            <a:endParaRPr sz="1814">
              <a:latin typeface="Tahoma"/>
              <a:cs typeface="Tahoma"/>
            </a:endParaRPr>
          </a:p>
          <a:p>
            <a:pPr marL="52399">
              <a:lnSpc>
                <a:spcPct val="100000"/>
              </a:lnSpc>
              <a:spcBef>
                <a:spcPts val="5"/>
              </a:spcBef>
              <a:tabLst>
                <a:tab pos="2570452" algn="l"/>
              </a:tabLst>
            </a:pPr>
            <a:r>
              <a:rPr sz="1678" b="1" spc="14" dirty="0">
                <a:solidFill>
                  <a:srgbClr val="941751"/>
                </a:solidFill>
                <a:latin typeface="Tahoma"/>
                <a:cs typeface="Tahoma"/>
              </a:rPr>
              <a:t>$ </a:t>
            </a:r>
            <a:r>
              <a:rPr sz="1678" b="1" spc="9" dirty="0">
                <a:latin typeface="Tahoma"/>
                <a:cs typeface="Tahoma"/>
              </a:rPr>
              <a:t>git</a:t>
            </a:r>
            <a:r>
              <a:rPr sz="1678" b="1" spc="5" dirty="0">
                <a:latin typeface="Tahoma"/>
                <a:cs typeface="Tahoma"/>
              </a:rPr>
              <a:t> </a:t>
            </a:r>
            <a:r>
              <a:rPr sz="1678" b="1" spc="9" dirty="0">
                <a:latin typeface="Tahoma"/>
                <a:cs typeface="Tahoma"/>
              </a:rPr>
              <a:t>help </a:t>
            </a:r>
            <a:r>
              <a:rPr sz="1678" b="1" spc="9" dirty="0">
                <a:solidFill>
                  <a:srgbClr val="FF2600"/>
                </a:solidFill>
                <a:latin typeface="Tahoma"/>
                <a:cs typeface="Tahoma"/>
              </a:rPr>
              <a:t>comando	</a:t>
            </a:r>
            <a:r>
              <a:rPr sz="1678" b="1" spc="18" dirty="0">
                <a:solidFill>
                  <a:srgbClr val="008400"/>
                </a:solidFill>
                <a:latin typeface="Tahoma"/>
                <a:cs typeface="Tahoma"/>
              </a:rPr>
              <a:t># </a:t>
            </a:r>
            <a:r>
              <a:rPr sz="1678" b="1" spc="9" dirty="0">
                <a:solidFill>
                  <a:srgbClr val="008400"/>
                </a:solidFill>
                <a:latin typeface="Tahoma"/>
                <a:cs typeface="Tahoma"/>
              </a:rPr>
              <a:t>Ayuda sobre comando</a:t>
            </a:r>
            <a:r>
              <a:rPr sz="1678" b="1" spc="-27" dirty="0">
                <a:solidFill>
                  <a:srgbClr val="008400"/>
                </a:solidFill>
                <a:latin typeface="Tahoma"/>
                <a:cs typeface="Tahoma"/>
              </a:rPr>
              <a:t> </a:t>
            </a:r>
            <a:r>
              <a:rPr sz="1678" b="1" spc="9" dirty="0">
                <a:solidFill>
                  <a:srgbClr val="008400"/>
                </a:solidFill>
                <a:latin typeface="Tahoma"/>
                <a:cs typeface="Tahoma"/>
              </a:rPr>
              <a:t>especificado</a:t>
            </a:r>
            <a:endParaRPr sz="1678">
              <a:latin typeface="Tahoma"/>
              <a:cs typeface="Tahoma"/>
            </a:endParaRPr>
          </a:p>
          <a:p>
            <a:pPr>
              <a:lnSpc>
                <a:spcPct val="100000"/>
              </a:lnSpc>
            </a:pPr>
            <a:endParaRPr sz="1814">
              <a:latin typeface="Tahoma"/>
              <a:cs typeface="Tahoma"/>
            </a:endParaRPr>
          </a:p>
          <a:p>
            <a:pPr marL="52399">
              <a:lnSpc>
                <a:spcPct val="100000"/>
              </a:lnSpc>
              <a:tabLst>
                <a:tab pos="2550874" algn="l"/>
              </a:tabLst>
            </a:pPr>
            <a:r>
              <a:rPr sz="1678" b="1" spc="14" dirty="0">
                <a:solidFill>
                  <a:srgbClr val="941751"/>
                </a:solidFill>
                <a:latin typeface="Tahoma"/>
                <a:cs typeface="Tahoma"/>
              </a:rPr>
              <a:t>$ </a:t>
            </a:r>
            <a:r>
              <a:rPr sz="1678" b="1" spc="9" dirty="0">
                <a:latin typeface="Tahoma"/>
                <a:cs typeface="Tahoma"/>
              </a:rPr>
              <a:t>git</a:t>
            </a:r>
            <a:r>
              <a:rPr sz="1678" b="1" dirty="0">
                <a:latin typeface="Tahoma"/>
                <a:cs typeface="Tahoma"/>
              </a:rPr>
              <a:t> </a:t>
            </a:r>
            <a:r>
              <a:rPr sz="1678" b="1" spc="9" dirty="0">
                <a:latin typeface="Tahoma"/>
                <a:cs typeface="Tahoma"/>
              </a:rPr>
              <a:t>help add	</a:t>
            </a:r>
            <a:r>
              <a:rPr sz="1678" b="1" spc="18" dirty="0">
                <a:solidFill>
                  <a:srgbClr val="008400"/>
                </a:solidFill>
                <a:latin typeface="Tahoma"/>
                <a:cs typeface="Tahoma"/>
              </a:rPr>
              <a:t># </a:t>
            </a:r>
            <a:r>
              <a:rPr sz="1678" b="1" spc="9" dirty="0">
                <a:solidFill>
                  <a:srgbClr val="008400"/>
                </a:solidFill>
                <a:latin typeface="Tahoma"/>
                <a:cs typeface="Tahoma"/>
              </a:rPr>
              <a:t>Ayuda sobre </a:t>
            </a:r>
            <a:r>
              <a:rPr sz="1678" b="1" spc="5" dirty="0">
                <a:solidFill>
                  <a:srgbClr val="008400"/>
                </a:solidFill>
                <a:latin typeface="Tahoma"/>
                <a:cs typeface="Tahoma"/>
              </a:rPr>
              <a:t>el </a:t>
            </a:r>
            <a:r>
              <a:rPr sz="1678" b="1" spc="9" dirty="0">
                <a:solidFill>
                  <a:srgbClr val="008400"/>
                </a:solidFill>
                <a:latin typeface="Tahoma"/>
                <a:cs typeface="Tahoma"/>
              </a:rPr>
              <a:t>comando</a:t>
            </a:r>
            <a:r>
              <a:rPr sz="1678" b="1" spc="-23" dirty="0">
                <a:solidFill>
                  <a:srgbClr val="008400"/>
                </a:solidFill>
                <a:latin typeface="Tahoma"/>
                <a:cs typeface="Tahoma"/>
              </a:rPr>
              <a:t> </a:t>
            </a:r>
            <a:r>
              <a:rPr sz="1678" b="1" spc="9" dirty="0">
                <a:solidFill>
                  <a:srgbClr val="FF2600"/>
                </a:solidFill>
                <a:latin typeface="Tahoma"/>
                <a:cs typeface="Tahoma"/>
              </a:rPr>
              <a:t>add</a:t>
            </a:r>
            <a:endParaRPr sz="1678">
              <a:latin typeface="Tahoma"/>
              <a:cs typeface="Tahoma"/>
            </a:endParaRPr>
          </a:p>
        </p:txBody>
      </p:sp>
      <p:sp>
        <p:nvSpPr>
          <p:cNvPr id="5" name="object 5">
            <a:extLst>
              <a:ext uri="{FF2B5EF4-FFF2-40B4-BE49-F238E27FC236}">
                <a16:creationId xmlns:a16="http://schemas.microsoft.com/office/drawing/2014/main" id="{AB6CF1CA-6488-45BB-B797-85A913474F3E}"/>
              </a:ext>
            </a:extLst>
          </p:cNvPr>
          <p:cNvSpPr txBox="1"/>
          <p:nvPr/>
        </p:nvSpPr>
        <p:spPr>
          <a:xfrm>
            <a:off x="2049059" y="3138603"/>
            <a:ext cx="1695786" cy="549331"/>
          </a:xfrm>
          <a:prstGeom prst="rect">
            <a:avLst/>
          </a:prstGeom>
        </p:spPr>
        <p:txBody>
          <a:bodyPr vert="horz" wrap="square" lIns="0" tIns="14395" rIns="0" bIns="0" rtlCol="0">
            <a:spAutoFit/>
          </a:bodyPr>
          <a:lstStyle/>
          <a:p>
            <a:pPr marL="11516">
              <a:lnSpc>
                <a:spcPct val="100000"/>
              </a:lnSpc>
              <a:spcBef>
                <a:spcPts val="113"/>
              </a:spcBef>
            </a:pPr>
            <a:r>
              <a:rPr sz="1678" b="1" spc="14" dirty="0">
                <a:solidFill>
                  <a:srgbClr val="941751"/>
                </a:solidFill>
                <a:latin typeface="Tahoma"/>
                <a:cs typeface="Tahoma"/>
              </a:rPr>
              <a:t>$ </a:t>
            </a:r>
            <a:r>
              <a:rPr sz="1678" b="1" spc="9" dirty="0">
                <a:latin typeface="Tahoma"/>
                <a:cs typeface="Tahoma"/>
              </a:rPr>
              <a:t>git add</a:t>
            </a:r>
            <a:r>
              <a:rPr sz="1678" b="1" spc="-77" dirty="0">
                <a:latin typeface="Tahoma"/>
                <a:cs typeface="Tahoma"/>
              </a:rPr>
              <a:t> </a:t>
            </a:r>
            <a:r>
              <a:rPr sz="1678" b="1" spc="9" dirty="0">
                <a:latin typeface="Tahoma"/>
                <a:cs typeface="Tahoma"/>
              </a:rPr>
              <a:t>--help</a:t>
            </a:r>
            <a:endParaRPr sz="1678">
              <a:latin typeface="Tahoma"/>
              <a:cs typeface="Tahoma"/>
            </a:endParaRPr>
          </a:p>
          <a:p>
            <a:pPr marL="11516">
              <a:lnSpc>
                <a:spcPct val="100000"/>
              </a:lnSpc>
              <a:spcBef>
                <a:spcPts val="91"/>
              </a:spcBef>
            </a:pPr>
            <a:r>
              <a:rPr sz="1678" b="1" spc="14" dirty="0">
                <a:solidFill>
                  <a:srgbClr val="941751"/>
                </a:solidFill>
                <a:latin typeface="Tahoma"/>
                <a:cs typeface="Tahoma"/>
              </a:rPr>
              <a:t>$ </a:t>
            </a:r>
            <a:r>
              <a:rPr sz="1678" b="1" spc="14" dirty="0">
                <a:latin typeface="Tahoma"/>
                <a:cs typeface="Tahoma"/>
              </a:rPr>
              <a:t>man</a:t>
            </a:r>
            <a:r>
              <a:rPr sz="1678" b="1" spc="-41" dirty="0">
                <a:latin typeface="Tahoma"/>
                <a:cs typeface="Tahoma"/>
              </a:rPr>
              <a:t> </a:t>
            </a:r>
            <a:r>
              <a:rPr sz="1678" b="1" spc="9" dirty="0">
                <a:latin typeface="Tahoma"/>
                <a:cs typeface="Tahoma"/>
              </a:rPr>
              <a:t>git-add</a:t>
            </a:r>
            <a:endParaRPr sz="1678">
              <a:latin typeface="Tahoma"/>
              <a:cs typeface="Tahoma"/>
            </a:endParaRPr>
          </a:p>
        </p:txBody>
      </p:sp>
      <p:sp>
        <p:nvSpPr>
          <p:cNvPr id="6" name="object 6">
            <a:extLst>
              <a:ext uri="{FF2B5EF4-FFF2-40B4-BE49-F238E27FC236}">
                <a16:creationId xmlns:a16="http://schemas.microsoft.com/office/drawing/2014/main" id="{C75EA4A3-9BD3-49DF-8FE1-4CACA77C045A}"/>
              </a:ext>
            </a:extLst>
          </p:cNvPr>
          <p:cNvSpPr txBox="1"/>
          <p:nvPr/>
        </p:nvSpPr>
        <p:spPr>
          <a:xfrm>
            <a:off x="4520001" y="3138603"/>
            <a:ext cx="2689649" cy="517022"/>
          </a:xfrm>
          <a:prstGeom prst="rect">
            <a:avLst/>
          </a:prstGeom>
        </p:spPr>
        <p:txBody>
          <a:bodyPr vert="horz" wrap="square" lIns="0" tIns="2879" rIns="0" bIns="0" rtlCol="0">
            <a:spAutoFit/>
          </a:bodyPr>
          <a:lstStyle/>
          <a:p>
            <a:pPr marL="11516" marR="4607" indent="23608">
              <a:lnSpc>
                <a:spcPct val="104400"/>
              </a:lnSpc>
              <a:spcBef>
                <a:spcPts val="23"/>
              </a:spcBef>
            </a:pPr>
            <a:r>
              <a:rPr sz="1678" b="1" spc="18" dirty="0">
                <a:solidFill>
                  <a:srgbClr val="008400"/>
                </a:solidFill>
                <a:latin typeface="Tahoma"/>
                <a:cs typeface="Tahoma"/>
              </a:rPr>
              <a:t># </a:t>
            </a:r>
            <a:r>
              <a:rPr sz="1678" b="1" spc="9" dirty="0">
                <a:solidFill>
                  <a:srgbClr val="008400"/>
                </a:solidFill>
                <a:latin typeface="Tahoma"/>
                <a:cs typeface="Tahoma"/>
              </a:rPr>
              <a:t>Equivalente a</a:t>
            </a:r>
            <a:r>
              <a:rPr sz="1678" b="1" spc="-95" dirty="0">
                <a:solidFill>
                  <a:srgbClr val="008400"/>
                </a:solidFill>
                <a:latin typeface="Tahoma"/>
                <a:cs typeface="Tahoma"/>
              </a:rPr>
              <a:t> </a:t>
            </a:r>
            <a:r>
              <a:rPr sz="1678" b="1" spc="9" dirty="0">
                <a:solidFill>
                  <a:srgbClr val="008400"/>
                </a:solidFill>
                <a:latin typeface="Tahoma"/>
                <a:cs typeface="Tahoma"/>
              </a:rPr>
              <a:t>anterior  </a:t>
            </a:r>
            <a:r>
              <a:rPr sz="1678" b="1" spc="18" dirty="0">
                <a:solidFill>
                  <a:srgbClr val="008400"/>
                </a:solidFill>
                <a:latin typeface="Tahoma"/>
                <a:cs typeface="Tahoma"/>
              </a:rPr>
              <a:t># </a:t>
            </a:r>
            <a:r>
              <a:rPr sz="1678" b="1" spc="9" dirty="0">
                <a:solidFill>
                  <a:srgbClr val="008400"/>
                </a:solidFill>
                <a:latin typeface="Tahoma"/>
                <a:cs typeface="Tahoma"/>
              </a:rPr>
              <a:t>Equivalente a</a:t>
            </a:r>
            <a:r>
              <a:rPr sz="1678" b="1" spc="-86" dirty="0">
                <a:solidFill>
                  <a:srgbClr val="008400"/>
                </a:solidFill>
                <a:latin typeface="Tahoma"/>
                <a:cs typeface="Tahoma"/>
              </a:rPr>
              <a:t> </a:t>
            </a:r>
            <a:r>
              <a:rPr sz="1678" b="1" spc="9" dirty="0">
                <a:solidFill>
                  <a:srgbClr val="008400"/>
                </a:solidFill>
                <a:latin typeface="Tahoma"/>
                <a:cs typeface="Tahoma"/>
              </a:rPr>
              <a:t>anterior</a:t>
            </a:r>
            <a:endParaRPr sz="1678">
              <a:latin typeface="Tahoma"/>
              <a:cs typeface="Tahoma"/>
            </a:endParaRPr>
          </a:p>
        </p:txBody>
      </p:sp>
      <p:sp>
        <p:nvSpPr>
          <p:cNvPr id="7" name="object 7">
            <a:extLst>
              <a:ext uri="{FF2B5EF4-FFF2-40B4-BE49-F238E27FC236}">
                <a16:creationId xmlns:a16="http://schemas.microsoft.com/office/drawing/2014/main" id="{8BC9EAD3-C9ED-4E7A-A14A-58ED9E857820}"/>
              </a:ext>
            </a:extLst>
          </p:cNvPr>
          <p:cNvSpPr txBox="1"/>
          <p:nvPr/>
        </p:nvSpPr>
        <p:spPr>
          <a:xfrm>
            <a:off x="2007783" y="4473225"/>
            <a:ext cx="8036125" cy="1655479"/>
          </a:xfrm>
          <a:prstGeom prst="rect">
            <a:avLst/>
          </a:prstGeom>
        </p:spPr>
        <p:txBody>
          <a:bodyPr vert="horz" wrap="square" lIns="0" tIns="14395" rIns="0" bIns="0" rtlCol="0">
            <a:spAutoFit/>
          </a:bodyPr>
          <a:lstStyle/>
          <a:p>
            <a:pPr marL="11516">
              <a:lnSpc>
                <a:spcPct val="100000"/>
              </a:lnSpc>
              <a:spcBef>
                <a:spcPts val="113"/>
              </a:spcBef>
            </a:pPr>
            <a:r>
              <a:rPr sz="1678" b="1" spc="18" dirty="0">
                <a:solidFill>
                  <a:srgbClr val="008400"/>
                </a:solidFill>
                <a:latin typeface="Tahoma"/>
                <a:cs typeface="Tahoma"/>
              </a:rPr>
              <a:t># </a:t>
            </a:r>
            <a:r>
              <a:rPr sz="1678" b="1" spc="9" dirty="0">
                <a:solidFill>
                  <a:srgbClr val="008400"/>
                </a:solidFill>
                <a:latin typeface="Tahoma"/>
                <a:cs typeface="Tahoma"/>
              </a:rPr>
              <a:t>Manual </a:t>
            </a:r>
            <a:r>
              <a:rPr sz="1678" b="1" spc="14" dirty="0">
                <a:solidFill>
                  <a:srgbClr val="008400"/>
                </a:solidFill>
                <a:latin typeface="Tahoma"/>
                <a:cs typeface="Tahoma"/>
              </a:rPr>
              <a:t>de </a:t>
            </a:r>
            <a:r>
              <a:rPr sz="1678" b="1" spc="5" dirty="0">
                <a:solidFill>
                  <a:srgbClr val="008400"/>
                </a:solidFill>
                <a:latin typeface="Tahoma"/>
                <a:cs typeface="Tahoma"/>
              </a:rPr>
              <a:t>referencia, </a:t>
            </a:r>
            <a:r>
              <a:rPr lang="es-ES" sz="1678" b="1" spc="5" dirty="0">
                <a:solidFill>
                  <a:srgbClr val="008400"/>
                </a:solidFill>
                <a:latin typeface="Tahoma"/>
                <a:cs typeface="Tahoma"/>
              </a:rPr>
              <a:t>pollas</a:t>
            </a:r>
            <a:r>
              <a:rPr sz="1678" b="1" spc="5" dirty="0">
                <a:solidFill>
                  <a:srgbClr val="008400"/>
                </a:solidFill>
                <a:latin typeface="Tahoma"/>
                <a:cs typeface="Tahoma"/>
              </a:rPr>
              <a:t>, </a:t>
            </a:r>
            <a:r>
              <a:rPr sz="1678" b="1" spc="9" dirty="0">
                <a:solidFill>
                  <a:srgbClr val="008400"/>
                </a:solidFill>
                <a:latin typeface="Tahoma"/>
                <a:cs typeface="Tahoma"/>
              </a:rPr>
              <a:t>videos, otros</a:t>
            </a:r>
            <a:r>
              <a:rPr sz="1678" b="1" spc="-23" dirty="0">
                <a:solidFill>
                  <a:srgbClr val="008400"/>
                </a:solidFill>
                <a:latin typeface="Tahoma"/>
                <a:cs typeface="Tahoma"/>
              </a:rPr>
              <a:t> </a:t>
            </a:r>
            <a:r>
              <a:rPr sz="1678" b="1" spc="5" dirty="0">
                <a:solidFill>
                  <a:srgbClr val="008400"/>
                </a:solidFill>
                <a:latin typeface="Tahoma"/>
                <a:cs typeface="Tahoma"/>
              </a:rPr>
              <a:t>enlaces:</a:t>
            </a:r>
            <a:endParaRPr sz="1678" dirty="0">
              <a:latin typeface="Tahoma"/>
              <a:cs typeface="Tahoma"/>
            </a:endParaRPr>
          </a:p>
          <a:p>
            <a:pPr marL="11516" marR="3661050">
              <a:lnSpc>
                <a:spcPct val="200700"/>
              </a:lnSpc>
              <a:spcBef>
                <a:spcPts val="5"/>
              </a:spcBef>
            </a:pPr>
            <a:r>
              <a:rPr sz="1496" b="1" spc="-5" dirty="0">
                <a:solidFill>
                  <a:srgbClr val="0433FF"/>
                </a:solidFill>
                <a:latin typeface="Tahoma"/>
                <a:cs typeface="Tahoma"/>
                <a:hlinkClick r:id="rId2"/>
              </a:rPr>
              <a:t>http://git-scm.com/doc </a:t>
            </a:r>
            <a:r>
              <a:rPr sz="1496" b="1" spc="-5" dirty="0">
                <a:solidFill>
                  <a:srgbClr val="0433FF"/>
                </a:solidFill>
                <a:latin typeface="Tahoma"/>
                <a:cs typeface="Tahoma"/>
              </a:rPr>
              <a:t> </a:t>
            </a:r>
            <a:r>
              <a:rPr sz="1496" b="1" spc="-5" dirty="0">
                <a:solidFill>
                  <a:srgbClr val="0433FF"/>
                </a:solidFill>
                <a:latin typeface="Tahoma"/>
                <a:cs typeface="Tahoma"/>
                <a:hlinkClick r:id="rId3"/>
              </a:rPr>
              <a:t>http://ndpsoftware.com/git-cheatsheet.html</a:t>
            </a:r>
            <a:endParaRPr sz="1496" dirty="0">
              <a:latin typeface="Tahoma"/>
              <a:cs typeface="Tahoma"/>
            </a:endParaRPr>
          </a:p>
          <a:p>
            <a:pPr>
              <a:lnSpc>
                <a:spcPct val="100000"/>
              </a:lnSpc>
            </a:pPr>
            <a:endParaRPr sz="1496" dirty="0">
              <a:latin typeface="Tahoma"/>
              <a:cs typeface="Tahoma"/>
            </a:endParaRPr>
          </a:p>
          <a:p>
            <a:pPr marL="11516">
              <a:lnSpc>
                <a:spcPct val="100000"/>
              </a:lnSpc>
            </a:pPr>
            <a:r>
              <a:rPr sz="1496" b="1" spc="-5" dirty="0">
                <a:solidFill>
                  <a:srgbClr val="0433FF"/>
                </a:solidFill>
                <a:latin typeface="Tahoma"/>
                <a:cs typeface="Tahoma"/>
              </a:rPr>
              <a:t>https://na1.salesforce.com/help/doc/en/salesforce_git_developer_cheatsheet.pdf</a:t>
            </a:r>
            <a:endParaRPr sz="1496" dirty="0">
              <a:latin typeface="Tahoma"/>
              <a:cs typeface="Tahoma"/>
            </a:endParaRPr>
          </a:p>
        </p:txBody>
      </p:sp>
    </p:spTree>
    <p:extLst>
      <p:ext uri="{BB962C8B-B14F-4D97-AF65-F5344CB8AC3E}">
        <p14:creationId xmlns:p14="http://schemas.microsoft.com/office/powerpoint/2010/main" val="2082649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6EF6593-2832-487E-A30D-E34D3FFCEAFE}"/>
              </a:ext>
            </a:extLst>
          </p:cNvPr>
          <p:cNvSpPr>
            <a:spLocks noGrp="1"/>
          </p:cNvSpPr>
          <p:nvPr>
            <p:ph type="title"/>
          </p:nvPr>
        </p:nvSpPr>
        <p:spPr/>
        <p:txBody>
          <a:bodyPr/>
          <a:lstStyle/>
          <a:p>
            <a:r>
              <a:rPr lang="es-ES" dirty="0"/>
              <a:t>Configurar GIT</a:t>
            </a:r>
          </a:p>
        </p:txBody>
      </p:sp>
      <p:sp>
        <p:nvSpPr>
          <p:cNvPr id="4" name="object 4">
            <a:extLst>
              <a:ext uri="{FF2B5EF4-FFF2-40B4-BE49-F238E27FC236}">
                <a16:creationId xmlns:a16="http://schemas.microsoft.com/office/drawing/2014/main" id="{19282377-2C21-464F-8003-D7AEEB623B71}"/>
              </a:ext>
            </a:extLst>
          </p:cNvPr>
          <p:cNvSpPr txBox="1"/>
          <p:nvPr/>
        </p:nvSpPr>
        <p:spPr>
          <a:xfrm>
            <a:off x="2058583" y="855937"/>
            <a:ext cx="6750898" cy="938584"/>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008400"/>
                </a:solidFill>
                <a:latin typeface="Tahoma"/>
                <a:cs typeface="Tahoma"/>
              </a:rPr>
              <a:t># </a:t>
            </a:r>
            <a:r>
              <a:rPr sz="1496" b="1" spc="-5" dirty="0">
                <a:solidFill>
                  <a:srgbClr val="008400"/>
                </a:solidFill>
                <a:latin typeface="Tahoma"/>
                <a:cs typeface="Tahoma"/>
              </a:rPr>
              <a:t>El </a:t>
            </a:r>
            <a:r>
              <a:rPr sz="1496" b="1" dirty="0">
                <a:solidFill>
                  <a:srgbClr val="008400"/>
                </a:solidFill>
                <a:latin typeface="Tahoma"/>
                <a:cs typeface="Tahoma"/>
              </a:rPr>
              <a:t>comando “</a:t>
            </a:r>
            <a:r>
              <a:rPr sz="1496" b="1" dirty="0">
                <a:solidFill>
                  <a:srgbClr val="0433FF"/>
                </a:solidFill>
                <a:latin typeface="Tahoma"/>
                <a:cs typeface="Tahoma"/>
              </a:rPr>
              <a:t>git config</a:t>
            </a:r>
            <a:r>
              <a:rPr sz="1496" b="1" dirty="0">
                <a:solidFill>
                  <a:srgbClr val="008400"/>
                </a:solidFill>
                <a:latin typeface="Tahoma"/>
                <a:cs typeface="Tahoma"/>
              </a:rPr>
              <a:t>” permite </a:t>
            </a:r>
            <a:r>
              <a:rPr sz="1496" b="1" spc="-5" dirty="0">
                <a:solidFill>
                  <a:srgbClr val="008400"/>
                </a:solidFill>
                <a:latin typeface="Tahoma"/>
                <a:cs typeface="Tahoma"/>
              </a:rPr>
              <a:t>manejar </a:t>
            </a:r>
            <a:r>
              <a:rPr sz="1496" b="1" dirty="0">
                <a:solidFill>
                  <a:srgbClr val="008400"/>
                </a:solidFill>
                <a:latin typeface="Tahoma"/>
                <a:cs typeface="Tahoma"/>
              </a:rPr>
              <a:t>opciones de</a:t>
            </a:r>
            <a:r>
              <a:rPr sz="1496" b="1" spc="-14" dirty="0">
                <a:solidFill>
                  <a:srgbClr val="008400"/>
                </a:solidFill>
                <a:latin typeface="Tahoma"/>
                <a:cs typeface="Tahoma"/>
              </a:rPr>
              <a:t> </a:t>
            </a:r>
            <a:r>
              <a:rPr sz="1496" b="1" dirty="0">
                <a:solidFill>
                  <a:srgbClr val="008400"/>
                </a:solidFill>
                <a:latin typeface="Tahoma"/>
                <a:cs typeface="Tahoma"/>
              </a:rPr>
              <a:t>configuración.</a:t>
            </a:r>
            <a:endParaRPr sz="1496">
              <a:latin typeface="Tahoma"/>
              <a:cs typeface="Tahoma"/>
            </a:endParaRPr>
          </a:p>
          <a:p>
            <a:pPr>
              <a:lnSpc>
                <a:spcPct val="100000"/>
              </a:lnSpc>
            </a:pPr>
            <a:endParaRPr sz="1496">
              <a:latin typeface="Tahoma"/>
              <a:cs typeface="Tahoma"/>
            </a:endParaRPr>
          </a:p>
          <a:p>
            <a:pPr marL="11516" marR="555089">
              <a:lnSpc>
                <a:spcPct val="100000"/>
              </a:lnSpc>
              <a:tabLst>
                <a:tab pos="390405" algn="l"/>
              </a:tabLst>
            </a:pPr>
            <a:r>
              <a:rPr sz="1496" b="1" dirty="0">
                <a:solidFill>
                  <a:srgbClr val="008400"/>
                </a:solidFill>
                <a:latin typeface="Tahoma"/>
                <a:cs typeface="Tahoma"/>
              </a:rPr>
              <a:t># Las opciones configuradas pueden </a:t>
            </a:r>
            <a:r>
              <a:rPr sz="1496" b="1" spc="-5" dirty="0">
                <a:solidFill>
                  <a:srgbClr val="008400"/>
                </a:solidFill>
                <a:latin typeface="Tahoma"/>
                <a:cs typeface="Tahoma"/>
              </a:rPr>
              <a:t>afectar </a:t>
            </a:r>
            <a:r>
              <a:rPr sz="1496" b="1" dirty="0">
                <a:solidFill>
                  <a:srgbClr val="008400"/>
                </a:solidFill>
                <a:latin typeface="Tahoma"/>
                <a:cs typeface="Tahoma"/>
              </a:rPr>
              <a:t>a distintos ámbitos:  #	- Para todos los proyectos en </a:t>
            </a:r>
            <a:r>
              <a:rPr sz="1496" b="1" spc="-5" dirty="0">
                <a:solidFill>
                  <a:srgbClr val="008400"/>
                </a:solidFill>
                <a:latin typeface="Tahoma"/>
                <a:cs typeface="Tahoma"/>
              </a:rPr>
              <a:t>el sistema.</a:t>
            </a:r>
            <a:endParaRPr sz="1496">
              <a:latin typeface="Tahoma"/>
              <a:cs typeface="Tahoma"/>
            </a:endParaRPr>
          </a:p>
        </p:txBody>
      </p:sp>
      <p:sp>
        <p:nvSpPr>
          <p:cNvPr id="5" name="object 5">
            <a:extLst>
              <a:ext uri="{FF2B5EF4-FFF2-40B4-BE49-F238E27FC236}">
                <a16:creationId xmlns:a16="http://schemas.microsoft.com/office/drawing/2014/main" id="{ECE5BC00-B75E-47A6-A238-065DE367FF41}"/>
              </a:ext>
            </a:extLst>
          </p:cNvPr>
          <p:cNvSpPr txBox="1"/>
          <p:nvPr/>
        </p:nvSpPr>
        <p:spPr>
          <a:xfrm>
            <a:off x="2437755" y="1999892"/>
            <a:ext cx="3683512" cy="242401"/>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008400"/>
                </a:solidFill>
                <a:latin typeface="Tahoma"/>
                <a:cs typeface="Tahoma"/>
              </a:rPr>
              <a:t>- Para todos los proyectos del</a:t>
            </a:r>
            <a:r>
              <a:rPr sz="1496" b="1" spc="-27" dirty="0">
                <a:solidFill>
                  <a:srgbClr val="008400"/>
                </a:solidFill>
                <a:latin typeface="Tahoma"/>
                <a:cs typeface="Tahoma"/>
              </a:rPr>
              <a:t> </a:t>
            </a:r>
            <a:r>
              <a:rPr sz="1496" b="1" spc="-5" dirty="0">
                <a:solidFill>
                  <a:srgbClr val="008400"/>
                </a:solidFill>
                <a:latin typeface="Tahoma"/>
                <a:cs typeface="Tahoma"/>
              </a:rPr>
              <a:t>usuario.</a:t>
            </a:r>
            <a:endParaRPr sz="1496">
              <a:latin typeface="Tahoma"/>
              <a:cs typeface="Tahoma"/>
            </a:endParaRPr>
          </a:p>
        </p:txBody>
      </p:sp>
      <p:sp>
        <p:nvSpPr>
          <p:cNvPr id="6" name="object 6">
            <a:extLst>
              <a:ext uri="{FF2B5EF4-FFF2-40B4-BE49-F238E27FC236}">
                <a16:creationId xmlns:a16="http://schemas.microsoft.com/office/drawing/2014/main" id="{C0E0F2F0-EB36-47C1-932A-63FC66A66894}"/>
              </a:ext>
            </a:extLst>
          </p:cNvPr>
          <p:cNvSpPr txBox="1"/>
          <p:nvPr/>
        </p:nvSpPr>
        <p:spPr>
          <a:xfrm>
            <a:off x="2605205" y="2228688"/>
            <a:ext cx="6170472" cy="242401"/>
          </a:xfrm>
          <a:prstGeom prst="rect">
            <a:avLst/>
          </a:prstGeom>
        </p:spPr>
        <p:txBody>
          <a:bodyPr vert="horz" wrap="square" lIns="0" tIns="12092" rIns="0" bIns="0" rtlCol="0">
            <a:spAutoFit/>
          </a:bodyPr>
          <a:lstStyle/>
          <a:p>
            <a:pPr marL="11516">
              <a:lnSpc>
                <a:spcPct val="100000"/>
              </a:lnSpc>
              <a:spcBef>
                <a:spcPts val="95"/>
              </a:spcBef>
            </a:pPr>
            <a:r>
              <a:rPr sz="1496" b="1" spc="-5" dirty="0">
                <a:solidFill>
                  <a:srgbClr val="008400"/>
                </a:solidFill>
                <a:latin typeface="Tahoma"/>
                <a:cs typeface="Tahoma"/>
              </a:rPr>
              <a:t>Usar </a:t>
            </a:r>
            <a:r>
              <a:rPr sz="1496" b="1" dirty="0">
                <a:solidFill>
                  <a:srgbClr val="008400"/>
                </a:solidFill>
                <a:latin typeface="Tahoma"/>
                <a:cs typeface="Tahoma"/>
              </a:rPr>
              <a:t>opción </a:t>
            </a:r>
            <a:r>
              <a:rPr sz="1496" b="1" dirty="0">
                <a:solidFill>
                  <a:srgbClr val="0433FF"/>
                </a:solidFill>
                <a:latin typeface="Tahoma"/>
                <a:cs typeface="Tahoma"/>
              </a:rPr>
              <a:t>--global</a:t>
            </a:r>
            <a:r>
              <a:rPr sz="1496" b="1" dirty="0">
                <a:solidFill>
                  <a:srgbClr val="008400"/>
                </a:solidFill>
                <a:latin typeface="Tahoma"/>
                <a:cs typeface="Tahoma"/>
              </a:rPr>
              <a:t>. La configuración </a:t>
            </a:r>
            <a:r>
              <a:rPr sz="1496" b="1" spc="-5" dirty="0">
                <a:solidFill>
                  <a:srgbClr val="008400"/>
                </a:solidFill>
                <a:latin typeface="Tahoma"/>
                <a:cs typeface="Tahoma"/>
              </a:rPr>
              <a:t>se </a:t>
            </a:r>
            <a:r>
              <a:rPr sz="1496" b="1" dirty="0">
                <a:solidFill>
                  <a:srgbClr val="008400"/>
                </a:solidFill>
                <a:latin typeface="Tahoma"/>
                <a:cs typeface="Tahoma"/>
              </a:rPr>
              <a:t>guarda en</a:t>
            </a:r>
            <a:r>
              <a:rPr sz="1496" b="1" spc="-18" dirty="0">
                <a:solidFill>
                  <a:srgbClr val="008400"/>
                </a:solidFill>
                <a:latin typeface="Tahoma"/>
                <a:cs typeface="Tahoma"/>
              </a:rPr>
              <a:t> </a:t>
            </a:r>
            <a:r>
              <a:rPr sz="1496" b="1" dirty="0">
                <a:solidFill>
                  <a:srgbClr val="FF2600"/>
                </a:solidFill>
                <a:latin typeface="Tahoma"/>
                <a:cs typeface="Tahoma"/>
              </a:rPr>
              <a:t>~/.gitconfig</a:t>
            </a:r>
            <a:endParaRPr sz="1496">
              <a:latin typeface="Tahoma"/>
              <a:cs typeface="Tahoma"/>
            </a:endParaRPr>
          </a:p>
        </p:txBody>
      </p:sp>
      <p:sp>
        <p:nvSpPr>
          <p:cNvPr id="7" name="object 7">
            <a:extLst>
              <a:ext uri="{FF2B5EF4-FFF2-40B4-BE49-F238E27FC236}">
                <a16:creationId xmlns:a16="http://schemas.microsoft.com/office/drawing/2014/main" id="{B3E9F8CB-0F88-4FAA-B5EA-33776A69370A}"/>
              </a:ext>
            </a:extLst>
          </p:cNvPr>
          <p:cNvSpPr txBox="1"/>
          <p:nvPr/>
        </p:nvSpPr>
        <p:spPr>
          <a:xfrm>
            <a:off x="2437755" y="2457484"/>
            <a:ext cx="2885427" cy="242401"/>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008400"/>
                </a:solidFill>
                <a:latin typeface="Tahoma"/>
                <a:cs typeface="Tahoma"/>
              </a:rPr>
              <a:t>- Sólo para </a:t>
            </a:r>
            <a:r>
              <a:rPr sz="1496" b="1" spc="-5" dirty="0">
                <a:solidFill>
                  <a:srgbClr val="008400"/>
                </a:solidFill>
                <a:latin typeface="Tahoma"/>
                <a:cs typeface="Tahoma"/>
              </a:rPr>
              <a:t>el </a:t>
            </a:r>
            <a:r>
              <a:rPr sz="1496" b="1" dirty="0">
                <a:solidFill>
                  <a:srgbClr val="008400"/>
                </a:solidFill>
                <a:latin typeface="Tahoma"/>
                <a:cs typeface="Tahoma"/>
              </a:rPr>
              <a:t>proyecto</a:t>
            </a:r>
            <a:r>
              <a:rPr sz="1496" b="1" spc="-32" dirty="0">
                <a:solidFill>
                  <a:srgbClr val="008400"/>
                </a:solidFill>
                <a:latin typeface="Tahoma"/>
                <a:cs typeface="Tahoma"/>
              </a:rPr>
              <a:t> </a:t>
            </a:r>
            <a:r>
              <a:rPr sz="1496" b="1" spc="-5" dirty="0">
                <a:solidFill>
                  <a:srgbClr val="008400"/>
                </a:solidFill>
                <a:latin typeface="Tahoma"/>
                <a:cs typeface="Tahoma"/>
              </a:rPr>
              <a:t>actual.</a:t>
            </a:r>
            <a:endParaRPr sz="1496">
              <a:latin typeface="Tahoma"/>
              <a:cs typeface="Tahoma"/>
            </a:endParaRPr>
          </a:p>
        </p:txBody>
      </p:sp>
      <p:sp>
        <p:nvSpPr>
          <p:cNvPr id="8" name="object 8">
            <a:extLst>
              <a:ext uri="{FF2B5EF4-FFF2-40B4-BE49-F238E27FC236}">
                <a16:creationId xmlns:a16="http://schemas.microsoft.com/office/drawing/2014/main" id="{82B52BC1-487D-45A1-9093-062347F16E03}"/>
              </a:ext>
            </a:extLst>
          </p:cNvPr>
          <p:cNvSpPr txBox="1"/>
          <p:nvPr/>
        </p:nvSpPr>
        <p:spPr>
          <a:xfrm>
            <a:off x="2058583" y="1771109"/>
            <a:ext cx="6996771" cy="932975"/>
          </a:xfrm>
          <a:prstGeom prst="rect">
            <a:avLst/>
          </a:prstGeom>
        </p:spPr>
        <p:txBody>
          <a:bodyPr vert="horz" wrap="square" lIns="0" tIns="12092" rIns="0" bIns="0" rtlCol="0">
            <a:spAutoFit/>
          </a:bodyPr>
          <a:lstStyle/>
          <a:p>
            <a:pPr marL="11516" marR="4607" algn="just">
              <a:lnSpc>
                <a:spcPct val="100000"/>
              </a:lnSpc>
              <a:spcBef>
                <a:spcPts val="95"/>
              </a:spcBef>
            </a:pPr>
            <a:r>
              <a:rPr sz="1496" b="1" dirty="0">
                <a:solidFill>
                  <a:srgbClr val="008400"/>
                </a:solidFill>
                <a:latin typeface="Tahoma"/>
                <a:cs typeface="Tahoma"/>
              </a:rPr>
              <a:t># </a:t>
            </a:r>
            <a:r>
              <a:rPr sz="1496" b="1" spc="-5" dirty="0">
                <a:solidFill>
                  <a:srgbClr val="008400"/>
                </a:solidFill>
                <a:latin typeface="Tahoma"/>
                <a:cs typeface="Tahoma"/>
              </a:rPr>
              <a:t>Usar </a:t>
            </a:r>
            <a:r>
              <a:rPr sz="1496" b="1" dirty="0">
                <a:solidFill>
                  <a:srgbClr val="008400"/>
                </a:solidFill>
                <a:latin typeface="Tahoma"/>
                <a:cs typeface="Tahoma"/>
              </a:rPr>
              <a:t>opción </a:t>
            </a:r>
            <a:r>
              <a:rPr sz="1496" b="1" spc="-5" dirty="0">
                <a:solidFill>
                  <a:srgbClr val="0433FF"/>
                </a:solidFill>
                <a:latin typeface="Tahoma"/>
                <a:cs typeface="Tahoma"/>
              </a:rPr>
              <a:t>--system</a:t>
            </a:r>
            <a:r>
              <a:rPr sz="1496" b="1" spc="-5" dirty="0">
                <a:solidFill>
                  <a:srgbClr val="008400"/>
                </a:solidFill>
                <a:latin typeface="Tahoma"/>
                <a:cs typeface="Tahoma"/>
              </a:rPr>
              <a:t>. </a:t>
            </a:r>
            <a:r>
              <a:rPr sz="1496" b="1" dirty="0">
                <a:solidFill>
                  <a:srgbClr val="008400"/>
                </a:solidFill>
                <a:latin typeface="Tahoma"/>
                <a:cs typeface="Tahoma"/>
              </a:rPr>
              <a:t>La configuración </a:t>
            </a:r>
            <a:r>
              <a:rPr sz="1496" b="1" spc="-5" dirty="0">
                <a:solidFill>
                  <a:srgbClr val="008400"/>
                </a:solidFill>
                <a:latin typeface="Tahoma"/>
                <a:cs typeface="Tahoma"/>
              </a:rPr>
              <a:t>se </a:t>
            </a:r>
            <a:r>
              <a:rPr sz="1496" b="1" dirty="0">
                <a:solidFill>
                  <a:srgbClr val="008400"/>
                </a:solidFill>
                <a:latin typeface="Tahoma"/>
                <a:cs typeface="Tahoma"/>
              </a:rPr>
              <a:t>guarda en </a:t>
            </a:r>
            <a:r>
              <a:rPr sz="1496" b="1" spc="-5" dirty="0">
                <a:solidFill>
                  <a:srgbClr val="FF2600"/>
                </a:solidFill>
                <a:latin typeface="Tahoma"/>
                <a:cs typeface="Tahoma"/>
              </a:rPr>
              <a:t>/etc/gitconfig  </a:t>
            </a:r>
            <a:r>
              <a:rPr sz="1496" b="1" dirty="0">
                <a:solidFill>
                  <a:srgbClr val="008400"/>
                </a:solidFill>
                <a:latin typeface="Tahoma"/>
                <a:cs typeface="Tahoma"/>
              </a:rPr>
              <a:t>#</a:t>
            </a:r>
            <a:endParaRPr sz="1496">
              <a:latin typeface="Tahoma"/>
              <a:cs typeface="Tahoma"/>
            </a:endParaRPr>
          </a:p>
          <a:p>
            <a:pPr marL="11516" marR="6821716" algn="just">
              <a:lnSpc>
                <a:spcPct val="100000"/>
              </a:lnSpc>
              <a:spcBef>
                <a:spcPts val="9"/>
              </a:spcBef>
            </a:pPr>
            <a:r>
              <a:rPr sz="1496" b="1" dirty="0">
                <a:solidFill>
                  <a:srgbClr val="008400"/>
                </a:solidFill>
                <a:latin typeface="Tahoma"/>
                <a:cs typeface="Tahoma"/>
              </a:rPr>
              <a:t>#  #  #</a:t>
            </a:r>
            <a:endParaRPr sz="1496">
              <a:latin typeface="Tahoma"/>
              <a:cs typeface="Tahoma"/>
            </a:endParaRPr>
          </a:p>
        </p:txBody>
      </p:sp>
      <p:sp>
        <p:nvSpPr>
          <p:cNvPr id="9" name="object 9">
            <a:extLst>
              <a:ext uri="{FF2B5EF4-FFF2-40B4-BE49-F238E27FC236}">
                <a16:creationId xmlns:a16="http://schemas.microsoft.com/office/drawing/2014/main" id="{AFC22FA8-5AD0-4558-A3E2-664D8CDB56F3}"/>
              </a:ext>
            </a:extLst>
          </p:cNvPr>
          <p:cNvSpPr txBox="1"/>
          <p:nvPr/>
        </p:nvSpPr>
        <p:spPr>
          <a:xfrm>
            <a:off x="2605204" y="2686268"/>
            <a:ext cx="5072962" cy="242401"/>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008400"/>
                </a:solidFill>
                <a:latin typeface="Tahoma"/>
                <a:cs typeface="Tahoma"/>
              </a:rPr>
              <a:t>Sin opción. La configuración </a:t>
            </a:r>
            <a:r>
              <a:rPr sz="1496" b="1" spc="-5" dirty="0">
                <a:solidFill>
                  <a:srgbClr val="008400"/>
                </a:solidFill>
                <a:latin typeface="Tahoma"/>
                <a:cs typeface="Tahoma"/>
              </a:rPr>
              <a:t>se </a:t>
            </a:r>
            <a:r>
              <a:rPr sz="1496" b="1" dirty="0">
                <a:solidFill>
                  <a:srgbClr val="008400"/>
                </a:solidFill>
                <a:latin typeface="Tahoma"/>
                <a:cs typeface="Tahoma"/>
              </a:rPr>
              <a:t>guarda en</a:t>
            </a:r>
            <a:r>
              <a:rPr sz="1496" b="1" spc="-50" dirty="0">
                <a:solidFill>
                  <a:srgbClr val="008400"/>
                </a:solidFill>
                <a:latin typeface="Tahoma"/>
                <a:cs typeface="Tahoma"/>
              </a:rPr>
              <a:t> </a:t>
            </a:r>
            <a:r>
              <a:rPr sz="1496" b="1" dirty="0">
                <a:solidFill>
                  <a:srgbClr val="FF2600"/>
                </a:solidFill>
                <a:latin typeface="Tahoma"/>
                <a:cs typeface="Tahoma"/>
              </a:rPr>
              <a:t>.git/config</a:t>
            </a:r>
            <a:endParaRPr sz="1496">
              <a:latin typeface="Tahoma"/>
              <a:cs typeface="Tahoma"/>
            </a:endParaRPr>
          </a:p>
        </p:txBody>
      </p:sp>
      <p:sp>
        <p:nvSpPr>
          <p:cNvPr id="10" name="object 10">
            <a:extLst>
              <a:ext uri="{FF2B5EF4-FFF2-40B4-BE49-F238E27FC236}">
                <a16:creationId xmlns:a16="http://schemas.microsoft.com/office/drawing/2014/main" id="{62781D0D-4384-42B1-A03D-6FDC9266C8EC}"/>
              </a:ext>
            </a:extLst>
          </p:cNvPr>
          <p:cNvSpPr txBox="1"/>
          <p:nvPr/>
        </p:nvSpPr>
        <p:spPr>
          <a:xfrm>
            <a:off x="2058583" y="3143861"/>
            <a:ext cx="6934008" cy="2539936"/>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008400"/>
                </a:solidFill>
                <a:latin typeface="Tahoma"/>
                <a:cs typeface="Tahoma"/>
              </a:rPr>
              <a:t># Consultar todas las opciones </a:t>
            </a:r>
            <a:r>
              <a:rPr sz="1496" b="1" spc="-5" dirty="0">
                <a:solidFill>
                  <a:srgbClr val="008400"/>
                </a:solidFill>
                <a:latin typeface="Tahoma"/>
                <a:cs typeface="Tahoma"/>
              </a:rPr>
              <a:t>existentes: </a:t>
            </a:r>
            <a:r>
              <a:rPr sz="1496" b="1" dirty="0">
                <a:solidFill>
                  <a:srgbClr val="0433FF"/>
                </a:solidFill>
                <a:latin typeface="Tahoma"/>
                <a:cs typeface="Tahoma"/>
              </a:rPr>
              <a:t>git </a:t>
            </a:r>
            <a:r>
              <a:rPr sz="1496" b="1" spc="-5" dirty="0">
                <a:solidFill>
                  <a:srgbClr val="0433FF"/>
                </a:solidFill>
                <a:latin typeface="Tahoma"/>
                <a:cs typeface="Tahoma"/>
              </a:rPr>
              <a:t>help</a:t>
            </a:r>
            <a:r>
              <a:rPr sz="1496" b="1" dirty="0">
                <a:solidFill>
                  <a:srgbClr val="0433FF"/>
                </a:solidFill>
                <a:latin typeface="Tahoma"/>
                <a:cs typeface="Tahoma"/>
              </a:rPr>
              <a:t> config</a:t>
            </a:r>
            <a:endParaRPr sz="1496">
              <a:latin typeface="Tahoma"/>
              <a:cs typeface="Tahoma"/>
            </a:endParaRPr>
          </a:p>
          <a:p>
            <a:pPr>
              <a:lnSpc>
                <a:spcPct val="100000"/>
              </a:lnSpc>
            </a:pPr>
            <a:endParaRPr sz="1496">
              <a:latin typeface="Tahoma"/>
              <a:cs typeface="Tahoma"/>
            </a:endParaRPr>
          </a:p>
          <a:p>
            <a:pPr marL="11516">
              <a:lnSpc>
                <a:spcPct val="100000"/>
              </a:lnSpc>
            </a:pPr>
            <a:r>
              <a:rPr sz="1496" b="1" dirty="0">
                <a:solidFill>
                  <a:srgbClr val="008400"/>
                </a:solidFill>
                <a:latin typeface="Tahoma"/>
                <a:cs typeface="Tahoma"/>
              </a:rPr>
              <a:t># Dos opciones importantes para que todo vaya firmado</a:t>
            </a:r>
            <a:r>
              <a:rPr sz="1496" b="1" spc="18" dirty="0">
                <a:solidFill>
                  <a:srgbClr val="008400"/>
                </a:solidFill>
                <a:latin typeface="Tahoma"/>
                <a:cs typeface="Tahoma"/>
              </a:rPr>
              <a:t> </a:t>
            </a:r>
            <a:r>
              <a:rPr sz="1496" b="1" spc="-5" dirty="0">
                <a:solidFill>
                  <a:srgbClr val="008400"/>
                </a:solidFill>
                <a:latin typeface="Tahoma"/>
                <a:cs typeface="Tahoma"/>
              </a:rPr>
              <a:t>correctamente:</a:t>
            </a:r>
            <a:endParaRPr sz="1496">
              <a:latin typeface="Tahoma"/>
              <a:cs typeface="Tahoma"/>
            </a:endParaRPr>
          </a:p>
          <a:p>
            <a:pPr marL="52399">
              <a:lnSpc>
                <a:spcPct val="100000"/>
              </a:lnSpc>
              <a:spcBef>
                <a:spcPts val="5"/>
              </a:spcBef>
            </a:pPr>
            <a:r>
              <a:rPr sz="1496" b="1" dirty="0">
                <a:solidFill>
                  <a:srgbClr val="941751"/>
                </a:solidFill>
                <a:latin typeface="Tahoma"/>
                <a:cs typeface="Tahoma"/>
              </a:rPr>
              <a:t>$ </a:t>
            </a:r>
            <a:r>
              <a:rPr sz="1496" b="1" dirty="0">
                <a:latin typeface="Tahoma"/>
                <a:cs typeface="Tahoma"/>
              </a:rPr>
              <a:t>git config --global </a:t>
            </a:r>
            <a:r>
              <a:rPr sz="1496" b="1" spc="-5" dirty="0">
                <a:solidFill>
                  <a:srgbClr val="FF2600"/>
                </a:solidFill>
                <a:latin typeface="Tahoma"/>
                <a:cs typeface="Tahoma"/>
              </a:rPr>
              <a:t>user.name </a:t>
            </a:r>
            <a:r>
              <a:rPr sz="1496" b="1" dirty="0">
                <a:latin typeface="Tahoma"/>
                <a:cs typeface="Tahoma"/>
              </a:rPr>
              <a:t>"Pedro</a:t>
            </a:r>
            <a:r>
              <a:rPr sz="1496" b="1" spc="5" dirty="0">
                <a:latin typeface="Tahoma"/>
                <a:cs typeface="Tahoma"/>
              </a:rPr>
              <a:t> Ramirez"</a:t>
            </a:r>
            <a:endParaRPr sz="1496">
              <a:latin typeface="Tahoma"/>
              <a:cs typeface="Tahoma"/>
            </a:endParaRPr>
          </a:p>
          <a:p>
            <a:pPr marL="52399">
              <a:lnSpc>
                <a:spcPct val="100000"/>
              </a:lnSpc>
              <a:spcBef>
                <a:spcPts val="9"/>
              </a:spcBef>
            </a:pPr>
            <a:r>
              <a:rPr sz="1496" b="1" dirty="0">
                <a:solidFill>
                  <a:srgbClr val="941751"/>
                </a:solidFill>
                <a:latin typeface="Tahoma"/>
                <a:cs typeface="Tahoma"/>
              </a:rPr>
              <a:t>$ </a:t>
            </a:r>
            <a:r>
              <a:rPr sz="1496" b="1" dirty="0">
                <a:latin typeface="Tahoma"/>
                <a:cs typeface="Tahoma"/>
              </a:rPr>
              <a:t>git config --global </a:t>
            </a:r>
            <a:r>
              <a:rPr sz="1496" b="1" spc="-5" dirty="0">
                <a:solidFill>
                  <a:srgbClr val="FF2600"/>
                </a:solidFill>
                <a:latin typeface="Tahoma"/>
                <a:cs typeface="Tahoma"/>
              </a:rPr>
              <a:t>user.email</a:t>
            </a:r>
            <a:r>
              <a:rPr sz="1496" b="1" spc="5" dirty="0">
                <a:solidFill>
                  <a:srgbClr val="FF2600"/>
                </a:solidFill>
                <a:latin typeface="Tahoma"/>
                <a:cs typeface="Tahoma"/>
              </a:rPr>
              <a:t> </a:t>
            </a:r>
            <a:r>
              <a:rPr sz="1496" b="1" dirty="0">
                <a:latin typeface="Tahoma"/>
                <a:cs typeface="Tahoma"/>
                <a:hlinkClick r:id="rId2"/>
              </a:rPr>
              <a:t>pramirez@dit.upm.es</a:t>
            </a:r>
            <a:endParaRPr sz="1496">
              <a:latin typeface="Tahoma"/>
              <a:cs typeface="Tahoma"/>
            </a:endParaRPr>
          </a:p>
          <a:p>
            <a:pPr>
              <a:lnSpc>
                <a:spcPct val="100000"/>
              </a:lnSpc>
            </a:pPr>
            <a:endParaRPr sz="1496">
              <a:latin typeface="Tahoma"/>
              <a:cs typeface="Tahoma"/>
            </a:endParaRPr>
          </a:p>
          <a:p>
            <a:pPr marL="11516">
              <a:lnSpc>
                <a:spcPct val="100000"/>
              </a:lnSpc>
            </a:pPr>
            <a:r>
              <a:rPr sz="1496" b="1" dirty="0">
                <a:solidFill>
                  <a:srgbClr val="008400"/>
                </a:solidFill>
                <a:latin typeface="Tahoma"/>
                <a:cs typeface="Tahoma"/>
              </a:rPr>
              <a:t># Consultar </a:t>
            </a:r>
            <a:r>
              <a:rPr sz="1496" b="1" spc="-5" dirty="0">
                <a:solidFill>
                  <a:srgbClr val="008400"/>
                </a:solidFill>
                <a:latin typeface="Tahoma"/>
                <a:cs typeface="Tahoma"/>
              </a:rPr>
              <a:t>el </a:t>
            </a:r>
            <a:r>
              <a:rPr sz="1496" b="1" dirty="0">
                <a:solidFill>
                  <a:srgbClr val="008400"/>
                </a:solidFill>
                <a:latin typeface="Tahoma"/>
                <a:cs typeface="Tahoma"/>
              </a:rPr>
              <a:t>valor de todas las opciones </a:t>
            </a:r>
            <a:r>
              <a:rPr sz="1496" b="1" spc="-5" dirty="0">
                <a:solidFill>
                  <a:srgbClr val="008400"/>
                </a:solidFill>
                <a:latin typeface="Tahoma"/>
                <a:cs typeface="Tahoma"/>
              </a:rPr>
              <a:t>configuradas:</a:t>
            </a:r>
            <a:endParaRPr sz="1496">
              <a:latin typeface="Tahoma"/>
              <a:cs typeface="Tahoma"/>
            </a:endParaRPr>
          </a:p>
          <a:p>
            <a:pPr marL="52399" marR="3682356">
              <a:lnSpc>
                <a:spcPct val="100000"/>
              </a:lnSpc>
              <a:spcBef>
                <a:spcPts val="5"/>
              </a:spcBef>
            </a:pPr>
            <a:r>
              <a:rPr sz="1496" b="1" dirty="0">
                <a:solidFill>
                  <a:srgbClr val="941751"/>
                </a:solidFill>
                <a:latin typeface="Tahoma"/>
                <a:cs typeface="Tahoma"/>
              </a:rPr>
              <a:t>$ </a:t>
            </a:r>
            <a:r>
              <a:rPr sz="1496" b="1" dirty="0">
                <a:latin typeface="Tahoma"/>
                <a:cs typeface="Tahoma"/>
              </a:rPr>
              <a:t>git config --list  user.name=Pedro </a:t>
            </a:r>
            <a:r>
              <a:rPr sz="1496" b="1" spc="5" dirty="0">
                <a:latin typeface="Tahoma"/>
                <a:cs typeface="Tahoma"/>
              </a:rPr>
              <a:t>Ramirez  </a:t>
            </a:r>
            <a:r>
              <a:rPr sz="1496" b="1" spc="-5" dirty="0">
                <a:latin typeface="Tahoma"/>
                <a:cs typeface="Tahoma"/>
                <a:hlinkClick r:id="rId3"/>
              </a:rPr>
              <a:t>us</a:t>
            </a:r>
            <a:r>
              <a:rPr sz="1496" b="1" dirty="0">
                <a:latin typeface="Tahoma"/>
                <a:cs typeface="Tahoma"/>
                <a:hlinkClick r:id="rId3"/>
              </a:rPr>
              <a:t>e</a:t>
            </a:r>
            <a:r>
              <a:rPr sz="1496" b="1" spc="-5" dirty="0">
                <a:latin typeface="Tahoma"/>
                <a:cs typeface="Tahoma"/>
                <a:hlinkClick r:id="rId3"/>
              </a:rPr>
              <a:t>r.</a:t>
            </a:r>
            <a:r>
              <a:rPr sz="1496" b="1" dirty="0">
                <a:latin typeface="Tahoma"/>
                <a:cs typeface="Tahoma"/>
                <a:hlinkClick r:id="rId3"/>
              </a:rPr>
              <a:t>e</a:t>
            </a:r>
            <a:r>
              <a:rPr sz="1496" b="1" spc="-5" dirty="0">
                <a:latin typeface="Tahoma"/>
                <a:cs typeface="Tahoma"/>
                <a:hlinkClick r:id="rId3"/>
              </a:rPr>
              <a:t>ma</a:t>
            </a:r>
            <a:r>
              <a:rPr sz="1496" b="1" dirty="0">
                <a:latin typeface="Tahoma"/>
                <a:cs typeface="Tahoma"/>
                <a:hlinkClick r:id="rId3"/>
              </a:rPr>
              <a:t>il=p</a:t>
            </a:r>
            <a:r>
              <a:rPr sz="1496" b="1" spc="-5" dirty="0">
                <a:latin typeface="Tahoma"/>
                <a:cs typeface="Tahoma"/>
                <a:hlinkClick r:id="rId3"/>
              </a:rPr>
              <a:t>ram</a:t>
            </a:r>
            <a:r>
              <a:rPr sz="1496" b="1" dirty="0">
                <a:latin typeface="Tahoma"/>
                <a:cs typeface="Tahoma"/>
                <a:hlinkClick r:id="rId3"/>
              </a:rPr>
              <a:t>i</a:t>
            </a:r>
            <a:r>
              <a:rPr sz="1496" b="1" spc="-5" dirty="0">
                <a:latin typeface="Tahoma"/>
                <a:cs typeface="Tahoma"/>
                <a:hlinkClick r:id="rId3"/>
              </a:rPr>
              <a:t>r</a:t>
            </a:r>
            <a:r>
              <a:rPr sz="1496" b="1" spc="5" dirty="0">
                <a:latin typeface="Tahoma"/>
                <a:cs typeface="Tahoma"/>
                <a:hlinkClick r:id="rId3"/>
              </a:rPr>
              <a:t>ez@di</a:t>
            </a:r>
            <a:r>
              <a:rPr sz="1496" b="1" dirty="0">
                <a:latin typeface="Tahoma"/>
                <a:cs typeface="Tahoma"/>
                <a:hlinkClick r:id="rId3"/>
              </a:rPr>
              <a:t>t</a:t>
            </a:r>
            <a:r>
              <a:rPr sz="1496" b="1" spc="-5" dirty="0">
                <a:latin typeface="Tahoma"/>
                <a:cs typeface="Tahoma"/>
                <a:hlinkClick r:id="rId3"/>
              </a:rPr>
              <a:t>.upm.</a:t>
            </a:r>
            <a:r>
              <a:rPr sz="1496" b="1" dirty="0">
                <a:latin typeface="Tahoma"/>
                <a:cs typeface="Tahoma"/>
                <a:hlinkClick r:id="rId3"/>
              </a:rPr>
              <a:t>es </a:t>
            </a:r>
            <a:r>
              <a:rPr sz="1496" b="1" dirty="0">
                <a:latin typeface="Tahoma"/>
                <a:cs typeface="Tahoma"/>
              </a:rPr>
              <a:t> </a:t>
            </a:r>
            <a:r>
              <a:rPr sz="1496" b="1" spc="-5" dirty="0">
                <a:latin typeface="Tahoma"/>
                <a:cs typeface="Tahoma"/>
              </a:rPr>
              <a:t>color.ui=true</a:t>
            </a:r>
            <a:endParaRPr sz="1496">
              <a:latin typeface="Tahoma"/>
              <a:cs typeface="Tahoma"/>
            </a:endParaRPr>
          </a:p>
        </p:txBody>
      </p:sp>
      <p:sp>
        <p:nvSpPr>
          <p:cNvPr id="11" name="object 11">
            <a:extLst>
              <a:ext uri="{FF2B5EF4-FFF2-40B4-BE49-F238E27FC236}">
                <a16:creationId xmlns:a16="http://schemas.microsoft.com/office/drawing/2014/main" id="{9BCEE53C-89DA-4318-8FBF-AF25DCF064A5}"/>
              </a:ext>
            </a:extLst>
          </p:cNvPr>
          <p:cNvSpPr txBox="1"/>
          <p:nvPr/>
        </p:nvSpPr>
        <p:spPr>
          <a:xfrm>
            <a:off x="7768266" y="4496493"/>
            <a:ext cx="3381782" cy="709409"/>
          </a:xfrm>
          <a:prstGeom prst="rect">
            <a:avLst/>
          </a:prstGeom>
        </p:spPr>
        <p:txBody>
          <a:bodyPr vert="horz" wrap="square" lIns="0" tIns="12092" rIns="0" bIns="0" rtlCol="0">
            <a:spAutoFit/>
          </a:bodyPr>
          <a:lstStyle/>
          <a:p>
            <a:pPr marL="11516">
              <a:lnSpc>
                <a:spcPct val="100000"/>
              </a:lnSpc>
              <a:spcBef>
                <a:spcPts val="95"/>
              </a:spcBef>
            </a:pPr>
            <a:r>
              <a:rPr sz="1496" b="1" dirty="0">
                <a:solidFill>
                  <a:srgbClr val="008400"/>
                </a:solidFill>
                <a:latin typeface="Tahoma"/>
                <a:cs typeface="Tahoma"/>
              </a:rPr>
              <a:t># Consultar </a:t>
            </a:r>
            <a:r>
              <a:rPr sz="1496" b="1" spc="-5" dirty="0">
                <a:solidFill>
                  <a:srgbClr val="008400"/>
                </a:solidFill>
                <a:latin typeface="Tahoma"/>
                <a:cs typeface="Tahoma"/>
              </a:rPr>
              <a:t>el </a:t>
            </a:r>
            <a:r>
              <a:rPr sz="1496" b="1" dirty="0">
                <a:solidFill>
                  <a:srgbClr val="008400"/>
                </a:solidFill>
                <a:latin typeface="Tahoma"/>
                <a:cs typeface="Tahoma"/>
              </a:rPr>
              <a:t>valor de </a:t>
            </a:r>
            <a:r>
              <a:rPr sz="1496" b="1" spc="-5" dirty="0">
                <a:solidFill>
                  <a:srgbClr val="008400"/>
                </a:solidFill>
                <a:latin typeface="Tahoma"/>
                <a:cs typeface="Tahoma"/>
              </a:rPr>
              <a:t>una</a:t>
            </a:r>
            <a:r>
              <a:rPr sz="1496" b="1" spc="-50" dirty="0">
                <a:solidFill>
                  <a:srgbClr val="008400"/>
                </a:solidFill>
                <a:latin typeface="Tahoma"/>
                <a:cs typeface="Tahoma"/>
              </a:rPr>
              <a:t> </a:t>
            </a:r>
            <a:r>
              <a:rPr sz="1496" b="1" dirty="0">
                <a:solidFill>
                  <a:srgbClr val="008400"/>
                </a:solidFill>
                <a:latin typeface="Tahoma"/>
                <a:cs typeface="Tahoma"/>
              </a:rPr>
              <a:t>opción:</a:t>
            </a:r>
            <a:endParaRPr sz="1496" dirty="0">
              <a:latin typeface="Tahoma"/>
              <a:cs typeface="Tahoma"/>
            </a:endParaRPr>
          </a:p>
          <a:p>
            <a:pPr marL="52399" marR="1179851">
              <a:lnSpc>
                <a:spcPct val="100000"/>
              </a:lnSpc>
              <a:spcBef>
                <a:spcPts val="5"/>
              </a:spcBef>
            </a:pPr>
            <a:r>
              <a:rPr sz="1496" b="1" dirty="0">
                <a:solidFill>
                  <a:srgbClr val="941751"/>
                </a:solidFill>
                <a:latin typeface="Tahoma"/>
                <a:cs typeface="Tahoma"/>
              </a:rPr>
              <a:t>$ </a:t>
            </a:r>
            <a:r>
              <a:rPr sz="1496" b="1" dirty="0">
                <a:latin typeface="Tahoma"/>
                <a:cs typeface="Tahoma"/>
              </a:rPr>
              <a:t>git config </a:t>
            </a:r>
            <a:r>
              <a:rPr sz="1496" b="1" spc="-5" dirty="0">
                <a:latin typeface="Tahoma"/>
                <a:cs typeface="Tahoma"/>
              </a:rPr>
              <a:t>user.name  </a:t>
            </a:r>
            <a:r>
              <a:rPr sz="1496" b="1" dirty="0">
                <a:latin typeface="Tahoma"/>
                <a:cs typeface="Tahoma"/>
              </a:rPr>
              <a:t>Pedro</a:t>
            </a:r>
            <a:r>
              <a:rPr sz="1496" b="1" spc="-9" dirty="0">
                <a:latin typeface="Tahoma"/>
                <a:cs typeface="Tahoma"/>
              </a:rPr>
              <a:t> </a:t>
            </a:r>
            <a:r>
              <a:rPr sz="1496" b="1" spc="5" dirty="0">
                <a:latin typeface="Tahoma"/>
                <a:cs typeface="Tahoma"/>
              </a:rPr>
              <a:t>Ramirez</a:t>
            </a:r>
            <a:endParaRPr sz="1496" dirty="0">
              <a:latin typeface="Tahoma"/>
              <a:cs typeface="Tahoma"/>
            </a:endParaRPr>
          </a:p>
        </p:txBody>
      </p:sp>
    </p:spTree>
    <p:extLst>
      <p:ext uri="{BB962C8B-B14F-4D97-AF65-F5344CB8AC3E}">
        <p14:creationId xmlns:p14="http://schemas.microsoft.com/office/powerpoint/2010/main" val="21315996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7CA679-8E41-454D-A7F8-CA2B34701F3B}"/>
              </a:ext>
            </a:extLst>
          </p:cNvPr>
          <p:cNvSpPr>
            <a:spLocks noGrp="1"/>
          </p:cNvSpPr>
          <p:nvPr>
            <p:ph type="title"/>
          </p:nvPr>
        </p:nvSpPr>
        <p:spPr/>
        <p:txBody>
          <a:bodyPr/>
          <a:lstStyle/>
          <a:p>
            <a:r>
              <a:rPr lang="es-ES" dirty="0"/>
              <a:t>Creación de un proyecto desde cero</a:t>
            </a:r>
          </a:p>
        </p:txBody>
      </p:sp>
      <p:sp>
        <p:nvSpPr>
          <p:cNvPr id="4" name="object 4">
            <a:extLst>
              <a:ext uri="{FF2B5EF4-FFF2-40B4-BE49-F238E27FC236}">
                <a16:creationId xmlns:a16="http://schemas.microsoft.com/office/drawing/2014/main" id="{19F0CD6D-A383-4B6D-93AA-F567CCC5474E}"/>
              </a:ext>
            </a:extLst>
          </p:cNvPr>
          <p:cNvSpPr txBox="1"/>
          <p:nvPr/>
        </p:nvSpPr>
        <p:spPr>
          <a:xfrm>
            <a:off x="1956983" y="1158360"/>
            <a:ext cx="8177776" cy="1233404"/>
          </a:xfrm>
          <a:prstGeom prst="rect">
            <a:avLst/>
          </a:prstGeom>
        </p:spPr>
        <p:txBody>
          <a:bodyPr vert="horz" wrap="square" lIns="0" tIns="13243" rIns="0" bIns="0" rtlCol="0">
            <a:spAutoFit/>
          </a:bodyPr>
          <a:lstStyle/>
          <a:p>
            <a:pPr marL="11516">
              <a:lnSpc>
                <a:spcPts val="1904"/>
              </a:lnSpc>
              <a:spcBef>
                <a:spcPts val="103"/>
              </a:spcBef>
            </a:pPr>
            <a:r>
              <a:rPr sz="1587" b="1" spc="9" dirty="0">
                <a:solidFill>
                  <a:srgbClr val="008400"/>
                </a:solidFill>
                <a:latin typeface="Tahoma"/>
                <a:cs typeface="Tahoma"/>
              </a:rPr>
              <a:t># </a:t>
            </a:r>
            <a:r>
              <a:rPr sz="1587" b="1" dirty="0">
                <a:solidFill>
                  <a:srgbClr val="008400"/>
                </a:solidFill>
                <a:latin typeface="Tahoma"/>
                <a:cs typeface="Tahoma"/>
              </a:rPr>
              <a:t>El </a:t>
            </a:r>
            <a:r>
              <a:rPr sz="1587" b="1" spc="5" dirty="0">
                <a:solidFill>
                  <a:srgbClr val="008400"/>
                </a:solidFill>
                <a:latin typeface="Tahoma"/>
                <a:cs typeface="Tahoma"/>
              </a:rPr>
              <a:t>proyecto gestionado por GIT debe </a:t>
            </a:r>
            <a:r>
              <a:rPr sz="1587" b="1" dirty="0">
                <a:solidFill>
                  <a:srgbClr val="008400"/>
                </a:solidFill>
                <a:latin typeface="Tahoma"/>
                <a:cs typeface="Tahoma"/>
              </a:rPr>
              <a:t>estar </a:t>
            </a:r>
            <a:r>
              <a:rPr sz="1587" b="1" spc="5" dirty="0">
                <a:solidFill>
                  <a:srgbClr val="008400"/>
                </a:solidFill>
                <a:latin typeface="Tahoma"/>
                <a:cs typeface="Tahoma"/>
              </a:rPr>
              <a:t>contenido en un</a:t>
            </a:r>
            <a:r>
              <a:rPr sz="1587" b="1" spc="-41" dirty="0">
                <a:solidFill>
                  <a:srgbClr val="008400"/>
                </a:solidFill>
                <a:latin typeface="Tahoma"/>
                <a:cs typeface="Tahoma"/>
              </a:rPr>
              <a:t> </a:t>
            </a:r>
            <a:r>
              <a:rPr sz="1587" b="1" spc="5" dirty="0">
                <a:solidFill>
                  <a:srgbClr val="008400"/>
                </a:solidFill>
                <a:latin typeface="Tahoma"/>
                <a:cs typeface="Tahoma"/>
              </a:rPr>
              <a:t>directorio:</a:t>
            </a:r>
            <a:endParaRPr sz="1587" dirty="0">
              <a:latin typeface="Tahoma"/>
              <a:cs typeface="Tahoma"/>
            </a:endParaRPr>
          </a:p>
          <a:p>
            <a:pPr marL="11516" marR="4607">
              <a:lnSpc>
                <a:spcPts val="1904"/>
              </a:lnSpc>
              <a:spcBef>
                <a:spcPts val="63"/>
              </a:spcBef>
              <a:tabLst>
                <a:tab pos="355856" algn="l"/>
              </a:tabLst>
            </a:pPr>
            <a:r>
              <a:rPr sz="1587" b="1" spc="9" dirty="0">
                <a:solidFill>
                  <a:srgbClr val="008400"/>
                </a:solidFill>
                <a:latin typeface="Tahoma"/>
                <a:cs typeface="Tahoma"/>
              </a:rPr>
              <a:t>#	</a:t>
            </a:r>
            <a:r>
              <a:rPr sz="1587" b="1" spc="5" dirty="0">
                <a:solidFill>
                  <a:srgbClr val="008400"/>
                </a:solidFill>
                <a:latin typeface="Tahoma"/>
                <a:cs typeface="Tahoma"/>
              </a:rPr>
              <a:t>- </a:t>
            </a:r>
            <a:r>
              <a:rPr sz="1587" b="1" dirty="0">
                <a:solidFill>
                  <a:srgbClr val="008400"/>
                </a:solidFill>
                <a:latin typeface="Tahoma"/>
                <a:cs typeface="Tahoma"/>
              </a:rPr>
              <a:t>el </a:t>
            </a:r>
            <a:r>
              <a:rPr sz="1587" b="1" spc="5" dirty="0">
                <a:solidFill>
                  <a:srgbClr val="008400"/>
                </a:solidFill>
                <a:latin typeface="Tahoma"/>
                <a:cs typeface="Tahoma"/>
              </a:rPr>
              <a:t>directorio de trabajo: contiene los ficheros y subdirectorios del proyecto.  </a:t>
            </a:r>
            <a:r>
              <a:rPr sz="1587" b="1" spc="9" dirty="0">
                <a:solidFill>
                  <a:srgbClr val="008400"/>
                </a:solidFill>
                <a:latin typeface="Tahoma"/>
                <a:cs typeface="Tahoma"/>
              </a:rPr>
              <a:t># </a:t>
            </a:r>
            <a:r>
              <a:rPr sz="1587" b="1" spc="5" dirty="0">
                <a:solidFill>
                  <a:srgbClr val="008400"/>
                </a:solidFill>
                <a:latin typeface="Tahoma"/>
                <a:cs typeface="Tahoma"/>
              </a:rPr>
              <a:t>Los comandos GIT deben invocarse dentro del directorio de</a:t>
            </a:r>
            <a:r>
              <a:rPr sz="1587" b="1" spc="-54" dirty="0">
                <a:solidFill>
                  <a:srgbClr val="008400"/>
                </a:solidFill>
                <a:latin typeface="Tahoma"/>
                <a:cs typeface="Tahoma"/>
              </a:rPr>
              <a:t> </a:t>
            </a:r>
            <a:r>
              <a:rPr sz="1587" b="1" spc="5" dirty="0">
                <a:solidFill>
                  <a:srgbClr val="008400"/>
                </a:solidFill>
                <a:latin typeface="Tahoma"/>
                <a:cs typeface="Tahoma"/>
              </a:rPr>
              <a:t>trabajo</a:t>
            </a:r>
            <a:endParaRPr sz="1587" dirty="0">
              <a:latin typeface="Tahoma"/>
              <a:cs typeface="Tahoma"/>
            </a:endParaRPr>
          </a:p>
          <a:p>
            <a:pPr>
              <a:lnSpc>
                <a:spcPct val="100000"/>
              </a:lnSpc>
              <a:spcBef>
                <a:spcPts val="23"/>
              </a:spcBef>
            </a:pPr>
            <a:endParaRPr sz="1496" dirty="0">
              <a:latin typeface="Tahoma"/>
              <a:cs typeface="Tahoma"/>
            </a:endParaRPr>
          </a:p>
          <a:p>
            <a:pPr marL="52399">
              <a:lnSpc>
                <a:spcPct val="100000"/>
              </a:lnSpc>
              <a:tabLst>
                <a:tab pos="1965843" algn="l"/>
              </a:tabLst>
            </a:pPr>
            <a:r>
              <a:rPr sz="1587" b="1" spc="5" dirty="0">
                <a:solidFill>
                  <a:srgbClr val="941751"/>
                </a:solidFill>
                <a:latin typeface="Tahoma"/>
                <a:cs typeface="Tahoma"/>
              </a:rPr>
              <a:t>$</a:t>
            </a:r>
            <a:r>
              <a:rPr sz="1587" b="1" spc="9" dirty="0">
                <a:solidFill>
                  <a:srgbClr val="941751"/>
                </a:solidFill>
                <a:latin typeface="Tahoma"/>
                <a:cs typeface="Tahoma"/>
              </a:rPr>
              <a:t> </a:t>
            </a:r>
            <a:r>
              <a:rPr sz="1587" b="1" spc="5" dirty="0">
                <a:latin typeface="Tahoma"/>
                <a:cs typeface="Tahoma"/>
              </a:rPr>
              <a:t>cd</a:t>
            </a:r>
            <a:r>
              <a:rPr sz="1587" b="1" spc="14" dirty="0">
                <a:latin typeface="Tahoma"/>
                <a:cs typeface="Tahoma"/>
              </a:rPr>
              <a:t> </a:t>
            </a:r>
            <a:r>
              <a:rPr sz="1587" b="1" dirty="0">
                <a:latin typeface="Tahoma"/>
                <a:cs typeface="Tahoma"/>
              </a:rPr>
              <a:t>.../planet	</a:t>
            </a:r>
            <a:r>
              <a:rPr sz="1587" b="1" spc="9" dirty="0">
                <a:solidFill>
                  <a:srgbClr val="008400"/>
                </a:solidFill>
                <a:latin typeface="Tahoma"/>
                <a:cs typeface="Tahoma"/>
              </a:rPr>
              <a:t># </a:t>
            </a:r>
            <a:r>
              <a:rPr sz="1587" b="1" spc="5" dirty="0">
                <a:solidFill>
                  <a:srgbClr val="008400"/>
                </a:solidFill>
                <a:latin typeface="Tahoma"/>
                <a:cs typeface="Tahoma"/>
              </a:rPr>
              <a:t>moverse a la </a:t>
            </a:r>
            <a:r>
              <a:rPr sz="1587" b="1" spc="14" dirty="0">
                <a:solidFill>
                  <a:srgbClr val="008400"/>
                </a:solidFill>
                <a:latin typeface="Tahoma"/>
                <a:cs typeface="Tahoma"/>
              </a:rPr>
              <a:t>raíz </a:t>
            </a:r>
            <a:r>
              <a:rPr sz="1587" b="1" spc="5" dirty="0">
                <a:solidFill>
                  <a:srgbClr val="008400"/>
                </a:solidFill>
                <a:latin typeface="Tahoma"/>
                <a:cs typeface="Tahoma"/>
              </a:rPr>
              <a:t>del directorio de proyecto</a:t>
            </a:r>
            <a:r>
              <a:rPr sz="1587" b="1" spc="-63" dirty="0">
                <a:solidFill>
                  <a:srgbClr val="008400"/>
                </a:solidFill>
                <a:latin typeface="Tahoma"/>
                <a:cs typeface="Tahoma"/>
              </a:rPr>
              <a:t> </a:t>
            </a:r>
            <a:r>
              <a:rPr sz="1587" b="1" spc="5" dirty="0">
                <a:solidFill>
                  <a:srgbClr val="008400"/>
                </a:solidFill>
                <a:latin typeface="Tahoma"/>
                <a:cs typeface="Tahoma"/>
              </a:rPr>
              <a:t>(trabajo)</a:t>
            </a:r>
            <a:endParaRPr sz="1587" dirty="0">
              <a:latin typeface="Tahoma"/>
              <a:cs typeface="Tahoma"/>
            </a:endParaRPr>
          </a:p>
        </p:txBody>
      </p:sp>
      <p:sp>
        <p:nvSpPr>
          <p:cNvPr id="5" name="object 5">
            <a:extLst>
              <a:ext uri="{FF2B5EF4-FFF2-40B4-BE49-F238E27FC236}">
                <a16:creationId xmlns:a16="http://schemas.microsoft.com/office/drawing/2014/main" id="{0DDE5FCD-D153-477D-9A1A-048F502D1836}"/>
              </a:ext>
            </a:extLst>
          </p:cNvPr>
          <p:cNvSpPr txBox="1"/>
          <p:nvPr/>
        </p:nvSpPr>
        <p:spPr>
          <a:xfrm>
            <a:off x="1998259" y="2607385"/>
            <a:ext cx="1528798" cy="267180"/>
          </a:xfrm>
          <a:prstGeom prst="rect">
            <a:avLst/>
          </a:prstGeom>
        </p:spPr>
        <p:txBody>
          <a:bodyPr vert="horz" wrap="square" lIns="0" tIns="13243" rIns="0" bIns="0" rtlCol="0">
            <a:spAutoFit/>
          </a:bodyPr>
          <a:lstStyle/>
          <a:p>
            <a:pPr marL="11516">
              <a:lnSpc>
                <a:spcPct val="100000"/>
              </a:lnSpc>
              <a:spcBef>
                <a:spcPts val="103"/>
              </a:spcBef>
            </a:pPr>
            <a:r>
              <a:rPr sz="1587" b="1" spc="5" dirty="0">
                <a:solidFill>
                  <a:srgbClr val="941751"/>
                </a:solidFill>
                <a:latin typeface="Tahoma"/>
                <a:cs typeface="Tahoma"/>
              </a:rPr>
              <a:t>planet$ </a:t>
            </a:r>
            <a:r>
              <a:rPr sz="1587" b="1" spc="5" dirty="0">
                <a:latin typeface="Tahoma"/>
                <a:cs typeface="Tahoma"/>
              </a:rPr>
              <a:t>git</a:t>
            </a:r>
            <a:r>
              <a:rPr sz="1587" b="1" spc="-63" dirty="0">
                <a:latin typeface="Tahoma"/>
                <a:cs typeface="Tahoma"/>
              </a:rPr>
              <a:t> </a:t>
            </a:r>
            <a:r>
              <a:rPr sz="1587" b="1" dirty="0">
                <a:latin typeface="Tahoma"/>
                <a:cs typeface="Tahoma"/>
              </a:rPr>
              <a:t>init</a:t>
            </a:r>
            <a:endParaRPr sz="1587">
              <a:latin typeface="Tahoma"/>
              <a:cs typeface="Tahoma"/>
            </a:endParaRPr>
          </a:p>
        </p:txBody>
      </p:sp>
      <p:sp>
        <p:nvSpPr>
          <p:cNvPr id="6" name="object 6">
            <a:extLst>
              <a:ext uri="{FF2B5EF4-FFF2-40B4-BE49-F238E27FC236}">
                <a16:creationId xmlns:a16="http://schemas.microsoft.com/office/drawing/2014/main" id="{1A7CBFE7-D9F0-4EB0-AFCE-01892AEE7605}"/>
              </a:ext>
            </a:extLst>
          </p:cNvPr>
          <p:cNvSpPr txBox="1"/>
          <p:nvPr/>
        </p:nvSpPr>
        <p:spPr>
          <a:xfrm>
            <a:off x="3903466" y="2607385"/>
            <a:ext cx="6234964" cy="509024"/>
          </a:xfrm>
          <a:prstGeom prst="rect">
            <a:avLst/>
          </a:prstGeom>
        </p:spPr>
        <p:txBody>
          <a:bodyPr vert="horz" wrap="square" lIns="0" tIns="13243" rIns="0" bIns="0" rtlCol="0">
            <a:spAutoFit/>
          </a:bodyPr>
          <a:lstStyle/>
          <a:p>
            <a:pPr marL="11516" marR="4607" indent="16699">
              <a:lnSpc>
                <a:spcPct val="100000"/>
              </a:lnSpc>
              <a:spcBef>
                <a:spcPts val="103"/>
              </a:spcBef>
            </a:pPr>
            <a:r>
              <a:rPr sz="1587" b="1" spc="9" dirty="0">
                <a:solidFill>
                  <a:srgbClr val="008400"/>
                </a:solidFill>
                <a:latin typeface="Tahoma"/>
                <a:cs typeface="Tahoma"/>
              </a:rPr>
              <a:t># </a:t>
            </a:r>
            <a:r>
              <a:rPr sz="1587" b="1" dirty="0">
                <a:solidFill>
                  <a:srgbClr val="FF2600"/>
                </a:solidFill>
                <a:latin typeface="Tahoma"/>
                <a:cs typeface="Tahoma"/>
              </a:rPr>
              <a:t>init</a:t>
            </a:r>
            <a:r>
              <a:rPr sz="1587" b="1" dirty="0">
                <a:solidFill>
                  <a:srgbClr val="008400"/>
                </a:solidFill>
                <a:latin typeface="Tahoma"/>
                <a:cs typeface="Tahoma"/>
              </a:rPr>
              <a:t>: </a:t>
            </a:r>
            <a:r>
              <a:rPr sz="1587" b="1" spc="5" dirty="0">
                <a:solidFill>
                  <a:srgbClr val="008400"/>
                </a:solidFill>
                <a:latin typeface="Tahoma"/>
                <a:cs typeface="Tahoma"/>
              </a:rPr>
              <a:t>crea un nuevo proyecto GIT vacío en directorio planet  </a:t>
            </a:r>
            <a:r>
              <a:rPr sz="1587" b="1" spc="9" dirty="0">
                <a:solidFill>
                  <a:srgbClr val="008400"/>
                </a:solidFill>
                <a:latin typeface="Tahoma"/>
                <a:cs typeface="Tahoma"/>
              </a:rPr>
              <a:t># </a:t>
            </a:r>
            <a:r>
              <a:rPr sz="1587" b="1" spc="5" dirty="0">
                <a:solidFill>
                  <a:srgbClr val="008400"/>
                </a:solidFill>
                <a:latin typeface="Tahoma"/>
                <a:cs typeface="Tahoma"/>
              </a:rPr>
              <a:t>Se crea </a:t>
            </a:r>
            <a:r>
              <a:rPr sz="1587" b="1" dirty="0">
                <a:solidFill>
                  <a:srgbClr val="008400"/>
                </a:solidFill>
                <a:latin typeface="Tahoma"/>
                <a:cs typeface="Tahoma"/>
              </a:rPr>
              <a:t>el </a:t>
            </a:r>
            <a:r>
              <a:rPr sz="1587" b="1" spc="5" dirty="0">
                <a:solidFill>
                  <a:srgbClr val="008400"/>
                </a:solidFill>
                <a:latin typeface="Tahoma"/>
                <a:cs typeface="Tahoma"/>
              </a:rPr>
              <a:t>subdirectorio .git con los ficheros del</a:t>
            </a:r>
            <a:r>
              <a:rPr sz="1587" b="1" spc="-77" dirty="0">
                <a:solidFill>
                  <a:srgbClr val="008400"/>
                </a:solidFill>
                <a:latin typeface="Tahoma"/>
                <a:cs typeface="Tahoma"/>
              </a:rPr>
              <a:t> </a:t>
            </a:r>
            <a:r>
              <a:rPr sz="1587" b="1" spc="5" dirty="0">
                <a:solidFill>
                  <a:srgbClr val="008400"/>
                </a:solidFill>
                <a:latin typeface="Tahoma"/>
                <a:cs typeface="Tahoma"/>
              </a:rPr>
              <a:t>repositorio</a:t>
            </a:r>
            <a:endParaRPr sz="1587">
              <a:latin typeface="Tahoma"/>
              <a:cs typeface="Tahoma"/>
            </a:endParaRPr>
          </a:p>
        </p:txBody>
      </p:sp>
      <p:sp>
        <p:nvSpPr>
          <p:cNvPr id="7" name="object 7">
            <a:extLst>
              <a:ext uri="{FF2B5EF4-FFF2-40B4-BE49-F238E27FC236}">
                <a16:creationId xmlns:a16="http://schemas.microsoft.com/office/drawing/2014/main" id="{3301A6A8-2BEF-444A-899C-EF05349F6F55}"/>
              </a:ext>
            </a:extLst>
          </p:cNvPr>
          <p:cNvSpPr txBox="1"/>
          <p:nvPr/>
        </p:nvSpPr>
        <p:spPr>
          <a:xfrm>
            <a:off x="1998259" y="3331891"/>
            <a:ext cx="7971633" cy="2924007"/>
          </a:xfrm>
          <a:prstGeom prst="rect">
            <a:avLst/>
          </a:prstGeom>
        </p:spPr>
        <p:txBody>
          <a:bodyPr vert="horz" wrap="square" lIns="0" tIns="13243" rIns="0" bIns="0" rtlCol="0">
            <a:spAutoFit/>
          </a:bodyPr>
          <a:lstStyle/>
          <a:p>
            <a:pPr marL="11516" marR="1250677">
              <a:lnSpc>
                <a:spcPct val="100000"/>
              </a:lnSpc>
              <a:spcBef>
                <a:spcPts val="103"/>
              </a:spcBef>
              <a:tabLst>
                <a:tab pos="3017862" algn="l"/>
                <a:tab pos="3042046" algn="l"/>
              </a:tabLst>
            </a:pPr>
            <a:r>
              <a:rPr sz="1587" b="1" spc="5" dirty="0">
                <a:solidFill>
                  <a:srgbClr val="941751"/>
                </a:solidFill>
                <a:latin typeface="Tahoma"/>
                <a:cs typeface="Tahoma"/>
              </a:rPr>
              <a:t>planet$ </a:t>
            </a:r>
            <a:r>
              <a:rPr sz="1587" b="1" spc="5" dirty="0">
                <a:latin typeface="Tahoma"/>
                <a:cs typeface="Tahoma"/>
              </a:rPr>
              <a:t>git</a:t>
            </a:r>
            <a:r>
              <a:rPr sz="1587" b="1" spc="9" dirty="0">
                <a:latin typeface="Tahoma"/>
                <a:cs typeface="Tahoma"/>
              </a:rPr>
              <a:t> </a:t>
            </a:r>
            <a:r>
              <a:rPr sz="1587" b="1" spc="5" dirty="0">
                <a:latin typeface="Tahoma"/>
                <a:cs typeface="Tahoma"/>
              </a:rPr>
              <a:t>add readme.txt		</a:t>
            </a:r>
            <a:r>
              <a:rPr sz="1587" b="1" spc="9" dirty="0">
                <a:solidFill>
                  <a:srgbClr val="008400"/>
                </a:solidFill>
                <a:latin typeface="Tahoma"/>
                <a:cs typeface="Tahoma"/>
              </a:rPr>
              <a:t># </a:t>
            </a:r>
            <a:r>
              <a:rPr sz="1587" b="1" spc="5" dirty="0">
                <a:solidFill>
                  <a:srgbClr val="FF2600"/>
                </a:solidFill>
                <a:latin typeface="Tahoma"/>
                <a:cs typeface="Tahoma"/>
              </a:rPr>
              <a:t>add</a:t>
            </a:r>
            <a:r>
              <a:rPr sz="1587" b="1" spc="5" dirty="0">
                <a:solidFill>
                  <a:srgbClr val="008400"/>
                </a:solidFill>
                <a:latin typeface="Tahoma"/>
                <a:cs typeface="Tahoma"/>
              </a:rPr>
              <a:t>: añade readme.txt </a:t>
            </a:r>
            <a:r>
              <a:rPr sz="1587" b="1" dirty="0">
                <a:solidFill>
                  <a:srgbClr val="008400"/>
                </a:solidFill>
                <a:latin typeface="Tahoma"/>
                <a:cs typeface="Tahoma"/>
              </a:rPr>
              <a:t>al </a:t>
            </a:r>
            <a:r>
              <a:rPr sz="1587" b="1" spc="5" dirty="0">
                <a:solidFill>
                  <a:srgbClr val="008400"/>
                </a:solidFill>
                <a:latin typeface="Tahoma"/>
                <a:cs typeface="Tahoma"/>
              </a:rPr>
              <a:t>index  </a:t>
            </a:r>
            <a:r>
              <a:rPr sz="1587" b="1" spc="5" dirty="0">
                <a:solidFill>
                  <a:srgbClr val="941751"/>
                </a:solidFill>
                <a:latin typeface="Tahoma"/>
                <a:cs typeface="Tahoma"/>
              </a:rPr>
              <a:t>planet$ </a:t>
            </a:r>
            <a:r>
              <a:rPr sz="1587" b="1" spc="5" dirty="0">
                <a:latin typeface="Tahoma"/>
                <a:cs typeface="Tahoma"/>
              </a:rPr>
              <a:t>git add *.java	</a:t>
            </a:r>
            <a:r>
              <a:rPr sz="1587" b="1" spc="9" dirty="0">
                <a:solidFill>
                  <a:srgbClr val="008400"/>
                </a:solidFill>
                <a:latin typeface="Tahoma"/>
                <a:cs typeface="Tahoma"/>
              </a:rPr>
              <a:t># </a:t>
            </a:r>
            <a:r>
              <a:rPr sz="1587" b="1" spc="5" dirty="0">
                <a:solidFill>
                  <a:srgbClr val="FF2600"/>
                </a:solidFill>
                <a:latin typeface="Tahoma"/>
                <a:cs typeface="Tahoma"/>
              </a:rPr>
              <a:t>add</a:t>
            </a:r>
            <a:r>
              <a:rPr sz="1587" b="1" spc="5" dirty="0">
                <a:solidFill>
                  <a:srgbClr val="008400"/>
                </a:solidFill>
                <a:latin typeface="Tahoma"/>
                <a:cs typeface="Tahoma"/>
              </a:rPr>
              <a:t>: añade todos los java </a:t>
            </a:r>
            <a:r>
              <a:rPr sz="1587" b="1" dirty="0">
                <a:solidFill>
                  <a:srgbClr val="008400"/>
                </a:solidFill>
                <a:latin typeface="Tahoma"/>
                <a:cs typeface="Tahoma"/>
              </a:rPr>
              <a:t>al</a:t>
            </a:r>
            <a:r>
              <a:rPr sz="1587" b="1" spc="-77" dirty="0">
                <a:solidFill>
                  <a:srgbClr val="008400"/>
                </a:solidFill>
                <a:latin typeface="Tahoma"/>
                <a:cs typeface="Tahoma"/>
              </a:rPr>
              <a:t> </a:t>
            </a:r>
            <a:r>
              <a:rPr sz="1587" b="1" spc="5" dirty="0">
                <a:solidFill>
                  <a:srgbClr val="008400"/>
                </a:solidFill>
                <a:latin typeface="Tahoma"/>
                <a:cs typeface="Tahoma"/>
              </a:rPr>
              <a:t>index</a:t>
            </a:r>
            <a:endParaRPr sz="1587">
              <a:latin typeface="Tahoma"/>
              <a:cs typeface="Tahoma"/>
            </a:endParaRPr>
          </a:p>
          <a:p>
            <a:pPr marL="11516">
              <a:lnSpc>
                <a:spcPts val="1900"/>
              </a:lnSpc>
              <a:tabLst>
                <a:tab pos="2394251" algn="l"/>
              </a:tabLst>
            </a:pPr>
            <a:r>
              <a:rPr sz="1587" b="1" spc="5" dirty="0">
                <a:solidFill>
                  <a:srgbClr val="941751"/>
                </a:solidFill>
                <a:latin typeface="Tahoma"/>
                <a:cs typeface="Tahoma"/>
              </a:rPr>
              <a:t>planet$ </a:t>
            </a:r>
            <a:r>
              <a:rPr sz="1587" b="1" spc="5" dirty="0">
                <a:latin typeface="Tahoma"/>
                <a:cs typeface="Tahoma"/>
              </a:rPr>
              <a:t>git add</a:t>
            </a:r>
            <a:r>
              <a:rPr sz="1587" b="1" dirty="0">
                <a:latin typeface="Tahoma"/>
                <a:cs typeface="Tahoma"/>
              </a:rPr>
              <a:t> .	</a:t>
            </a:r>
            <a:r>
              <a:rPr sz="1587" b="1" spc="9" dirty="0">
                <a:solidFill>
                  <a:srgbClr val="008400"/>
                </a:solidFill>
                <a:latin typeface="Tahoma"/>
                <a:cs typeface="Tahoma"/>
              </a:rPr>
              <a:t># </a:t>
            </a:r>
            <a:r>
              <a:rPr sz="1587" b="1" spc="5" dirty="0">
                <a:solidFill>
                  <a:srgbClr val="FF2600"/>
                </a:solidFill>
                <a:latin typeface="Tahoma"/>
                <a:cs typeface="Tahoma"/>
              </a:rPr>
              <a:t>add</a:t>
            </a:r>
            <a:r>
              <a:rPr sz="1587" b="1" spc="5" dirty="0">
                <a:solidFill>
                  <a:srgbClr val="008400"/>
                </a:solidFill>
                <a:latin typeface="Tahoma"/>
                <a:cs typeface="Tahoma"/>
              </a:rPr>
              <a:t>: añade todos los ficheros modificados </a:t>
            </a:r>
            <a:r>
              <a:rPr sz="1587" b="1" dirty="0">
                <a:solidFill>
                  <a:srgbClr val="008400"/>
                </a:solidFill>
                <a:latin typeface="Tahoma"/>
                <a:cs typeface="Tahoma"/>
              </a:rPr>
              <a:t>al</a:t>
            </a:r>
            <a:r>
              <a:rPr sz="1587" b="1" spc="-54" dirty="0">
                <a:solidFill>
                  <a:srgbClr val="008400"/>
                </a:solidFill>
                <a:latin typeface="Tahoma"/>
                <a:cs typeface="Tahoma"/>
              </a:rPr>
              <a:t> </a:t>
            </a:r>
            <a:r>
              <a:rPr sz="1587" b="1" spc="5" dirty="0">
                <a:solidFill>
                  <a:srgbClr val="008400"/>
                </a:solidFill>
                <a:latin typeface="Tahoma"/>
                <a:cs typeface="Tahoma"/>
              </a:rPr>
              <a:t>index</a:t>
            </a:r>
            <a:endParaRPr sz="1587">
              <a:latin typeface="Tahoma"/>
              <a:cs typeface="Tahoma"/>
            </a:endParaRPr>
          </a:p>
          <a:p>
            <a:pPr>
              <a:lnSpc>
                <a:spcPct val="100000"/>
              </a:lnSpc>
              <a:spcBef>
                <a:spcPts val="36"/>
              </a:spcBef>
            </a:pPr>
            <a:endParaRPr sz="1542">
              <a:latin typeface="Tahoma"/>
              <a:cs typeface="Tahoma"/>
            </a:endParaRPr>
          </a:p>
          <a:p>
            <a:pPr marL="11516">
              <a:lnSpc>
                <a:spcPts val="1904"/>
              </a:lnSpc>
            </a:pPr>
            <a:r>
              <a:rPr sz="1587" b="1" spc="5" dirty="0">
                <a:solidFill>
                  <a:srgbClr val="941751"/>
                </a:solidFill>
                <a:latin typeface="Tahoma"/>
                <a:cs typeface="Tahoma"/>
              </a:rPr>
              <a:t>planet$ </a:t>
            </a:r>
            <a:r>
              <a:rPr sz="1587" b="1" spc="5" dirty="0">
                <a:latin typeface="Tahoma"/>
                <a:cs typeface="Tahoma"/>
              </a:rPr>
              <a:t>git commit </a:t>
            </a:r>
            <a:r>
              <a:rPr sz="1587" b="1" spc="9" dirty="0">
                <a:latin typeface="Tahoma"/>
                <a:cs typeface="Tahoma"/>
              </a:rPr>
              <a:t>-m </a:t>
            </a:r>
            <a:r>
              <a:rPr sz="1587" b="1" spc="5" dirty="0">
                <a:latin typeface="Tahoma"/>
                <a:cs typeface="Tahoma"/>
              </a:rPr>
              <a:t>'Primera</a:t>
            </a:r>
            <a:r>
              <a:rPr sz="1587" b="1" spc="-23" dirty="0">
                <a:latin typeface="Tahoma"/>
                <a:cs typeface="Tahoma"/>
              </a:rPr>
              <a:t> </a:t>
            </a:r>
            <a:r>
              <a:rPr sz="1587" b="1" spc="5" dirty="0">
                <a:latin typeface="Tahoma"/>
                <a:cs typeface="Tahoma"/>
              </a:rPr>
              <a:t>version'</a:t>
            </a:r>
            <a:endParaRPr sz="1587">
              <a:latin typeface="Tahoma"/>
              <a:cs typeface="Tahoma"/>
            </a:endParaRPr>
          </a:p>
          <a:p>
            <a:pPr marL="1320926">
              <a:lnSpc>
                <a:spcPts val="1904"/>
              </a:lnSpc>
            </a:pPr>
            <a:r>
              <a:rPr sz="1587" b="1" spc="9" dirty="0">
                <a:solidFill>
                  <a:srgbClr val="008400"/>
                </a:solidFill>
                <a:latin typeface="Tahoma"/>
                <a:cs typeface="Tahoma"/>
              </a:rPr>
              <a:t># </a:t>
            </a:r>
            <a:r>
              <a:rPr sz="1587" b="1" spc="5" dirty="0">
                <a:solidFill>
                  <a:srgbClr val="FF2600"/>
                </a:solidFill>
                <a:latin typeface="Tahoma"/>
                <a:cs typeface="Tahoma"/>
              </a:rPr>
              <a:t>commit</a:t>
            </a:r>
            <a:r>
              <a:rPr sz="1587" b="1" spc="5" dirty="0">
                <a:solidFill>
                  <a:srgbClr val="008400"/>
                </a:solidFill>
                <a:latin typeface="Tahoma"/>
                <a:cs typeface="Tahoma"/>
              </a:rPr>
              <a:t>: congela una versión del proyecto en </a:t>
            </a:r>
            <a:r>
              <a:rPr sz="1587" b="1" dirty="0">
                <a:solidFill>
                  <a:srgbClr val="008400"/>
                </a:solidFill>
                <a:latin typeface="Tahoma"/>
                <a:cs typeface="Tahoma"/>
              </a:rPr>
              <a:t>el</a:t>
            </a:r>
            <a:r>
              <a:rPr sz="1587" b="1" spc="-63" dirty="0">
                <a:solidFill>
                  <a:srgbClr val="008400"/>
                </a:solidFill>
                <a:latin typeface="Tahoma"/>
                <a:cs typeface="Tahoma"/>
              </a:rPr>
              <a:t> </a:t>
            </a:r>
            <a:r>
              <a:rPr sz="1587" b="1" spc="5" dirty="0">
                <a:solidFill>
                  <a:srgbClr val="008400"/>
                </a:solidFill>
                <a:latin typeface="Tahoma"/>
                <a:cs typeface="Tahoma"/>
              </a:rPr>
              <a:t>repositorio</a:t>
            </a:r>
            <a:endParaRPr sz="1587">
              <a:latin typeface="Tahoma"/>
              <a:cs typeface="Tahoma"/>
            </a:endParaRPr>
          </a:p>
          <a:p>
            <a:pPr>
              <a:lnSpc>
                <a:spcPct val="100000"/>
              </a:lnSpc>
              <a:spcBef>
                <a:spcPts val="41"/>
              </a:spcBef>
            </a:pPr>
            <a:endParaRPr sz="1542">
              <a:latin typeface="Tahoma"/>
              <a:cs typeface="Tahoma"/>
            </a:endParaRPr>
          </a:p>
          <a:p>
            <a:pPr marL="11516">
              <a:lnSpc>
                <a:spcPts val="1904"/>
              </a:lnSpc>
            </a:pPr>
            <a:r>
              <a:rPr sz="1587" b="1" spc="9" dirty="0">
                <a:solidFill>
                  <a:srgbClr val="008400"/>
                </a:solidFill>
                <a:latin typeface="Tahoma"/>
                <a:cs typeface="Tahoma"/>
              </a:rPr>
              <a:t># </a:t>
            </a:r>
            <a:r>
              <a:rPr sz="1587" b="1" spc="5" dirty="0">
                <a:solidFill>
                  <a:srgbClr val="008400"/>
                </a:solidFill>
                <a:latin typeface="Tahoma"/>
                <a:cs typeface="Tahoma"/>
              </a:rPr>
              <a:t>A partir de este</a:t>
            </a:r>
            <a:r>
              <a:rPr sz="1587" b="1" spc="-27" dirty="0">
                <a:solidFill>
                  <a:srgbClr val="008400"/>
                </a:solidFill>
                <a:latin typeface="Tahoma"/>
                <a:cs typeface="Tahoma"/>
              </a:rPr>
              <a:t> </a:t>
            </a:r>
            <a:r>
              <a:rPr sz="1587" b="1" spc="5" dirty="0">
                <a:solidFill>
                  <a:srgbClr val="008400"/>
                </a:solidFill>
                <a:latin typeface="Tahoma"/>
                <a:cs typeface="Tahoma"/>
              </a:rPr>
              <a:t>momento:</a:t>
            </a:r>
            <a:endParaRPr sz="1587">
              <a:latin typeface="Tahoma"/>
              <a:cs typeface="Tahoma"/>
            </a:endParaRPr>
          </a:p>
          <a:p>
            <a:pPr marL="11516">
              <a:lnSpc>
                <a:spcPts val="1900"/>
              </a:lnSpc>
            </a:pPr>
            <a:r>
              <a:rPr sz="1587" b="1" spc="9" dirty="0">
                <a:solidFill>
                  <a:srgbClr val="008400"/>
                </a:solidFill>
                <a:latin typeface="Tahoma"/>
                <a:cs typeface="Tahoma"/>
              </a:rPr>
              <a:t># </a:t>
            </a:r>
            <a:r>
              <a:rPr sz="1587" b="1" spc="5" dirty="0">
                <a:solidFill>
                  <a:srgbClr val="008400"/>
                </a:solidFill>
                <a:latin typeface="Tahoma"/>
                <a:cs typeface="Tahoma"/>
              </a:rPr>
              <a:t>- Hacer nuevos cambios en </a:t>
            </a:r>
            <a:r>
              <a:rPr sz="1587" b="1" dirty="0">
                <a:solidFill>
                  <a:srgbClr val="008400"/>
                </a:solidFill>
                <a:latin typeface="Tahoma"/>
                <a:cs typeface="Tahoma"/>
              </a:rPr>
              <a:t>el </a:t>
            </a:r>
            <a:r>
              <a:rPr sz="1587" b="1" spc="5" dirty="0">
                <a:solidFill>
                  <a:srgbClr val="008400"/>
                </a:solidFill>
                <a:latin typeface="Tahoma"/>
                <a:cs typeface="Tahoma"/>
              </a:rPr>
              <a:t>directorio de</a:t>
            </a:r>
            <a:r>
              <a:rPr sz="1587" b="1" spc="-45" dirty="0">
                <a:solidFill>
                  <a:srgbClr val="008400"/>
                </a:solidFill>
                <a:latin typeface="Tahoma"/>
                <a:cs typeface="Tahoma"/>
              </a:rPr>
              <a:t> </a:t>
            </a:r>
            <a:r>
              <a:rPr sz="1587" b="1" spc="5" dirty="0">
                <a:solidFill>
                  <a:srgbClr val="008400"/>
                </a:solidFill>
                <a:latin typeface="Tahoma"/>
                <a:cs typeface="Tahoma"/>
              </a:rPr>
              <a:t>trabajo:</a:t>
            </a:r>
            <a:endParaRPr sz="1587">
              <a:latin typeface="Tahoma"/>
              <a:cs typeface="Tahoma"/>
            </a:endParaRPr>
          </a:p>
          <a:p>
            <a:pPr marL="11516" marR="399042">
              <a:lnSpc>
                <a:spcPts val="1904"/>
              </a:lnSpc>
              <a:spcBef>
                <a:spcPts val="59"/>
              </a:spcBef>
              <a:tabLst>
                <a:tab pos="534935" algn="l"/>
              </a:tabLst>
            </a:pPr>
            <a:r>
              <a:rPr sz="1587" b="1" spc="9" dirty="0">
                <a:solidFill>
                  <a:srgbClr val="008400"/>
                </a:solidFill>
                <a:latin typeface="Tahoma"/>
                <a:cs typeface="Tahoma"/>
              </a:rPr>
              <a:t>#	</a:t>
            </a:r>
            <a:r>
              <a:rPr sz="1587" b="1" spc="5" dirty="0">
                <a:solidFill>
                  <a:srgbClr val="008400"/>
                </a:solidFill>
                <a:latin typeface="Tahoma"/>
                <a:cs typeface="Tahoma"/>
              </a:rPr>
              <a:t>- Crear nuevos </a:t>
            </a:r>
            <a:r>
              <a:rPr sz="1587" b="1" dirty="0">
                <a:solidFill>
                  <a:srgbClr val="008400"/>
                </a:solidFill>
                <a:latin typeface="Tahoma"/>
                <a:cs typeface="Tahoma"/>
              </a:rPr>
              <a:t>ficheros, </a:t>
            </a:r>
            <a:r>
              <a:rPr sz="1587" b="1" spc="5" dirty="0">
                <a:solidFill>
                  <a:srgbClr val="008400"/>
                </a:solidFill>
                <a:latin typeface="Tahoma"/>
                <a:cs typeface="Tahoma"/>
              </a:rPr>
              <a:t>editar ficheros </a:t>
            </a:r>
            <a:r>
              <a:rPr sz="1587" b="1" dirty="0">
                <a:solidFill>
                  <a:srgbClr val="008400"/>
                </a:solidFill>
                <a:latin typeface="Tahoma"/>
                <a:cs typeface="Tahoma"/>
              </a:rPr>
              <a:t>existentes, </a:t>
            </a:r>
            <a:r>
              <a:rPr sz="1587" b="1" spc="5" dirty="0">
                <a:solidFill>
                  <a:srgbClr val="008400"/>
                </a:solidFill>
                <a:latin typeface="Tahoma"/>
                <a:cs typeface="Tahoma"/>
              </a:rPr>
              <a:t>borrar </a:t>
            </a:r>
            <a:r>
              <a:rPr sz="1587" b="1" dirty="0">
                <a:solidFill>
                  <a:srgbClr val="008400"/>
                </a:solidFill>
                <a:latin typeface="Tahoma"/>
                <a:cs typeface="Tahoma"/>
              </a:rPr>
              <a:t>ficheros, ...  </a:t>
            </a:r>
            <a:r>
              <a:rPr sz="1587" b="1" spc="9" dirty="0">
                <a:solidFill>
                  <a:srgbClr val="008400"/>
                </a:solidFill>
                <a:latin typeface="Tahoma"/>
                <a:cs typeface="Tahoma"/>
              </a:rPr>
              <a:t># </a:t>
            </a:r>
            <a:r>
              <a:rPr sz="1587" b="1" spc="5" dirty="0">
                <a:solidFill>
                  <a:srgbClr val="008400"/>
                </a:solidFill>
                <a:latin typeface="Tahoma"/>
                <a:cs typeface="Tahoma"/>
              </a:rPr>
              <a:t>- Añadir (</a:t>
            </a:r>
            <a:r>
              <a:rPr sz="1587" b="1" spc="5" dirty="0">
                <a:solidFill>
                  <a:srgbClr val="FF2600"/>
                </a:solidFill>
                <a:latin typeface="Tahoma"/>
                <a:cs typeface="Tahoma"/>
              </a:rPr>
              <a:t>add</a:t>
            </a:r>
            <a:r>
              <a:rPr sz="1587" b="1" spc="5" dirty="0">
                <a:solidFill>
                  <a:srgbClr val="008400"/>
                </a:solidFill>
                <a:latin typeface="Tahoma"/>
                <a:cs typeface="Tahoma"/>
              </a:rPr>
              <a:t>) los cambios en </a:t>
            </a:r>
            <a:r>
              <a:rPr sz="1587" b="1" dirty="0">
                <a:solidFill>
                  <a:srgbClr val="008400"/>
                </a:solidFill>
                <a:latin typeface="Tahoma"/>
                <a:cs typeface="Tahoma"/>
              </a:rPr>
              <a:t>el</a:t>
            </a:r>
            <a:r>
              <a:rPr sz="1587" b="1" spc="-45" dirty="0">
                <a:solidFill>
                  <a:srgbClr val="008400"/>
                </a:solidFill>
                <a:latin typeface="Tahoma"/>
                <a:cs typeface="Tahoma"/>
              </a:rPr>
              <a:t> </a:t>
            </a:r>
            <a:r>
              <a:rPr sz="1587" b="1" spc="5" dirty="0">
                <a:solidFill>
                  <a:srgbClr val="008400"/>
                </a:solidFill>
                <a:latin typeface="Tahoma"/>
                <a:cs typeface="Tahoma"/>
              </a:rPr>
              <a:t>index</a:t>
            </a:r>
            <a:endParaRPr sz="1587">
              <a:latin typeface="Tahoma"/>
              <a:cs typeface="Tahoma"/>
            </a:endParaRPr>
          </a:p>
          <a:p>
            <a:pPr marL="11516">
              <a:lnSpc>
                <a:spcPts val="1836"/>
              </a:lnSpc>
            </a:pPr>
            <a:r>
              <a:rPr sz="1587" b="1" spc="9" dirty="0">
                <a:solidFill>
                  <a:srgbClr val="008400"/>
                </a:solidFill>
                <a:latin typeface="Tahoma"/>
                <a:cs typeface="Tahoma"/>
              </a:rPr>
              <a:t># </a:t>
            </a:r>
            <a:r>
              <a:rPr sz="1587" b="1" spc="5" dirty="0">
                <a:solidFill>
                  <a:srgbClr val="008400"/>
                </a:solidFill>
                <a:latin typeface="Tahoma"/>
                <a:cs typeface="Tahoma"/>
              </a:rPr>
              <a:t>- Congelar </a:t>
            </a:r>
            <a:r>
              <a:rPr sz="1587" b="1" dirty="0">
                <a:solidFill>
                  <a:srgbClr val="008400"/>
                </a:solidFill>
                <a:latin typeface="Tahoma"/>
                <a:cs typeface="Tahoma"/>
              </a:rPr>
              <a:t>(</a:t>
            </a:r>
            <a:r>
              <a:rPr sz="1587" b="1" dirty="0">
                <a:solidFill>
                  <a:srgbClr val="FF2600"/>
                </a:solidFill>
                <a:latin typeface="Tahoma"/>
                <a:cs typeface="Tahoma"/>
              </a:rPr>
              <a:t>commit</a:t>
            </a:r>
            <a:r>
              <a:rPr sz="1587" b="1" dirty="0">
                <a:solidFill>
                  <a:srgbClr val="008400"/>
                </a:solidFill>
                <a:latin typeface="Tahoma"/>
                <a:cs typeface="Tahoma"/>
              </a:rPr>
              <a:t>) </a:t>
            </a:r>
            <a:r>
              <a:rPr sz="1587" b="1" spc="5" dirty="0">
                <a:solidFill>
                  <a:srgbClr val="008400"/>
                </a:solidFill>
                <a:latin typeface="Tahoma"/>
                <a:cs typeface="Tahoma"/>
              </a:rPr>
              <a:t>una nueva versión con los cambios metidos en </a:t>
            </a:r>
            <a:r>
              <a:rPr sz="1587" b="1" dirty="0">
                <a:solidFill>
                  <a:srgbClr val="008400"/>
                </a:solidFill>
                <a:latin typeface="Tahoma"/>
                <a:cs typeface="Tahoma"/>
              </a:rPr>
              <a:t>el</a:t>
            </a:r>
            <a:r>
              <a:rPr sz="1587" b="1" spc="-41" dirty="0">
                <a:solidFill>
                  <a:srgbClr val="008400"/>
                </a:solidFill>
                <a:latin typeface="Tahoma"/>
                <a:cs typeface="Tahoma"/>
              </a:rPr>
              <a:t> </a:t>
            </a:r>
            <a:r>
              <a:rPr sz="1587" b="1" spc="5" dirty="0">
                <a:solidFill>
                  <a:srgbClr val="008400"/>
                </a:solidFill>
                <a:latin typeface="Tahoma"/>
                <a:cs typeface="Tahoma"/>
              </a:rPr>
              <a:t>index</a:t>
            </a:r>
            <a:endParaRPr sz="1587">
              <a:latin typeface="Tahoma"/>
              <a:cs typeface="Tahoma"/>
            </a:endParaRPr>
          </a:p>
        </p:txBody>
      </p:sp>
    </p:spTree>
    <p:extLst>
      <p:ext uri="{BB962C8B-B14F-4D97-AF65-F5344CB8AC3E}">
        <p14:creationId xmlns:p14="http://schemas.microsoft.com/office/powerpoint/2010/main" val="637451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3B05F0-ED9D-4896-87E4-10F3921636D3}"/>
              </a:ext>
            </a:extLst>
          </p:cNvPr>
          <p:cNvSpPr>
            <a:spLocks noGrp="1"/>
          </p:cNvSpPr>
          <p:nvPr>
            <p:ph type="title"/>
          </p:nvPr>
        </p:nvSpPr>
        <p:spPr/>
        <p:txBody>
          <a:bodyPr/>
          <a:lstStyle/>
          <a:p>
            <a:r>
              <a:rPr lang="es-ES" dirty="0"/>
              <a:t>Clonar un proyecto existente</a:t>
            </a:r>
          </a:p>
        </p:txBody>
      </p:sp>
      <p:sp>
        <p:nvSpPr>
          <p:cNvPr id="4" name="object 4">
            <a:extLst>
              <a:ext uri="{FF2B5EF4-FFF2-40B4-BE49-F238E27FC236}">
                <a16:creationId xmlns:a16="http://schemas.microsoft.com/office/drawing/2014/main" id="{03C7F051-DDE0-4A5B-93BE-B32436549BA8}"/>
              </a:ext>
            </a:extLst>
          </p:cNvPr>
          <p:cNvSpPr txBox="1"/>
          <p:nvPr/>
        </p:nvSpPr>
        <p:spPr>
          <a:xfrm>
            <a:off x="1956984" y="1158361"/>
            <a:ext cx="7717697" cy="4830543"/>
          </a:xfrm>
          <a:prstGeom prst="rect">
            <a:avLst/>
          </a:prstGeom>
        </p:spPr>
        <p:txBody>
          <a:bodyPr vert="horz" wrap="square" lIns="0" tIns="13243" rIns="0" bIns="0" rtlCol="0">
            <a:spAutoFit/>
          </a:bodyPr>
          <a:lstStyle/>
          <a:p>
            <a:pPr marL="11516" marR="120346">
              <a:lnSpc>
                <a:spcPct val="100000"/>
              </a:lnSpc>
              <a:spcBef>
                <a:spcPts val="103"/>
              </a:spcBef>
              <a:tabLst>
                <a:tab pos="475050" algn="l"/>
              </a:tabLst>
            </a:pPr>
            <a:r>
              <a:rPr sz="1587" b="1" spc="9" dirty="0">
                <a:solidFill>
                  <a:srgbClr val="008400"/>
                </a:solidFill>
                <a:latin typeface="Tahoma"/>
                <a:cs typeface="Tahoma"/>
              </a:rPr>
              <a:t># </a:t>
            </a:r>
            <a:r>
              <a:rPr sz="1587" b="1" spc="5" dirty="0">
                <a:solidFill>
                  <a:srgbClr val="008400"/>
                </a:solidFill>
                <a:latin typeface="Tahoma"/>
                <a:cs typeface="Tahoma"/>
              </a:rPr>
              <a:t>Para </a:t>
            </a:r>
            <a:r>
              <a:rPr sz="1587" b="1" dirty="0">
                <a:solidFill>
                  <a:srgbClr val="008400"/>
                </a:solidFill>
                <a:latin typeface="Tahoma"/>
                <a:cs typeface="Tahoma"/>
              </a:rPr>
              <a:t>crear </a:t>
            </a:r>
            <a:r>
              <a:rPr sz="1587" b="1" spc="5" dirty="0">
                <a:solidFill>
                  <a:srgbClr val="008400"/>
                </a:solidFill>
                <a:latin typeface="Tahoma"/>
                <a:cs typeface="Tahoma"/>
              </a:rPr>
              <a:t>un duplicado de un proyecto git existente se usa </a:t>
            </a:r>
            <a:r>
              <a:rPr sz="1587" b="1" dirty="0">
                <a:solidFill>
                  <a:srgbClr val="008400"/>
                </a:solidFill>
                <a:latin typeface="Tahoma"/>
                <a:cs typeface="Tahoma"/>
              </a:rPr>
              <a:t>el </a:t>
            </a:r>
            <a:r>
              <a:rPr sz="1587" b="1" spc="5" dirty="0">
                <a:solidFill>
                  <a:srgbClr val="008400"/>
                </a:solidFill>
                <a:latin typeface="Tahoma"/>
                <a:cs typeface="Tahoma"/>
              </a:rPr>
              <a:t>comando:  </a:t>
            </a:r>
            <a:r>
              <a:rPr sz="1587" b="1" spc="9" dirty="0">
                <a:solidFill>
                  <a:srgbClr val="008400"/>
                </a:solidFill>
                <a:latin typeface="Tahoma"/>
                <a:cs typeface="Tahoma"/>
              </a:rPr>
              <a:t>#	</a:t>
            </a:r>
            <a:r>
              <a:rPr sz="1587" b="1" spc="5" dirty="0">
                <a:solidFill>
                  <a:srgbClr val="0433FF"/>
                </a:solidFill>
                <a:latin typeface="Tahoma"/>
                <a:cs typeface="Tahoma"/>
              </a:rPr>
              <a:t>git clone</a:t>
            </a:r>
            <a:r>
              <a:rPr sz="1587" b="1" spc="-9" dirty="0">
                <a:solidFill>
                  <a:srgbClr val="0433FF"/>
                </a:solidFill>
                <a:latin typeface="Tahoma"/>
                <a:cs typeface="Tahoma"/>
              </a:rPr>
              <a:t> </a:t>
            </a:r>
            <a:r>
              <a:rPr sz="1587" b="1" spc="9" dirty="0">
                <a:solidFill>
                  <a:srgbClr val="0433FF"/>
                </a:solidFill>
                <a:latin typeface="Tahoma"/>
                <a:cs typeface="Tahoma"/>
              </a:rPr>
              <a:t>&lt;URL&gt;</a:t>
            </a:r>
            <a:endParaRPr sz="1587" dirty="0">
              <a:latin typeface="Tahoma"/>
              <a:cs typeface="Tahoma"/>
            </a:endParaRPr>
          </a:p>
          <a:p>
            <a:pPr marL="11516">
              <a:lnSpc>
                <a:spcPts val="1900"/>
              </a:lnSpc>
            </a:pPr>
            <a:r>
              <a:rPr sz="1587" b="1" spc="9" dirty="0">
                <a:solidFill>
                  <a:srgbClr val="008400"/>
                </a:solidFill>
                <a:latin typeface="Tahoma"/>
                <a:cs typeface="Tahoma"/>
              </a:rPr>
              <a:t># </a:t>
            </a:r>
            <a:r>
              <a:rPr sz="1587" b="1" spc="5" dirty="0">
                <a:solidFill>
                  <a:srgbClr val="008400"/>
                </a:solidFill>
                <a:latin typeface="Tahoma"/>
                <a:cs typeface="Tahoma"/>
              </a:rPr>
              <a:t>Se duplica (clona) </a:t>
            </a:r>
            <a:r>
              <a:rPr sz="1587" b="1" dirty="0">
                <a:solidFill>
                  <a:srgbClr val="008400"/>
                </a:solidFill>
                <a:latin typeface="Tahoma"/>
                <a:cs typeface="Tahoma"/>
              </a:rPr>
              <a:t>el </a:t>
            </a:r>
            <a:r>
              <a:rPr sz="1587" b="1" spc="5" dirty="0">
                <a:solidFill>
                  <a:srgbClr val="008400"/>
                </a:solidFill>
                <a:latin typeface="Tahoma"/>
                <a:cs typeface="Tahoma"/>
              </a:rPr>
              <a:t>repositorio apuntado por</a:t>
            </a:r>
            <a:r>
              <a:rPr sz="1587" b="1" spc="-36" dirty="0">
                <a:solidFill>
                  <a:srgbClr val="008400"/>
                </a:solidFill>
                <a:latin typeface="Tahoma"/>
                <a:cs typeface="Tahoma"/>
              </a:rPr>
              <a:t> </a:t>
            </a:r>
            <a:r>
              <a:rPr sz="1587" b="1" spc="5" dirty="0">
                <a:solidFill>
                  <a:srgbClr val="008400"/>
                </a:solidFill>
                <a:latin typeface="Tahoma"/>
                <a:cs typeface="Tahoma"/>
              </a:rPr>
              <a:t>URL,</a:t>
            </a:r>
            <a:endParaRPr sz="1587" dirty="0">
              <a:latin typeface="Tahoma"/>
              <a:cs typeface="Tahoma"/>
            </a:endParaRPr>
          </a:p>
          <a:p>
            <a:pPr marL="11516">
              <a:lnSpc>
                <a:spcPts val="1904"/>
              </a:lnSpc>
              <a:tabLst>
                <a:tab pos="415741" algn="l"/>
              </a:tabLst>
            </a:pPr>
            <a:r>
              <a:rPr sz="1587" b="1" spc="9" dirty="0">
                <a:solidFill>
                  <a:srgbClr val="008400"/>
                </a:solidFill>
                <a:latin typeface="Tahoma"/>
                <a:cs typeface="Tahoma"/>
              </a:rPr>
              <a:t>#	</a:t>
            </a:r>
            <a:r>
              <a:rPr sz="1587" b="1" spc="5" dirty="0">
                <a:solidFill>
                  <a:srgbClr val="008400"/>
                </a:solidFill>
                <a:latin typeface="Tahoma"/>
                <a:cs typeface="Tahoma"/>
              </a:rPr>
              <a:t>incluyendo toda su historia (todas las versiones</a:t>
            </a:r>
            <a:r>
              <a:rPr sz="1587" b="1" spc="-45" dirty="0">
                <a:solidFill>
                  <a:srgbClr val="008400"/>
                </a:solidFill>
                <a:latin typeface="Tahoma"/>
                <a:cs typeface="Tahoma"/>
              </a:rPr>
              <a:t> </a:t>
            </a:r>
            <a:r>
              <a:rPr sz="1587" b="1" spc="5" dirty="0">
                <a:solidFill>
                  <a:srgbClr val="008400"/>
                </a:solidFill>
                <a:latin typeface="Tahoma"/>
                <a:cs typeface="Tahoma"/>
              </a:rPr>
              <a:t>congeladas).</a:t>
            </a:r>
            <a:endParaRPr sz="1587" dirty="0">
              <a:latin typeface="Tahoma"/>
              <a:cs typeface="Tahoma"/>
            </a:endParaRPr>
          </a:p>
          <a:p>
            <a:pPr>
              <a:lnSpc>
                <a:spcPct val="100000"/>
              </a:lnSpc>
              <a:spcBef>
                <a:spcPts val="36"/>
              </a:spcBef>
            </a:pPr>
            <a:endParaRPr sz="1542" dirty="0">
              <a:latin typeface="Tahoma"/>
              <a:cs typeface="Tahoma"/>
            </a:endParaRPr>
          </a:p>
          <a:p>
            <a:pPr marL="11516">
              <a:lnSpc>
                <a:spcPts val="1904"/>
              </a:lnSpc>
            </a:pPr>
            <a:r>
              <a:rPr sz="1587" b="1" spc="9" dirty="0">
                <a:solidFill>
                  <a:srgbClr val="008400"/>
                </a:solidFill>
                <a:latin typeface="Tahoma"/>
                <a:cs typeface="Tahoma"/>
              </a:rPr>
              <a:t># </a:t>
            </a:r>
            <a:r>
              <a:rPr sz="1587" b="1" spc="5" dirty="0">
                <a:solidFill>
                  <a:srgbClr val="008400"/>
                </a:solidFill>
                <a:latin typeface="Tahoma"/>
                <a:cs typeface="Tahoma"/>
              </a:rPr>
              <a:t>Clonar un proyecto ya existente en</a:t>
            </a:r>
            <a:r>
              <a:rPr sz="1587" b="1" spc="-41" dirty="0">
                <a:solidFill>
                  <a:srgbClr val="008400"/>
                </a:solidFill>
                <a:latin typeface="Tahoma"/>
                <a:cs typeface="Tahoma"/>
              </a:rPr>
              <a:t> </a:t>
            </a:r>
            <a:r>
              <a:rPr sz="1587" b="1" spc="5" dirty="0">
                <a:solidFill>
                  <a:srgbClr val="008400"/>
                </a:solidFill>
                <a:latin typeface="Tahoma"/>
                <a:cs typeface="Tahoma"/>
              </a:rPr>
              <a:t>github:</a:t>
            </a:r>
            <a:endParaRPr sz="1587" dirty="0">
              <a:latin typeface="Tahoma"/>
              <a:cs typeface="Tahoma"/>
            </a:endParaRPr>
          </a:p>
          <a:p>
            <a:pPr marL="11516">
              <a:lnSpc>
                <a:spcPts val="1900"/>
              </a:lnSpc>
            </a:pPr>
            <a:r>
              <a:rPr sz="1587" b="1" spc="5" dirty="0">
                <a:solidFill>
                  <a:srgbClr val="941751"/>
                </a:solidFill>
                <a:latin typeface="Tahoma"/>
                <a:cs typeface="Tahoma"/>
              </a:rPr>
              <a:t>$ </a:t>
            </a:r>
            <a:r>
              <a:rPr sz="1587" b="1" spc="5" dirty="0">
                <a:latin typeface="Tahoma"/>
                <a:cs typeface="Tahoma"/>
              </a:rPr>
              <a:t>git clone</a:t>
            </a:r>
            <a:r>
              <a:rPr sz="1587" b="1" spc="-14" dirty="0">
                <a:latin typeface="Tahoma"/>
                <a:cs typeface="Tahoma"/>
              </a:rPr>
              <a:t> </a:t>
            </a:r>
            <a:r>
              <a:rPr sz="1587" b="1" spc="5" dirty="0">
                <a:latin typeface="Tahoma"/>
                <a:cs typeface="Tahoma"/>
                <a:hlinkClick r:id="rId2"/>
              </a:rPr>
              <a:t>http://github.com/ging/planet</a:t>
            </a:r>
            <a:endParaRPr sz="1587" dirty="0">
              <a:latin typeface="Tahoma"/>
              <a:cs typeface="Tahoma"/>
            </a:endParaRPr>
          </a:p>
          <a:p>
            <a:pPr marL="2511718">
              <a:lnSpc>
                <a:spcPts val="1904"/>
              </a:lnSpc>
            </a:pPr>
            <a:r>
              <a:rPr sz="1587" b="1" spc="9" dirty="0">
                <a:solidFill>
                  <a:srgbClr val="008400"/>
                </a:solidFill>
                <a:latin typeface="Tahoma"/>
                <a:cs typeface="Tahoma"/>
              </a:rPr>
              <a:t># </a:t>
            </a:r>
            <a:r>
              <a:rPr sz="1587" b="1" spc="5" dirty="0">
                <a:solidFill>
                  <a:srgbClr val="008400"/>
                </a:solidFill>
                <a:latin typeface="Tahoma"/>
                <a:cs typeface="Tahoma"/>
              </a:rPr>
              <a:t>Se crea un directorio llamado planet con </a:t>
            </a:r>
            <a:r>
              <a:rPr sz="1587" b="1" dirty="0">
                <a:solidFill>
                  <a:srgbClr val="008400"/>
                </a:solidFill>
                <a:latin typeface="Tahoma"/>
                <a:cs typeface="Tahoma"/>
              </a:rPr>
              <a:t>el</a:t>
            </a:r>
            <a:r>
              <a:rPr sz="1587" b="1" spc="-73" dirty="0">
                <a:solidFill>
                  <a:srgbClr val="008400"/>
                </a:solidFill>
                <a:latin typeface="Tahoma"/>
                <a:cs typeface="Tahoma"/>
              </a:rPr>
              <a:t> </a:t>
            </a:r>
            <a:r>
              <a:rPr sz="1587" b="1" spc="5" dirty="0">
                <a:solidFill>
                  <a:srgbClr val="008400"/>
                </a:solidFill>
                <a:latin typeface="Tahoma"/>
                <a:cs typeface="Tahoma"/>
              </a:rPr>
              <a:t>clon</a:t>
            </a:r>
            <a:endParaRPr sz="1587" dirty="0">
              <a:latin typeface="Tahoma"/>
              <a:cs typeface="Tahoma"/>
            </a:endParaRPr>
          </a:p>
          <a:p>
            <a:pPr marL="11516">
              <a:lnSpc>
                <a:spcPts val="1904"/>
              </a:lnSpc>
              <a:spcBef>
                <a:spcPts val="1700"/>
              </a:spcBef>
            </a:pPr>
            <a:r>
              <a:rPr sz="1587" b="1" spc="9" dirty="0">
                <a:solidFill>
                  <a:srgbClr val="008400"/>
                </a:solidFill>
                <a:latin typeface="Tahoma"/>
                <a:cs typeface="Tahoma"/>
              </a:rPr>
              <a:t># </a:t>
            </a:r>
            <a:r>
              <a:rPr sz="1587" b="1" spc="5" dirty="0">
                <a:solidFill>
                  <a:srgbClr val="008400"/>
                </a:solidFill>
                <a:latin typeface="Tahoma"/>
                <a:cs typeface="Tahoma"/>
              </a:rPr>
              <a:t>Podemos </a:t>
            </a:r>
            <a:r>
              <a:rPr sz="1587" b="1" dirty="0">
                <a:solidFill>
                  <a:srgbClr val="008400"/>
                </a:solidFill>
                <a:latin typeface="Tahoma"/>
                <a:cs typeface="Tahoma"/>
              </a:rPr>
              <a:t>indicar cual </a:t>
            </a:r>
            <a:r>
              <a:rPr sz="1587" b="1" spc="5" dirty="0">
                <a:solidFill>
                  <a:srgbClr val="008400"/>
                </a:solidFill>
                <a:latin typeface="Tahoma"/>
                <a:cs typeface="Tahoma"/>
              </a:rPr>
              <a:t>es </a:t>
            </a:r>
            <a:r>
              <a:rPr sz="1587" b="1" dirty="0">
                <a:solidFill>
                  <a:srgbClr val="008400"/>
                </a:solidFill>
                <a:latin typeface="Tahoma"/>
                <a:cs typeface="Tahoma"/>
              </a:rPr>
              <a:t>el </a:t>
            </a:r>
            <a:r>
              <a:rPr sz="1587" b="1" spc="5" dirty="0">
                <a:solidFill>
                  <a:srgbClr val="008400"/>
                </a:solidFill>
                <a:latin typeface="Tahoma"/>
                <a:cs typeface="Tahoma"/>
              </a:rPr>
              <a:t>nombre del directorio a</a:t>
            </a:r>
            <a:r>
              <a:rPr sz="1587" b="1" spc="-23" dirty="0">
                <a:solidFill>
                  <a:srgbClr val="008400"/>
                </a:solidFill>
                <a:latin typeface="Tahoma"/>
                <a:cs typeface="Tahoma"/>
              </a:rPr>
              <a:t> </a:t>
            </a:r>
            <a:r>
              <a:rPr sz="1587" b="1" dirty="0">
                <a:solidFill>
                  <a:srgbClr val="008400"/>
                </a:solidFill>
                <a:latin typeface="Tahoma"/>
                <a:cs typeface="Tahoma"/>
              </a:rPr>
              <a:t>crear</a:t>
            </a:r>
            <a:endParaRPr sz="1587" dirty="0">
              <a:latin typeface="Tahoma"/>
              <a:cs typeface="Tahoma"/>
            </a:endParaRPr>
          </a:p>
          <a:p>
            <a:pPr marL="11516">
              <a:lnSpc>
                <a:spcPts val="1900"/>
              </a:lnSpc>
            </a:pPr>
            <a:r>
              <a:rPr sz="1587" b="1" spc="5" dirty="0">
                <a:solidFill>
                  <a:srgbClr val="941751"/>
                </a:solidFill>
                <a:latin typeface="Tahoma"/>
                <a:cs typeface="Tahoma"/>
              </a:rPr>
              <a:t>$ </a:t>
            </a:r>
            <a:r>
              <a:rPr sz="1587" b="1" spc="5" dirty="0">
                <a:latin typeface="Tahoma"/>
                <a:cs typeface="Tahoma"/>
              </a:rPr>
              <a:t>git clone </a:t>
            </a:r>
            <a:r>
              <a:rPr sz="1587" b="1" spc="5" dirty="0">
                <a:latin typeface="Tahoma"/>
                <a:cs typeface="Tahoma"/>
                <a:hlinkClick r:id="rId2"/>
              </a:rPr>
              <a:t>http://github.com/ging/planet</a:t>
            </a:r>
            <a:r>
              <a:rPr sz="1587" b="1" spc="-18" dirty="0">
                <a:latin typeface="Tahoma"/>
                <a:cs typeface="Tahoma"/>
                <a:hlinkClick r:id="rId2"/>
              </a:rPr>
              <a:t> </a:t>
            </a:r>
            <a:r>
              <a:rPr sz="1587" b="1" spc="5" dirty="0">
                <a:solidFill>
                  <a:srgbClr val="FF2600"/>
                </a:solidFill>
                <a:latin typeface="Tahoma"/>
                <a:cs typeface="Tahoma"/>
              </a:rPr>
              <a:t>my_planet</a:t>
            </a:r>
            <a:endParaRPr sz="1587" dirty="0">
              <a:latin typeface="Tahoma"/>
              <a:cs typeface="Tahoma"/>
            </a:endParaRPr>
          </a:p>
          <a:p>
            <a:pPr marL="666221">
              <a:lnSpc>
                <a:spcPts val="1904"/>
              </a:lnSpc>
            </a:pPr>
            <a:r>
              <a:rPr sz="1587" b="1" spc="9" dirty="0">
                <a:solidFill>
                  <a:srgbClr val="008400"/>
                </a:solidFill>
                <a:latin typeface="Tahoma"/>
                <a:cs typeface="Tahoma"/>
              </a:rPr>
              <a:t># </a:t>
            </a:r>
            <a:r>
              <a:rPr sz="1587" b="1" dirty="0">
                <a:solidFill>
                  <a:srgbClr val="008400"/>
                </a:solidFill>
                <a:latin typeface="Tahoma"/>
                <a:cs typeface="Tahoma"/>
              </a:rPr>
              <a:t>El </a:t>
            </a:r>
            <a:r>
              <a:rPr sz="1587" b="1" spc="5" dirty="0">
                <a:solidFill>
                  <a:srgbClr val="008400"/>
                </a:solidFill>
                <a:latin typeface="Tahoma"/>
                <a:cs typeface="Tahoma"/>
              </a:rPr>
              <a:t>repositorio clonado se creará en </a:t>
            </a:r>
            <a:r>
              <a:rPr sz="1587" b="1" dirty="0">
                <a:solidFill>
                  <a:srgbClr val="008400"/>
                </a:solidFill>
                <a:latin typeface="Tahoma"/>
                <a:cs typeface="Tahoma"/>
              </a:rPr>
              <a:t>el </a:t>
            </a:r>
            <a:r>
              <a:rPr sz="1587" b="1" spc="5" dirty="0">
                <a:solidFill>
                  <a:srgbClr val="008400"/>
                </a:solidFill>
                <a:latin typeface="Tahoma"/>
                <a:cs typeface="Tahoma"/>
              </a:rPr>
              <a:t>directorio</a:t>
            </a:r>
            <a:r>
              <a:rPr sz="1587" b="1" spc="-45" dirty="0">
                <a:solidFill>
                  <a:srgbClr val="008400"/>
                </a:solidFill>
                <a:latin typeface="Tahoma"/>
                <a:cs typeface="Tahoma"/>
              </a:rPr>
              <a:t> </a:t>
            </a:r>
            <a:r>
              <a:rPr sz="1587" b="1" spc="5" dirty="0">
                <a:solidFill>
                  <a:srgbClr val="FF2600"/>
                </a:solidFill>
                <a:latin typeface="Tahoma"/>
                <a:cs typeface="Tahoma"/>
              </a:rPr>
              <a:t>my_planet</a:t>
            </a:r>
            <a:endParaRPr sz="1587" dirty="0">
              <a:latin typeface="Tahoma"/>
              <a:cs typeface="Tahoma"/>
            </a:endParaRPr>
          </a:p>
          <a:p>
            <a:pPr>
              <a:lnSpc>
                <a:spcPct val="100000"/>
              </a:lnSpc>
              <a:spcBef>
                <a:spcPts val="36"/>
              </a:spcBef>
            </a:pPr>
            <a:endParaRPr sz="1542" dirty="0">
              <a:latin typeface="Tahoma"/>
              <a:cs typeface="Tahoma"/>
            </a:endParaRPr>
          </a:p>
          <a:p>
            <a:pPr marL="11516">
              <a:lnSpc>
                <a:spcPts val="1904"/>
              </a:lnSpc>
            </a:pPr>
            <a:r>
              <a:rPr sz="1587" b="1" spc="9" dirty="0">
                <a:solidFill>
                  <a:srgbClr val="008400"/>
                </a:solidFill>
                <a:latin typeface="Tahoma"/>
                <a:cs typeface="Tahoma"/>
              </a:rPr>
              <a:t># </a:t>
            </a:r>
            <a:r>
              <a:rPr sz="1587" b="1" dirty="0">
                <a:solidFill>
                  <a:srgbClr val="008400"/>
                </a:solidFill>
                <a:latin typeface="Tahoma"/>
                <a:cs typeface="Tahoma"/>
              </a:rPr>
              <a:t>El </a:t>
            </a:r>
            <a:r>
              <a:rPr sz="1587" b="1" spc="5" dirty="0">
                <a:solidFill>
                  <a:srgbClr val="008400"/>
                </a:solidFill>
                <a:latin typeface="Tahoma"/>
                <a:cs typeface="Tahoma"/>
              </a:rPr>
              <a:t>URL soporta varios protocolos: http: git: </a:t>
            </a:r>
            <a:r>
              <a:rPr sz="1587" b="1" dirty="0">
                <a:solidFill>
                  <a:srgbClr val="008400"/>
                </a:solidFill>
                <a:latin typeface="Tahoma"/>
                <a:cs typeface="Tahoma"/>
              </a:rPr>
              <a:t>file:</a:t>
            </a:r>
            <a:r>
              <a:rPr sz="1587" b="1" spc="-36" dirty="0">
                <a:solidFill>
                  <a:srgbClr val="008400"/>
                </a:solidFill>
                <a:latin typeface="Tahoma"/>
                <a:cs typeface="Tahoma"/>
              </a:rPr>
              <a:t> </a:t>
            </a:r>
            <a:r>
              <a:rPr sz="1587" b="1" dirty="0">
                <a:solidFill>
                  <a:srgbClr val="008400"/>
                </a:solidFill>
                <a:latin typeface="Tahoma"/>
                <a:cs typeface="Tahoma"/>
              </a:rPr>
              <a:t>ssh:</a:t>
            </a:r>
            <a:endParaRPr sz="1587" dirty="0">
              <a:latin typeface="Tahoma"/>
              <a:cs typeface="Tahoma"/>
            </a:endParaRPr>
          </a:p>
          <a:p>
            <a:pPr marL="11516">
              <a:lnSpc>
                <a:spcPts val="1900"/>
              </a:lnSpc>
            </a:pPr>
            <a:r>
              <a:rPr sz="1587" b="1" spc="9" dirty="0">
                <a:solidFill>
                  <a:srgbClr val="008400"/>
                </a:solidFill>
                <a:latin typeface="Tahoma"/>
                <a:cs typeface="Tahoma"/>
              </a:rPr>
              <a:t># </a:t>
            </a:r>
            <a:r>
              <a:rPr sz="1587" b="1" spc="5" dirty="0">
                <a:solidFill>
                  <a:srgbClr val="008400"/>
                </a:solidFill>
                <a:latin typeface="Tahoma"/>
                <a:cs typeface="Tahoma"/>
              </a:rPr>
              <a:t>Clonar </a:t>
            </a:r>
            <a:r>
              <a:rPr sz="1587" b="1" dirty="0">
                <a:solidFill>
                  <a:srgbClr val="008400"/>
                </a:solidFill>
                <a:latin typeface="Tahoma"/>
                <a:cs typeface="Tahoma"/>
              </a:rPr>
              <a:t>el </a:t>
            </a:r>
            <a:r>
              <a:rPr sz="1587" b="1" spc="5" dirty="0">
                <a:solidFill>
                  <a:srgbClr val="008400"/>
                </a:solidFill>
                <a:latin typeface="Tahoma"/>
                <a:cs typeface="Tahoma"/>
              </a:rPr>
              <a:t>repositorio planet creado en la transparencia</a:t>
            </a:r>
            <a:r>
              <a:rPr sz="1587" b="1" spc="-54" dirty="0">
                <a:solidFill>
                  <a:srgbClr val="008400"/>
                </a:solidFill>
                <a:latin typeface="Tahoma"/>
                <a:cs typeface="Tahoma"/>
              </a:rPr>
              <a:t> </a:t>
            </a:r>
            <a:r>
              <a:rPr sz="1587" b="1" spc="5" dirty="0">
                <a:solidFill>
                  <a:srgbClr val="008400"/>
                </a:solidFill>
                <a:latin typeface="Tahoma"/>
                <a:cs typeface="Tahoma"/>
              </a:rPr>
              <a:t>anterior:</a:t>
            </a:r>
            <a:endParaRPr sz="1587" dirty="0">
              <a:latin typeface="Tahoma"/>
              <a:cs typeface="Tahoma"/>
            </a:endParaRPr>
          </a:p>
          <a:p>
            <a:pPr marL="11516">
              <a:lnSpc>
                <a:spcPts val="1904"/>
              </a:lnSpc>
            </a:pPr>
            <a:r>
              <a:rPr sz="1587" b="1" spc="5" dirty="0">
                <a:solidFill>
                  <a:srgbClr val="941751"/>
                </a:solidFill>
                <a:latin typeface="Tahoma"/>
                <a:cs typeface="Tahoma"/>
              </a:rPr>
              <a:t>$ </a:t>
            </a:r>
            <a:r>
              <a:rPr sz="1587" b="1" spc="5" dirty="0">
                <a:latin typeface="Tahoma"/>
                <a:cs typeface="Tahoma"/>
              </a:rPr>
              <a:t>git clone</a:t>
            </a:r>
            <a:r>
              <a:rPr sz="1587" b="1" spc="-18" dirty="0">
                <a:latin typeface="Tahoma"/>
                <a:cs typeface="Tahoma"/>
              </a:rPr>
              <a:t> </a:t>
            </a:r>
            <a:r>
              <a:rPr sz="1587" b="1" spc="5" dirty="0">
                <a:latin typeface="Tahoma"/>
                <a:cs typeface="Tahoma"/>
              </a:rPr>
              <a:t>../el_path_hasta_el_directorio_a_clonar/planet</a:t>
            </a:r>
            <a:endParaRPr sz="1587" dirty="0">
              <a:latin typeface="Tahoma"/>
              <a:cs typeface="Tahoma"/>
            </a:endParaRPr>
          </a:p>
          <a:p>
            <a:pPr>
              <a:lnSpc>
                <a:spcPct val="100000"/>
              </a:lnSpc>
              <a:spcBef>
                <a:spcPts val="41"/>
              </a:spcBef>
            </a:pPr>
            <a:endParaRPr sz="1542" dirty="0">
              <a:latin typeface="Tahoma"/>
              <a:cs typeface="Tahoma"/>
            </a:endParaRPr>
          </a:p>
          <a:p>
            <a:pPr marL="52399">
              <a:lnSpc>
                <a:spcPts val="1904"/>
              </a:lnSpc>
            </a:pPr>
            <a:r>
              <a:rPr sz="1587" b="1" spc="9" dirty="0">
                <a:solidFill>
                  <a:srgbClr val="008400"/>
                </a:solidFill>
                <a:latin typeface="Tahoma"/>
                <a:cs typeface="Tahoma"/>
              </a:rPr>
              <a:t># </a:t>
            </a:r>
            <a:r>
              <a:rPr sz="1587" b="1" spc="5" dirty="0">
                <a:solidFill>
                  <a:srgbClr val="008400"/>
                </a:solidFill>
                <a:latin typeface="Tahoma"/>
                <a:cs typeface="Tahoma"/>
              </a:rPr>
              <a:t>A partir de este</a:t>
            </a:r>
            <a:r>
              <a:rPr sz="1587" b="1" spc="-27" dirty="0">
                <a:solidFill>
                  <a:srgbClr val="008400"/>
                </a:solidFill>
                <a:latin typeface="Tahoma"/>
                <a:cs typeface="Tahoma"/>
              </a:rPr>
              <a:t> </a:t>
            </a:r>
            <a:r>
              <a:rPr sz="1587" b="1" spc="5" dirty="0">
                <a:solidFill>
                  <a:srgbClr val="008400"/>
                </a:solidFill>
                <a:latin typeface="Tahoma"/>
                <a:cs typeface="Tahoma"/>
              </a:rPr>
              <a:t>momento:</a:t>
            </a:r>
            <a:endParaRPr sz="1587" dirty="0">
              <a:latin typeface="Tahoma"/>
              <a:cs typeface="Tahoma"/>
            </a:endParaRPr>
          </a:p>
          <a:p>
            <a:pPr marL="11516" marR="4607">
              <a:lnSpc>
                <a:spcPts val="1904"/>
              </a:lnSpc>
              <a:spcBef>
                <a:spcPts val="63"/>
              </a:spcBef>
            </a:pPr>
            <a:r>
              <a:rPr sz="1587" b="1" spc="9" dirty="0">
                <a:solidFill>
                  <a:srgbClr val="008400"/>
                </a:solidFill>
                <a:latin typeface="Tahoma"/>
                <a:cs typeface="Tahoma"/>
              </a:rPr>
              <a:t># </a:t>
            </a:r>
            <a:r>
              <a:rPr sz="1587" b="1" spc="5" dirty="0">
                <a:solidFill>
                  <a:srgbClr val="008400"/>
                </a:solidFill>
                <a:latin typeface="Tahoma"/>
                <a:cs typeface="Tahoma"/>
              </a:rPr>
              <a:t>- podemos </a:t>
            </a:r>
            <a:r>
              <a:rPr sz="1587" b="1" dirty="0">
                <a:solidFill>
                  <a:srgbClr val="008400"/>
                </a:solidFill>
                <a:latin typeface="Tahoma"/>
                <a:cs typeface="Tahoma"/>
              </a:rPr>
              <a:t>trabajar </a:t>
            </a:r>
            <a:r>
              <a:rPr sz="1587" b="1" spc="5" dirty="0">
                <a:solidFill>
                  <a:srgbClr val="008400"/>
                </a:solidFill>
                <a:latin typeface="Tahoma"/>
                <a:cs typeface="Tahoma"/>
              </a:rPr>
              <a:t>normalmente en </a:t>
            </a:r>
            <a:r>
              <a:rPr sz="1587" b="1" dirty="0">
                <a:solidFill>
                  <a:srgbClr val="008400"/>
                </a:solidFill>
                <a:latin typeface="Tahoma"/>
                <a:cs typeface="Tahoma"/>
              </a:rPr>
              <a:t>el </a:t>
            </a:r>
            <a:r>
              <a:rPr sz="1587" b="1" spc="5" dirty="0">
                <a:solidFill>
                  <a:srgbClr val="008400"/>
                </a:solidFill>
                <a:latin typeface="Tahoma"/>
                <a:cs typeface="Tahoma"/>
              </a:rPr>
              <a:t>proyecto clonado: add, commit, </a:t>
            </a:r>
            <a:r>
              <a:rPr sz="1587" b="1" dirty="0">
                <a:solidFill>
                  <a:srgbClr val="008400"/>
                </a:solidFill>
                <a:latin typeface="Tahoma"/>
                <a:cs typeface="Tahoma"/>
              </a:rPr>
              <a:t>...  </a:t>
            </a:r>
            <a:r>
              <a:rPr sz="1587" b="1" spc="9" dirty="0">
                <a:solidFill>
                  <a:srgbClr val="008400"/>
                </a:solidFill>
                <a:latin typeface="Tahoma"/>
                <a:cs typeface="Tahoma"/>
              </a:rPr>
              <a:t># </a:t>
            </a:r>
            <a:r>
              <a:rPr sz="1587" b="1" spc="5" dirty="0">
                <a:solidFill>
                  <a:srgbClr val="008400"/>
                </a:solidFill>
                <a:latin typeface="Tahoma"/>
                <a:cs typeface="Tahoma"/>
              </a:rPr>
              <a:t>Y en algunos momentos sincronizaremos los dos</a:t>
            </a:r>
            <a:r>
              <a:rPr sz="1587" b="1" spc="-32" dirty="0">
                <a:solidFill>
                  <a:srgbClr val="008400"/>
                </a:solidFill>
                <a:latin typeface="Tahoma"/>
                <a:cs typeface="Tahoma"/>
              </a:rPr>
              <a:t> </a:t>
            </a:r>
            <a:r>
              <a:rPr sz="1587" b="1" spc="5" dirty="0">
                <a:solidFill>
                  <a:srgbClr val="008400"/>
                </a:solidFill>
                <a:latin typeface="Tahoma"/>
                <a:cs typeface="Tahoma"/>
              </a:rPr>
              <a:t>repositorios.</a:t>
            </a:r>
            <a:endParaRPr sz="1587" dirty="0">
              <a:latin typeface="Tahoma"/>
              <a:cs typeface="Tahoma"/>
            </a:endParaRPr>
          </a:p>
        </p:txBody>
      </p:sp>
    </p:spTree>
    <p:extLst>
      <p:ext uri="{BB962C8B-B14F-4D97-AF65-F5344CB8AC3E}">
        <p14:creationId xmlns:p14="http://schemas.microsoft.com/office/powerpoint/2010/main" val="1460494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2DF349-417F-4028-93B0-A93DEEE6AE2B}"/>
              </a:ext>
            </a:extLst>
          </p:cNvPr>
          <p:cNvSpPr>
            <a:spLocks noGrp="1"/>
          </p:cNvSpPr>
          <p:nvPr>
            <p:ph type="title"/>
          </p:nvPr>
        </p:nvSpPr>
        <p:spPr/>
        <p:txBody>
          <a:bodyPr/>
          <a:lstStyle/>
          <a:p>
            <a:r>
              <a:rPr lang="es-ES" dirty="0"/>
              <a:t>Secciones de un Proyecto GIT</a:t>
            </a:r>
          </a:p>
        </p:txBody>
      </p:sp>
      <p:sp>
        <p:nvSpPr>
          <p:cNvPr id="4" name="object 3">
            <a:extLst>
              <a:ext uri="{FF2B5EF4-FFF2-40B4-BE49-F238E27FC236}">
                <a16:creationId xmlns:a16="http://schemas.microsoft.com/office/drawing/2014/main" id="{FB86E762-7E6E-4774-8689-ADF1671DCD8D}"/>
              </a:ext>
            </a:extLst>
          </p:cNvPr>
          <p:cNvSpPr/>
          <p:nvPr/>
        </p:nvSpPr>
        <p:spPr>
          <a:xfrm>
            <a:off x="6935299" y="1315886"/>
            <a:ext cx="4324580" cy="3160421"/>
          </a:xfrm>
          <a:prstGeom prst="rect">
            <a:avLst/>
          </a:prstGeom>
          <a:blipFill>
            <a:blip r:embed="rId2" cstate="print"/>
            <a:stretch>
              <a:fillRect/>
            </a:stretch>
          </a:blipFill>
        </p:spPr>
        <p:txBody>
          <a:bodyPr wrap="square" lIns="0" tIns="0" rIns="0" bIns="0" rtlCol="0"/>
          <a:lstStyle/>
          <a:p>
            <a:endParaRPr sz="1632"/>
          </a:p>
        </p:txBody>
      </p:sp>
      <p:sp>
        <p:nvSpPr>
          <p:cNvPr id="5" name="object 4">
            <a:extLst>
              <a:ext uri="{FF2B5EF4-FFF2-40B4-BE49-F238E27FC236}">
                <a16:creationId xmlns:a16="http://schemas.microsoft.com/office/drawing/2014/main" id="{485289DC-553E-45AF-AC97-DFF8D3ED85BA}"/>
              </a:ext>
            </a:extLst>
          </p:cNvPr>
          <p:cNvSpPr txBox="1"/>
          <p:nvPr/>
        </p:nvSpPr>
        <p:spPr>
          <a:xfrm>
            <a:off x="1766484" y="1026900"/>
            <a:ext cx="2700589" cy="313245"/>
          </a:xfrm>
          <a:prstGeom prst="rect">
            <a:avLst/>
          </a:prstGeom>
        </p:spPr>
        <p:txBody>
          <a:bodyPr vert="horz" wrap="square" lIns="0" tIns="10941" rIns="0" bIns="0" rtlCol="0">
            <a:spAutoFit/>
          </a:bodyPr>
          <a:lstStyle/>
          <a:p>
            <a:pPr marL="11516">
              <a:lnSpc>
                <a:spcPct val="100000"/>
              </a:lnSpc>
              <a:spcBef>
                <a:spcPts val="86"/>
              </a:spcBef>
              <a:tabLst>
                <a:tab pos="328792" algn="l"/>
              </a:tabLst>
            </a:pPr>
            <a:r>
              <a:rPr sz="2856" spc="-136" baseline="2645" dirty="0">
                <a:solidFill>
                  <a:srgbClr val="829FF9"/>
                </a:solidFill>
                <a:latin typeface="DejaVu Sans"/>
                <a:cs typeface="DejaVu Sans"/>
              </a:rPr>
              <a:t>✦	</a:t>
            </a:r>
            <a:r>
              <a:rPr sz="1904" b="1" spc="-5" dirty="0">
                <a:solidFill>
                  <a:srgbClr val="021EAA"/>
                </a:solidFill>
                <a:latin typeface="Arial"/>
                <a:cs typeface="Arial"/>
              </a:rPr>
              <a:t>Directorio </a:t>
            </a:r>
            <a:r>
              <a:rPr sz="1904" b="1" spc="-9" dirty="0">
                <a:solidFill>
                  <a:srgbClr val="021EAA"/>
                </a:solidFill>
                <a:latin typeface="Arial"/>
                <a:cs typeface="Arial"/>
              </a:rPr>
              <a:t>de</a:t>
            </a:r>
            <a:r>
              <a:rPr sz="1904" b="1" spc="-63" dirty="0">
                <a:solidFill>
                  <a:srgbClr val="021EAA"/>
                </a:solidFill>
                <a:latin typeface="Arial"/>
                <a:cs typeface="Arial"/>
              </a:rPr>
              <a:t> </a:t>
            </a:r>
            <a:r>
              <a:rPr sz="1904" b="1" spc="-5" dirty="0">
                <a:solidFill>
                  <a:srgbClr val="021EAA"/>
                </a:solidFill>
                <a:latin typeface="Arial"/>
                <a:cs typeface="Arial"/>
              </a:rPr>
              <a:t>trabajo</a:t>
            </a:r>
            <a:endParaRPr sz="1904">
              <a:latin typeface="Arial"/>
              <a:cs typeface="Arial"/>
            </a:endParaRPr>
          </a:p>
        </p:txBody>
      </p:sp>
      <p:sp>
        <p:nvSpPr>
          <p:cNvPr id="6" name="object 5">
            <a:extLst>
              <a:ext uri="{FF2B5EF4-FFF2-40B4-BE49-F238E27FC236}">
                <a16:creationId xmlns:a16="http://schemas.microsoft.com/office/drawing/2014/main" id="{E282BE97-055A-4ED3-94E7-5F4D9FE0AE7A}"/>
              </a:ext>
            </a:extLst>
          </p:cNvPr>
          <p:cNvSpPr txBox="1"/>
          <p:nvPr/>
        </p:nvSpPr>
        <p:spPr>
          <a:xfrm>
            <a:off x="2016674" y="1416713"/>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7" name="object 6">
            <a:extLst>
              <a:ext uri="{FF2B5EF4-FFF2-40B4-BE49-F238E27FC236}">
                <a16:creationId xmlns:a16="http://schemas.microsoft.com/office/drawing/2014/main" id="{FAEC0CFC-A8C3-48E4-9B8E-DF167A7EEEDB}"/>
              </a:ext>
            </a:extLst>
          </p:cNvPr>
          <p:cNvSpPr txBox="1"/>
          <p:nvPr/>
        </p:nvSpPr>
        <p:spPr>
          <a:xfrm>
            <a:off x="2277023" y="1377712"/>
            <a:ext cx="3578137" cy="592517"/>
          </a:xfrm>
          <a:prstGeom prst="rect">
            <a:avLst/>
          </a:prstGeom>
        </p:spPr>
        <p:txBody>
          <a:bodyPr vert="horz" wrap="square" lIns="0" tIns="28791" rIns="0" bIns="0" rtlCol="0">
            <a:spAutoFit/>
          </a:bodyPr>
          <a:lstStyle/>
          <a:p>
            <a:pPr marL="11516" marR="4607">
              <a:lnSpc>
                <a:spcPts val="2204"/>
              </a:lnSpc>
              <a:spcBef>
                <a:spcPts val="227"/>
              </a:spcBef>
            </a:pPr>
            <a:r>
              <a:rPr sz="1904" spc="-5" dirty="0">
                <a:solidFill>
                  <a:srgbClr val="0433FF"/>
                </a:solidFill>
                <a:latin typeface="Arial"/>
                <a:cs typeface="Arial"/>
              </a:rPr>
              <a:t>Contiene los ficheros con los</a:t>
            </a:r>
            <a:r>
              <a:rPr sz="1904" spc="-36" dirty="0">
                <a:solidFill>
                  <a:srgbClr val="0433FF"/>
                </a:solidFill>
                <a:latin typeface="Arial"/>
                <a:cs typeface="Arial"/>
              </a:rPr>
              <a:t> </a:t>
            </a:r>
            <a:r>
              <a:rPr sz="1904" spc="-5" dirty="0">
                <a:solidFill>
                  <a:srgbClr val="0433FF"/>
                </a:solidFill>
                <a:latin typeface="Arial"/>
                <a:cs typeface="Arial"/>
              </a:rPr>
              <a:t>que  estamos</a:t>
            </a:r>
            <a:r>
              <a:rPr sz="1904" spc="-9" dirty="0">
                <a:solidFill>
                  <a:srgbClr val="0433FF"/>
                </a:solidFill>
                <a:latin typeface="Arial"/>
                <a:cs typeface="Arial"/>
              </a:rPr>
              <a:t> </a:t>
            </a:r>
            <a:r>
              <a:rPr sz="1904" spc="-5" dirty="0">
                <a:solidFill>
                  <a:srgbClr val="0433FF"/>
                </a:solidFill>
                <a:latin typeface="Arial"/>
                <a:cs typeface="Arial"/>
              </a:rPr>
              <a:t>trabajando.</a:t>
            </a:r>
            <a:endParaRPr sz="1904">
              <a:latin typeface="Arial"/>
              <a:cs typeface="Arial"/>
            </a:endParaRPr>
          </a:p>
        </p:txBody>
      </p:sp>
      <p:sp>
        <p:nvSpPr>
          <p:cNvPr id="8" name="object 7">
            <a:extLst>
              <a:ext uri="{FF2B5EF4-FFF2-40B4-BE49-F238E27FC236}">
                <a16:creationId xmlns:a16="http://schemas.microsoft.com/office/drawing/2014/main" id="{CCC8BC0C-295E-4080-93EF-3D96DAA538AC}"/>
              </a:ext>
            </a:extLst>
          </p:cNvPr>
          <p:cNvSpPr txBox="1"/>
          <p:nvPr/>
        </p:nvSpPr>
        <p:spPr>
          <a:xfrm>
            <a:off x="2238924" y="2044183"/>
            <a:ext cx="83494" cy="230296"/>
          </a:xfrm>
          <a:prstGeom prst="rect">
            <a:avLst/>
          </a:prstGeom>
        </p:spPr>
        <p:txBody>
          <a:bodyPr vert="horz" wrap="square" lIns="0" tIns="13820" rIns="0" bIns="0" rtlCol="0">
            <a:spAutoFit/>
          </a:bodyPr>
          <a:lstStyle/>
          <a:p>
            <a:pPr marL="11516">
              <a:lnSpc>
                <a:spcPct val="100000"/>
              </a:lnSpc>
              <a:spcBef>
                <a:spcPts val="109"/>
              </a:spcBef>
            </a:pPr>
            <a:r>
              <a:rPr sz="1406" spc="5" dirty="0">
                <a:solidFill>
                  <a:srgbClr val="FF2600"/>
                </a:solidFill>
                <a:latin typeface="Arial"/>
                <a:cs typeface="Arial"/>
              </a:rPr>
              <a:t>-</a:t>
            </a:r>
            <a:endParaRPr sz="1406">
              <a:latin typeface="Arial"/>
              <a:cs typeface="Arial"/>
            </a:endParaRPr>
          </a:p>
        </p:txBody>
      </p:sp>
      <p:sp>
        <p:nvSpPr>
          <p:cNvPr id="9" name="object 8">
            <a:extLst>
              <a:ext uri="{FF2B5EF4-FFF2-40B4-BE49-F238E27FC236}">
                <a16:creationId xmlns:a16="http://schemas.microsoft.com/office/drawing/2014/main" id="{1588D0CB-926C-4C53-B951-DB9D23167A1C}"/>
              </a:ext>
            </a:extLst>
          </p:cNvPr>
          <p:cNvSpPr txBox="1"/>
          <p:nvPr/>
        </p:nvSpPr>
        <p:spPr>
          <a:xfrm>
            <a:off x="1766485" y="2008163"/>
            <a:ext cx="4539178" cy="1233404"/>
          </a:xfrm>
          <a:prstGeom prst="rect">
            <a:avLst/>
          </a:prstGeom>
        </p:spPr>
        <p:txBody>
          <a:bodyPr vert="horz" wrap="square" lIns="0" tIns="28791" rIns="0" bIns="0" rtlCol="0">
            <a:spAutoFit/>
          </a:bodyPr>
          <a:lstStyle/>
          <a:p>
            <a:pPr marL="743956" marR="124953">
              <a:lnSpc>
                <a:spcPts val="2204"/>
              </a:lnSpc>
              <a:spcBef>
                <a:spcPts val="227"/>
              </a:spcBef>
              <a:tabLst>
                <a:tab pos="2139164" algn="l"/>
              </a:tabLst>
            </a:pPr>
            <a:r>
              <a:rPr sz="1904" spc="-5" dirty="0">
                <a:solidFill>
                  <a:srgbClr val="0433FF"/>
                </a:solidFill>
                <a:latin typeface="Arial"/>
                <a:cs typeface="Arial"/>
              </a:rPr>
              <a:t>Se habrán copiado (checkout) de  una versión del repositorio, o  habrán</a:t>
            </a:r>
            <a:r>
              <a:rPr sz="1904" dirty="0">
                <a:solidFill>
                  <a:srgbClr val="0433FF"/>
                </a:solidFill>
                <a:latin typeface="Arial"/>
                <a:cs typeface="Arial"/>
              </a:rPr>
              <a:t> </a:t>
            </a:r>
            <a:r>
              <a:rPr sz="1904" spc="-5" dirty="0">
                <a:solidFill>
                  <a:srgbClr val="0433FF"/>
                </a:solidFill>
                <a:latin typeface="Arial"/>
                <a:cs typeface="Arial"/>
              </a:rPr>
              <a:t>sido	creados por</a:t>
            </a:r>
            <a:r>
              <a:rPr sz="1904" spc="-54" dirty="0">
                <a:solidFill>
                  <a:srgbClr val="0433FF"/>
                </a:solidFill>
                <a:latin typeface="Arial"/>
                <a:cs typeface="Arial"/>
              </a:rPr>
              <a:t> </a:t>
            </a:r>
            <a:r>
              <a:rPr sz="1904" spc="-5" dirty="0">
                <a:solidFill>
                  <a:srgbClr val="0433FF"/>
                </a:solidFill>
                <a:latin typeface="Arial"/>
                <a:cs typeface="Arial"/>
              </a:rPr>
              <a:t>nosotros</a:t>
            </a:r>
            <a:endParaRPr sz="1904" dirty="0">
              <a:latin typeface="Arial"/>
              <a:cs typeface="Arial"/>
            </a:endParaRPr>
          </a:p>
          <a:p>
            <a:pPr marL="11516">
              <a:lnSpc>
                <a:spcPct val="100000"/>
              </a:lnSpc>
              <a:spcBef>
                <a:spcPts val="494"/>
              </a:spcBef>
              <a:tabLst>
                <a:tab pos="328792" algn="l"/>
              </a:tabLst>
            </a:pPr>
            <a:r>
              <a:rPr sz="2856" spc="-136" baseline="2645" dirty="0">
                <a:solidFill>
                  <a:srgbClr val="829FF9"/>
                </a:solidFill>
                <a:latin typeface="DejaVu Sans"/>
                <a:cs typeface="DejaVu Sans"/>
              </a:rPr>
              <a:t>✦	</a:t>
            </a:r>
            <a:r>
              <a:rPr sz="1904" b="1" spc="-9" dirty="0">
                <a:solidFill>
                  <a:srgbClr val="021EAA"/>
                </a:solidFill>
                <a:latin typeface="Arial"/>
                <a:cs typeface="Arial"/>
              </a:rPr>
              <a:t>Area </a:t>
            </a:r>
            <a:r>
              <a:rPr sz="1904" b="1" spc="-5" dirty="0">
                <a:solidFill>
                  <a:srgbClr val="021EAA"/>
                </a:solidFill>
                <a:latin typeface="Arial"/>
                <a:cs typeface="Arial"/>
              </a:rPr>
              <a:t>de cambios </a:t>
            </a:r>
            <a:r>
              <a:rPr sz="1904" spc="-5" dirty="0">
                <a:solidFill>
                  <a:srgbClr val="021EAA"/>
                </a:solidFill>
                <a:latin typeface="Arial"/>
                <a:cs typeface="Arial"/>
              </a:rPr>
              <a:t>(staging area,</a:t>
            </a:r>
            <a:r>
              <a:rPr sz="1904" spc="-9" dirty="0">
                <a:solidFill>
                  <a:srgbClr val="021EAA"/>
                </a:solidFill>
                <a:latin typeface="Arial"/>
                <a:cs typeface="Arial"/>
              </a:rPr>
              <a:t> </a:t>
            </a:r>
            <a:r>
              <a:rPr sz="1904" spc="-5" dirty="0">
                <a:solidFill>
                  <a:srgbClr val="021EAA"/>
                </a:solidFill>
                <a:latin typeface="Arial"/>
                <a:cs typeface="Arial"/>
              </a:rPr>
              <a:t>index)</a:t>
            </a:r>
            <a:endParaRPr sz="1904" dirty="0">
              <a:latin typeface="Arial"/>
              <a:cs typeface="Arial"/>
            </a:endParaRPr>
          </a:p>
        </p:txBody>
      </p:sp>
      <p:sp>
        <p:nvSpPr>
          <p:cNvPr id="10" name="object 9">
            <a:extLst>
              <a:ext uri="{FF2B5EF4-FFF2-40B4-BE49-F238E27FC236}">
                <a16:creationId xmlns:a16="http://schemas.microsoft.com/office/drawing/2014/main" id="{98E145FC-227E-4860-89D2-5219E10F2DC8}"/>
              </a:ext>
            </a:extLst>
          </p:cNvPr>
          <p:cNvSpPr txBox="1"/>
          <p:nvPr/>
        </p:nvSpPr>
        <p:spPr>
          <a:xfrm>
            <a:off x="2020483" y="3318227"/>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11" name="object 10">
            <a:extLst>
              <a:ext uri="{FF2B5EF4-FFF2-40B4-BE49-F238E27FC236}">
                <a16:creationId xmlns:a16="http://schemas.microsoft.com/office/drawing/2014/main" id="{37A3F416-F745-42B2-9FBA-51C4DD6357E1}"/>
              </a:ext>
            </a:extLst>
          </p:cNvPr>
          <p:cNvSpPr txBox="1"/>
          <p:nvPr/>
        </p:nvSpPr>
        <p:spPr>
          <a:xfrm>
            <a:off x="1766484" y="3279226"/>
            <a:ext cx="4480445" cy="1513251"/>
          </a:xfrm>
          <a:prstGeom prst="rect">
            <a:avLst/>
          </a:prstGeom>
        </p:spPr>
        <p:txBody>
          <a:bodyPr vert="horz" wrap="square" lIns="0" tIns="28791" rIns="0" bIns="0" rtlCol="0">
            <a:spAutoFit/>
          </a:bodyPr>
          <a:lstStyle/>
          <a:p>
            <a:pPr marL="525722" marR="4607">
              <a:lnSpc>
                <a:spcPts val="2204"/>
              </a:lnSpc>
              <a:spcBef>
                <a:spcPts val="227"/>
              </a:spcBef>
            </a:pPr>
            <a:r>
              <a:rPr sz="1904" spc="-5" dirty="0">
                <a:solidFill>
                  <a:srgbClr val="0433FF"/>
                </a:solidFill>
                <a:latin typeface="Arial"/>
                <a:cs typeface="Arial"/>
              </a:rPr>
              <a:t>Contiene información sobre las  modificaciones realizadas en los  ficheros de directorio de trabajo que  </a:t>
            </a:r>
            <a:r>
              <a:rPr sz="1904" b="1" spc="-9" dirty="0">
                <a:solidFill>
                  <a:srgbClr val="0433FF"/>
                </a:solidFill>
                <a:latin typeface="Arial"/>
                <a:cs typeface="Arial"/>
              </a:rPr>
              <a:t>se </a:t>
            </a:r>
            <a:r>
              <a:rPr sz="1904" b="1" spc="-5" dirty="0">
                <a:solidFill>
                  <a:srgbClr val="0433FF"/>
                </a:solidFill>
                <a:latin typeface="Arial"/>
                <a:cs typeface="Arial"/>
              </a:rPr>
              <a:t>guardarán </a:t>
            </a:r>
            <a:r>
              <a:rPr sz="1904" spc="-5" dirty="0">
                <a:solidFill>
                  <a:srgbClr val="0433FF"/>
                </a:solidFill>
                <a:latin typeface="Arial"/>
                <a:cs typeface="Arial"/>
              </a:rPr>
              <a:t>en el próximo</a:t>
            </a:r>
            <a:r>
              <a:rPr sz="1904" spc="-36" dirty="0">
                <a:solidFill>
                  <a:srgbClr val="0433FF"/>
                </a:solidFill>
                <a:latin typeface="Arial"/>
                <a:cs typeface="Arial"/>
              </a:rPr>
              <a:t> </a:t>
            </a:r>
            <a:r>
              <a:rPr sz="1904" spc="-5" dirty="0">
                <a:solidFill>
                  <a:srgbClr val="0433FF"/>
                </a:solidFill>
                <a:latin typeface="Arial"/>
                <a:cs typeface="Arial"/>
              </a:rPr>
              <a:t>commit.</a:t>
            </a:r>
            <a:endParaRPr sz="1904">
              <a:latin typeface="Arial"/>
              <a:cs typeface="Arial"/>
            </a:endParaRPr>
          </a:p>
          <a:p>
            <a:pPr marL="11516">
              <a:lnSpc>
                <a:spcPct val="100000"/>
              </a:lnSpc>
              <a:spcBef>
                <a:spcPts val="494"/>
              </a:spcBef>
              <a:tabLst>
                <a:tab pos="328792" algn="l"/>
              </a:tabLst>
            </a:pPr>
            <a:r>
              <a:rPr sz="2856" spc="-136" baseline="2645" dirty="0">
                <a:solidFill>
                  <a:srgbClr val="829FF9"/>
                </a:solidFill>
                <a:latin typeface="DejaVu Sans"/>
                <a:cs typeface="DejaVu Sans"/>
              </a:rPr>
              <a:t>✦	</a:t>
            </a:r>
            <a:r>
              <a:rPr sz="1904" b="1" spc="-5" dirty="0">
                <a:solidFill>
                  <a:srgbClr val="021EAA"/>
                </a:solidFill>
                <a:latin typeface="Arial"/>
                <a:cs typeface="Arial"/>
              </a:rPr>
              <a:t>Directorio </a:t>
            </a:r>
            <a:r>
              <a:rPr sz="1904" b="1" spc="-9" dirty="0">
                <a:solidFill>
                  <a:srgbClr val="021EAA"/>
                </a:solidFill>
                <a:latin typeface="Arial"/>
                <a:cs typeface="Arial"/>
              </a:rPr>
              <a:t>GIT </a:t>
            </a:r>
            <a:r>
              <a:rPr sz="1904" spc="-5" dirty="0">
                <a:solidFill>
                  <a:srgbClr val="021EAA"/>
                </a:solidFill>
                <a:latin typeface="Arial"/>
                <a:cs typeface="Arial"/>
              </a:rPr>
              <a:t>(el</a:t>
            </a:r>
            <a:r>
              <a:rPr sz="1904" spc="-9" dirty="0">
                <a:solidFill>
                  <a:srgbClr val="021EAA"/>
                </a:solidFill>
                <a:latin typeface="Arial"/>
                <a:cs typeface="Arial"/>
              </a:rPr>
              <a:t> </a:t>
            </a:r>
            <a:r>
              <a:rPr sz="1904" spc="-5" dirty="0">
                <a:solidFill>
                  <a:srgbClr val="021EAA"/>
                </a:solidFill>
                <a:latin typeface="Arial"/>
                <a:cs typeface="Arial"/>
              </a:rPr>
              <a:t>repositorio)</a:t>
            </a:r>
            <a:endParaRPr sz="1904">
              <a:latin typeface="Arial"/>
              <a:cs typeface="Arial"/>
            </a:endParaRPr>
          </a:p>
        </p:txBody>
      </p:sp>
      <p:sp>
        <p:nvSpPr>
          <p:cNvPr id="12" name="object 11">
            <a:extLst>
              <a:ext uri="{FF2B5EF4-FFF2-40B4-BE49-F238E27FC236}">
                <a16:creationId xmlns:a16="http://schemas.microsoft.com/office/drawing/2014/main" id="{FA0D8A4C-1721-4574-AFDC-CDD75E406A29}"/>
              </a:ext>
            </a:extLst>
          </p:cNvPr>
          <p:cNvSpPr txBox="1"/>
          <p:nvPr/>
        </p:nvSpPr>
        <p:spPr>
          <a:xfrm>
            <a:off x="2020483" y="4868929"/>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13" name="object 12">
            <a:extLst>
              <a:ext uri="{FF2B5EF4-FFF2-40B4-BE49-F238E27FC236}">
                <a16:creationId xmlns:a16="http://schemas.microsoft.com/office/drawing/2014/main" id="{1598F1C5-38A6-4324-A5C6-D245CAFAF790}"/>
              </a:ext>
            </a:extLst>
          </p:cNvPr>
          <p:cNvSpPr txBox="1"/>
          <p:nvPr/>
        </p:nvSpPr>
        <p:spPr>
          <a:xfrm>
            <a:off x="2229774" y="4829929"/>
            <a:ext cx="3424393" cy="943767"/>
          </a:xfrm>
          <a:prstGeom prst="rect">
            <a:avLst/>
          </a:prstGeom>
        </p:spPr>
        <p:txBody>
          <a:bodyPr vert="horz" wrap="square" lIns="0" tIns="28791" rIns="0" bIns="0" rtlCol="0">
            <a:spAutoFit/>
          </a:bodyPr>
          <a:lstStyle/>
          <a:p>
            <a:pPr marL="62188" marR="27639">
              <a:lnSpc>
                <a:spcPts val="2204"/>
              </a:lnSpc>
              <a:spcBef>
                <a:spcPts val="227"/>
              </a:spcBef>
            </a:pPr>
            <a:r>
              <a:rPr sz="1904" spc="-5" dirty="0">
                <a:solidFill>
                  <a:srgbClr val="0433FF"/>
                </a:solidFill>
                <a:latin typeface="Arial"/>
                <a:cs typeface="Arial"/>
              </a:rPr>
              <a:t>Guarda todas las versiones</a:t>
            </a:r>
            <a:r>
              <a:rPr sz="1904" spc="-41" dirty="0">
                <a:solidFill>
                  <a:srgbClr val="0433FF"/>
                </a:solidFill>
                <a:latin typeface="Arial"/>
                <a:cs typeface="Arial"/>
              </a:rPr>
              <a:t> </a:t>
            </a:r>
            <a:r>
              <a:rPr sz="1904" spc="-5" dirty="0">
                <a:solidFill>
                  <a:srgbClr val="0433FF"/>
                </a:solidFill>
                <a:latin typeface="Arial"/>
                <a:cs typeface="Arial"/>
              </a:rPr>
              <a:t>del  proyecto.</a:t>
            </a:r>
            <a:endParaRPr sz="1904">
              <a:latin typeface="Arial"/>
              <a:cs typeface="Arial"/>
            </a:endParaRPr>
          </a:p>
          <a:p>
            <a:pPr marL="46065">
              <a:lnSpc>
                <a:spcPct val="100000"/>
              </a:lnSpc>
              <a:spcBef>
                <a:spcPts val="416"/>
              </a:spcBef>
              <a:tabLst>
                <a:tab pos="306335" algn="l"/>
              </a:tabLst>
            </a:pPr>
            <a:r>
              <a:rPr sz="2108" spc="6" baseline="7168" dirty="0">
                <a:solidFill>
                  <a:srgbClr val="FF2600"/>
                </a:solidFill>
                <a:latin typeface="Arial"/>
                <a:cs typeface="Arial"/>
              </a:rPr>
              <a:t>-	</a:t>
            </a:r>
            <a:r>
              <a:rPr sz="1904" spc="-5" dirty="0">
                <a:solidFill>
                  <a:srgbClr val="0433FF"/>
                </a:solidFill>
                <a:latin typeface="Arial"/>
                <a:cs typeface="Arial"/>
              </a:rPr>
              <a:t>ficheros, metadatos,</a:t>
            </a:r>
            <a:r>
              <a:rPr sz="1904" spc="-14" dirty="0">
                <a:solidFill>
                  <a:srgbClr val="0433FF"/>
                </a:solidFill>
                <a:latin typeface="Arial"/>
                <a:cs typeface="Arial"/>
              </a:rPr>
              <a:t> </a:t>
            </a:r>
            <a:r>
              <a:rPr sz="1904" spc="-5" dirty="0">
                <a:solidFill>
                  <a:srgbClr val="0433FF"/>
                </a:solidFill>
                <a:latin typeface="Arial"/>
                <a:cs typeface="Arial"/>
              </a:rPr>
              <a:t>...</a:t>
            </a:r>
            <a:endParaRPr sz="1904">
              <a:latin typeface="Arial"/>
              <a:cs typeface="Arial"/>
            </a:endParaRPr>
          </a:p>
        </p:txBody>
      </p:sp>
      <p:sp>
        <p:nvSpPr>
          <p:cNvPr id="14" name="object 13">
            <a:extLst>
              <a:ext uri="{FF2B5EF4-FFF2-40B4-BE49-F238E27FC236}">
                <a16:creationId xmlns:a16="http://schemas.microsoft.com/office/drawing/2014/main" id="{E68BC7C6-A1C5-40E5-9286-408F38A093DE}"/>
              </a:ext>
            </a:extLst>
          </p:cNvPr>
          <p:cNvSpPr txBox="1"/>
          <p:nvPr/>
        </p:nvSpPr>
        <p:spPr>
          <a:xfrm>
            <a:off x="1766484" y="5850148"/>
            <a:ext cx="7931902" cy="297698"/>
          </a:xfrm>
          <a:prstGeom prst="rect">
            <a:avLst/>
          </a:prstGeom>
        </p:spPr>
        <p:txBody>
          <a:bodyPr vert="horz" wrap="square" lIns="0" tIns="15547" rIns="0" bIns="0" rtlCol="0">
            <a:spAutoFit/>
          </a:bodyPr>
          <a:lstStyle/>
          <a:p>
            <a:pPr marL="11516">
              <a:lnSpc>
                <a:spcPct val="100000"/>
              </a:lnSpc>
              <a:spcBef>
                <a:spcPts val="122"/>
              </a:spcBef>
            </a:pPr>
            <a:r>
              <a:rPr sz="1768" spc="9" dirty="0">
                <a:solidFill>
                  <a:srgbClr val="004DD6"/>
                </a:solidFill>
                <a:latin typeface="Tahoma"/>
                <a:cs typeface="Tahoma"/>
              </a:rPr>
              <a:t>(El repositorio, el </a:t>
            </a:r>
            <a:r>
              <a:rPr sz="1768" spc="14" dirty="0">
                <a:solidFill>
                  <a:srgbClr val="004DD6"/>
                </a:solidFill>
                <a:latin typeface="Tahoma"/>
                <a:cs typeface="Tahoma"/>
              </a:rPr>
              <a:t>staging </a:t>
            </a:r>
            <a:r>
              <a:rPr sz="1768" spc="9" dirty="0">
                <a:solidFill>
                  <a:srgbClr val="004DD6"/>
                </a:solidFill>
                <a:latin typeface="Tahoma"/>
                <a:cs typeface="Tahoma"/>
              </a:rPr>
              <a:t>area </a:t>
            </a:r>
            <a:r>
              <a:rPr sz="1768" spc="14" dirty="0">
                <a:solidFill>
                  <a:srgbClr val="004DD6"/>
                </a:solidFill>
                <a:latin typeface="Tahoma"/>
                <a:cs typeface="Tahoma"/>
              </a:rPr>
              <a:t>y </a:t>
            </a:r>
            <a:r>
              <a:rPr sz="1768" spc="9" dirty="0">
                <a:solidFill>
                  <a:srgbClr val="004DD6"/>
                </a:solidFill>
                <a:latin typeface="Tahoma"/>
                <a:cs typeface="Tahoma"/>
              </a:rPr>
              <a:t>otros </a:t>
            </a:r>
            <a:r>
              <a:rPr sz="1768" spc="14" dirty="0">
                <a:solidFill>
                  <a:srgbClr val="004DD6"/>
                </a:solidFill>
                <a:latin typeface="Tahoma"/>
                <a:cs typeface="Tahoma"/>
              </a:rPr>
              <a:t>datos se mantienen en </a:t>
            </a:r>
            <a:r>
              <a:rPr sz="1768" spc="9" dirty="0">
                <a:solidFill>
                  <a:srgbClr val="004DD6"/>
                </a:solidFill>
                <a:latin typeface="Tahoma"/>
                <a:cs typeface="Tahoma"/>
              </a:rPr>
              <a:t>el directorio</a:t>
            </a:r>
            <a:r>
              <a:rPr sz="1768" spc="14" dirty="0">
                <a:solidFill>
                  <a:srgbClr val="004DD6"/>
                </a:solidFill>
                <a:latin typeface="Tahoma"/>
                <a:cs typeface="Tahoma"/>
              </a:rPr>
              <a:t> </a:t>
            </a:r>
            <a:r>
              <a:rPr sz="1768" spc="9" dirty="0">
                <a:solidFill>
                  <a:srgbClr val="004DD6"/>
                </a:solidFill>
                <a:latin typeface="Tahoma"/>
                <a:cs typeface="Tahoma"/>
              </a:rPr>
              <a:t>.git)</a:t>
            </a:r>
            <a:endParaRPr sz="1768">
              <a:latin typeface="Tahoma"/>
              <a:cs typeface="Tahoma"/>
            </a:endParaRPr>
          </a:p>
        </p:txBody>
      </p:sp>
      <p:sp>
        <p:nvSpPr>
          <p:cNvPr id="15" name="object 14">
            <a:extLst>
              <a:ext uri="{FF2B5EF4-FFF2-40B4-BE49-F238E27FC236}">
                <a16:creationId xmlns:a16="http://schemas.microsoft.com/office/drawing/2014/main" id="{80A4FBCE-1359-4089-A8C2-5FD10F766D2C}"/>
              </a:ext>
            </a:extLst>
          </p:cNvPr>
          <p:cNvSpPr txBox="1"/>
          <p:nvPr/>
        </p:nvSpPr>
        <p:spPr>
          <a:xfrm>
            <a:off x="7747765" y="4788081"/>
            <a:ext cx="3023048" cy="195996"/>
          </a:xfrm>
          <a:prstGeom prst="rect">
            <a:avLst/>
          </a:prstGeom>
        </p:spPr>
        <p:txBody>
          <a:bodyPr vert="horz" wrap="square" lIns="0" tIns="14395" rIns="0" bIns="0" rtlCol="0">
            <a:spAutoFit/>
          </a:bodyPr>
          <a:lstStyle/>
          <a:p>
            <a:pPr marL="11516">
              <a:lnSpc>
                <a:spcPct val="100000"/>
              </a:lnSpc>
              <a:spcBef>
                <a:spcPts val="113"/>
              </a:spcBef>
            </a:pPr>
            <a:r>
              <a:rPr sz="1179" u="sng" spc="9" dirty="0">
                <a:solidFill>
                  <a:srgbClr val="004DD6"/>
                </a:solidFill>
                <a:uFill>
                  <a:solidFill>
                    <a:srgbClr val="004DD6"/>
                  </a:solidFill>
                </a:uFill>
                <a:latin typeface="Tahoma"/>
                <a:cs typeface="Tahoma"/>
              </a:rPr>
              <a:t>*de </a:t>
            </a:r>
            <a:r>
              <a:rPr sz="1179" u="sng" spc="5" dirty="0">
                <a:solidFill>
                  <a:srgbClr val="004DD6"/>
                </a:solidFill>
                <a:uFill>
                  <a:solidFill>
                    <a:srgbClr val="004DD6"/>
                  </a:solidFill>
                </a:uFill>
                <a:latin typeface="Tahoma"/>
                <a:cs typeface="Tahoma"/>
              </a:rPr>
              <a:t>Scott </a:t>
            </a:r>
            <a:r>
              <a:rPr sz="1179" u="sng" spc="9" dirty="0">
                <a:solidFill>
                  <a:srgbClr val="004DD6"/>
                </a:solidFill>
                <a:uFill>
                  <a:solidFill>
                    <a:srgbClr val="004DD6"/>
                  </a:solidFill>
                </a:uFill>
                <a:latin typeface="Tahoma"/>
                <a:cs typeface="Tahoma"/>
              </a:rPr>
              <a:t>Chanson:</a:t>
            </a:r>
            <a:r>
              <a:rPr sz="1179" u="sng" spc="5" dirty="0">
                <a:solidFill>
                  <a:srgbClr val="004DD6"/>
                </a:solidFill>
                <a:uFill>
                  <a:solidFill>
                    <a:srgbClr val="004DD6"/>
                  </a:solidFill>
                </a:uFill>
                <a:latin typeface="Tahoma"/>
                <a:cs typeface="Tahoma"/>
              </a:rPr>
              <a:t> </a:t>
            </a:r>
            <a:r>
              <a:rPr sz="1179" u="sng" spc="5" dirty="0">
                <a:solidFill>
                  <a:srgbClr val="004DD6"/>
                </a:solidFill>
                <a:uFill>
                  <a:solidFill>
                    <a:srgbClr val="004DD6"/>
                  </a:solidFill>
                </a:uFill>
                <a:latin typeface="Tahoma"/>
                <a:cs typeface="Tahoma"/>
                <a:hlinkClick r:id="rId3"/>
              </a:rPr>
              <a:t>http://git-scm.org/book/</a:t>
            </a:r>
            <a:endParaRPr sz="1179">
              <a:latin typeface="Tahoma"/>
              <a:cs typeface="Tahoma"/>
            </a:endParaRPr>
          </a:p>
        </p:txBody>
      </p:sp>
    </p:spTree>
    <p:extLst>
      <p:ext uri="{BB962C8B-B14F-4D97-AF65-F5344CB8AC3E}">
        <p14:creationId xmlns:p14="http://schemas.microsoft.com/office/powerpoint/2010/main" val="37144105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812048" y="3096850"/>
            <a:ext cx="5929907" cy="3211254"/>
          </a:xfrm>
          <a:prstGeom prst="rect">
            <a:avLst/>
          </a:prstGeom>
          <a:blipFill>
            <a:blip r:embed="rId2" cstate="print"/>
            <a:stretch>
              <a:fillRect/>
            </a:stretch>
          </a:blipFill>
        </p:spPr>
        <p:txBody>
          <a:bodyPr wrap="square" lIns="0" tIns="0" rIns="0" bIns="0" rtlCol="0"/>
          <a:lstStyle/>
          <a:p>
            <a:endParaRPr sz="1632"/>
          </a:p>
        </p:txBody>
      </p:sp>
      <p:sp>
        <p:nvSpPr>
          <p:cNvPr id="3" name="object 3"/>
          <p:cNvSpPr txBox="1">
            <a:spLocks noGrp="1"/>
          </p:cNvSpPr>
          <p:nvPr>
            <p:ph type="title"/>
          </p:nvPr>
        </p:nvSpPr>
        <p:spPr/>
        <p:txBody>
          <a:bodyPr/>
          <a:lstStyle/>
          <a:p>
            <a:r>
              <a:rPr lang="es-ES" dirty="0"/>
              <a:t>Estado de los ficheros</a:t>
            </a:r>
            <a:endParaRPr lang="es-ES"/>
          </a:p>
        </p:txBody>
      </p:sp>
      <p:sp>
        <p:nvSpPr>
          <p:cNvPr id="4" name="object 4"/>
          <p:cNvSpPr txBox="1"/>
          <p:nvPr/>
        </p:nvSpPr>
        <p:spPr>
          <a:xfrm>
            <a:off x="1791883" y="752370"/>
            <a:ext cx="5636113" cy="404801"/>
          </a:xfrm>
          <a:prstGeom prst="rect">
            <a:avLst/>
          </a:prstGeom>
        </p:spPr>
        <p:txBody>
          <a:bodyPr vert="horz" wrap="square" lIns="0" tIns="12668" rIns="0" bIns="0" rtlCol="0">
            <a:spAutoFit/>
          </a:bodyPr>
          <a:lstStyle/>
          <a:p>
            <a:pPr marL="11516">
              <a:lnSpc>
                <a:spcPct val="100000"/>
              </a:lnSpc>
              <a:spcBef>
                <a:spcPts val="100"/>
              </a:spcBef>
            </a:pPr>
            <a:r>
              <a:rPr sz="2494" spc="-109" dirty="0">
                <a:solidFill>
                  <a:srgbClr val="829FF9"/>
                </a:solidFill>
                <a:latin typeface="DejaVu Sans"/>
                <a:cs typeface="DejaVu Sans"/>
              </a:rPr>
              <a:t>✦ </a:t>
            </a:r>
            <a:r>
              <a:rPr sz="2992" baseline="1262" dirty="0">
                <a:solidFill>
                  <a:srgbClr val="021EAA"/>
                </a:solidFill>
                <a:latin typeface="Arial"/>
                <a:cs typeface="Arial"/>
              </a:rPr>
              <a:t>Estado de los ficheros del directorio de</a:t>
            </a:r>
            <a:r>
              <a:rPr sz="2992" spc="-272" baseline="1262" dirty="0">
                <a:solidFill>
                  <a:srgbClr val="021EAA"/>
                </a:solidFill>
                <a:latin typeface="Arial"/>
                <a:cs typeface="Arial"/>
              </a:rPr>
              <a:t> </a:t>
            </a:r>
            <a:r>
              <a:rPr sz="2992" baseline="1262" dirty="0">
                <a:solidFill>
                  <a:srgbClr val="021EAA"/>
                </a:solidFill>
                <a:latin typeface="Arial"/>
                <a:cs typeface="Arial"/>
              </a:rPr>
              <a:t>trabajo.</a:t>
            </a:r>
            <a:endParaRPr sz="2992" baseline="1262">
              <a:latin typeface="Arial"/>
              <a:cs typeface="Arial"/>
            </a:endParaRPr>
          </a:p>
        </p:txBody>
      </p:sp>
      <p:sp>
        <p:nvSpPr>
          <p:cNvPr id="5" name="object 5"/>
          <p:cNvSpPr txBox="1"/>
          <p:nvPr/>
        </p:nvSpPr>
        <p:spPr>
          <a:xfrm>
            <a:off x="2073823" y="1138966"/>
            <a:ext cx="123225" cy="704802"/>
          </a:xfrm>
          <a:prstGeom prst="rect">
            <a:avLst/>
          </a:prstGeom>
        </p:spPr>
        <p:txBody>
          <a:bodyPr vert="horz" wrap="square" lIns="0" tIns="14971" rIns="0" bIns="0" rtlCol="0">
            <a:spAutoFit/>
          </a:bodyPr>
          <a:lstStyle/>
          <a:p>
            <a:pPr marL="11516">
              <a:lnSpc>
                <a:spcPts val="2666"/>
              </a:lnSpc>
              <a:spcBef>
                <a:spcPts val="118"/>
              </a:spcBef>
            </a:pPr>
            <a:r>
              <a:rPr sz="2222" spc="9" dirty="0">
                <a:solidFill>
                  <a:srgbClr val="0433FF"/>
                </a:solidFill>
                <a:latin typeface="Arial"/>
                <a:cs typeface="Arial"/>
              </a:rPr>
              <a:t>•</a:t>
            </a:r>
            <a:endParaRPr sz="2222">
              <a:latin typeface="Arial"/>
              <a:cs typeface="Arial"/>
            </a:endParaRPr>
          </a:p>
          <a:p>
            <a:pPr marL="11516">
              <a:lnSpc>
                <a:spcPts val="2666"/>
              </a:lnSpc>
            </a:pPr>
            <a:r>
              <a:rPr sz="2222" spc="9" dirty="0">
                <a:solidFill>
                  <a:srgbClr val="0433FF"/>
                </a:solidFill>
                <a:latin typeface="Arial"/>
                <a:cs typeface="Arial"/>
              </a:rPr>
              <a:t>•</a:t>
            </a:r>
            <a:endParaRPr sz="2222">
              <a:latin typeface="Arial"/>
              <a:cs typeface="Arial"/>
            </a:endParaRPr>
          </a:p>
        </p:txBody>
      </p:sp>
      <p:sp>
        <p:nvSpPr>
          <p:cNvPr id="6" name="object 6"/>
          <p:cNvSpPr txBox="1"/>
          <p:nvPr/>
        </p:nvSpPr>
        <p:spPr>
          <a:xfrm>
            <a:off x="2334173" y="1113901"/>
            <a:ext cx="7741306" cy="1687149"/>
          </a:xfrm>
          <a:prstGeom prst="rect">
            <a:avLst/>
          </a:prstGeom>
        </p:spPr>
        <p:txBody>
          <a:bodyPr vert="horz" wrap="square" lIns="0" tIns="10365" rIns="0" bIns="0" rtlCol="0">
            <a:spAutoFit/>
          </a:bodyPr>
          <a:lstStyle/>
          <a:p>
            <a:pPr marL="11516" marR="1001348">
              <a:lnSpc>
                <a:spcPct val="125499"/>
              </a:lnSpc>
              <a:spcBef>
                <a:spcPts val="82"/>
              </a:spcBef>
            </a:pPr>
            <a:r>
              <a:rPr sz="1768" b="1" spc="14" dirty="0">
                <a:solidFill>
                  <a:srgbClr val="0433FF"/>
                </a:solidFill>
                <a:latin typeface="Arial"/>
                <a:cs typeface="Arial"/>
              </a:rPr>
              <a:t>Untracked</a:t>
            </a:r>
            <a:r>
              <a:rPr sz="1768" spc="14" dirty="0">
                <a:solidFill>
                  <a:srgbClr val="0433FF"/>
                </a:solidFill>
                <a:latin typeface="Arial"/>
                <a:cs typeface="Arial"/>
              </a:rPr>
              <a:t>. Ficheros que </a:t>
            </a:r>
            <a:r>
              <a:rPr sz="1768" b="1" spc="14" dirty="0">
                <a:solidFill>
                  <a:srgbClr val="0433FF"/>
                </a:solidFill>
                <a:latin typeface="Arial"/>
                <a:cs typeface="Arial"/>
              </a:rPr>
              <a:t>no están bajo </a:t>
            </a:r>
            <a:r>
              <a:rPr sz="1768" b="1" spc="9" dirty="0">
                <a:solidFill>
                  <a:srgbClr val="0433FF"/>
                </a:solidFill>
                <a:latin typeface="Arial"/>
                <a:cs typeface="Arial"/>
              </a:rPr>
              <a:t>el control </a:t>
            </a:r>
            <a:r>
              <a:rPr sz="1768" b="1" spc="14" dirty="0">
                <a:solidFill>
                  <a:srgbClr val="0433FF"/>
                </a:solidFill>
                <a:latin typeface="Arial"/>
                <a:cs typeface="Arial"/>
              </a:rPr>
              <a:t>de versiones.  </a:t>
            </a:r>
            <a:r>
              <a:rPr sz="1768" b="1" dirty="0">
                <a:solidFill>
                  <a:srgbClr val="0433FF"/>
                </a:solidFill>
                <a:latin typeface="Arial"/>
                <a:cs typeface="Arial"/>
              </a:rPr>
              <a:t>Tracked. </a:t>
            </a:r>
            <a:r>
              <a:rPr sz="1768" spc="14" dirty="0">
                <a:solidFill>
                  <a:srgbClr val="0433FF"/>
                </a:solidFill>
                <a:latin typeface="Arial"/>
                <a:cs typeface="Arial"/>
              </a:rPr>
              <a:t>Ficheros </a:t>
            </a:r>
            <a:r>
              <a:rPr sz="1768" b="1" spc="14" dirty="0">
                <a:solidFill>
                  <a:srgbClr val="0433FF"/>
                </a:solidFill>
                <a:latin typeface="Arial"/>
                <a:cs typeface="Arial"/>
              </a:rPr>
              <a:t>bajo </a:t>
            </a:r>
            <a:r>
              <a:rPr sz="1768" b="1" spc="9" dirty="0">
                <a:solidFill>
                  <a:srgbClr val="0433FF"/>
                </a:solidFill>
                <a:latin typeface="Arial"/>
                <a:cs typeface="Arial"/>
              </a:rPr>
              <a:t>el control </a:t>
            </a:r>
            <a:r>
              <a:rPr sz="1768" b="1" spc="14" dirty="0">
                <a:solidFill>
                  <a:srgbClr val="0433FF"/>
                </a:solidFill>
                <a:latin typeface="Arial"/>
                <a:cs typeface="Arial"/>
              </a:rPr>
              <a:t>de</a:t>
            </a:r>
            <a:r>
              <a:rPr sz="1768" b="1" spc="-27" dirty="0">
                <a:solidFill>
                  <a:srgbClr val="0433FF"/>
                </a:solidFill>
                <a:latin typeface="Arial"/>
                <a:cs typeface="Arial"/>
              </a:rPr>
              <a:t> </a:t>
            </a:r>
            <a:r>
              <a:rPr sz="1768" b="1" spc="14" dirty="0">
                <a:solidFill>
                  <a:srgbClr val="0433FF"/>
                </a:solidFill>
                <a:latin typeface="Arial"/>
                <a:cs typeface="Arial"/>
              </a:rPr>
              <a:t>versiones</a:t>
            </a:r>
            <a:r>
              <a:rPr sz="1768" spc="14" dirty="0">
                <a:solidFill>
                  <a:srgbClr val="0433FF"/>
                </a:solidFill>
                <a:latin typeface="Arial"/>
                <a:cs typeface="Arial"/>
              </a:rPr>
              <a:t>:</a:t>
            </a:r>
            <a:endParaRPr sz="1768">
              <a:latin typeface="Arial"/>
              <a:cs typeface="Arial"/>
            </a:endParaRPr>
          </a:p>
          <a:p>
            <a:pPr marL="322458" indent="-216508">
              <a:lnSpc>
                <a:spcPts val="2603"/>
              </a:lnSpc>
              <a:buClr>
                <a:srgbClr val="0433FF"/>
              </a:buClr>
              <a:buSzPct val="125641"/>
              <a:buFont typeface="Arial"/>
              <a:buChar char="-"/>
              <a:tabLst>
                <a:tab pos="322458" algn="l"/>
                <a:tab pos="323034" algn="l"/>
              </a:tabLst>
            </a:pPr>
            <a:r>
              <a:rPr sz="1768" b="1" spc="14" dirty="0">
                <a:solidFill>
                  <a:srgbClr val="021EAA"/>
                </a:solidFill>
                <a:latin typeface="Arial"/>
                <a:cs typeface="Arial"/>
              </a:rPr>
              <a:t>Unmodified</a:t>
            </a:r>
            <a:r>
              <a:rPr sz="1768" spc="14" dirty="0">
                <a:solidFill>
                  <a:srgbClr val="021EAA"/>
                </a:solidFill>
                <a:latin typeface="Arial"/>
                <a:cs typeface="Arial"/>
              </a:rPr>
              <a:t>: </a:t>
            </a:r>
            <a:r>
              <a:rPr sz="1768" spc="9" dirty="0">
                <a:solidFill>
                  <a:srgbClr val="021EAA"/>
                </a:solidFill>
                <a:latin typeface="Arial"/>
                <a:cs typeface="Arial"/>
              </a:rPr>
              <a:t>fichero </a:t>
            </a:r>
            <a:r>
              <a:rPr sz="1768" b="1" spc="14" dirty="0">
                <a:solidFill>
                  <a:srgbClr val="021EAA"/>
                </a:solidFill>
                <a:latin typeface="Arial"/>
                <a:cs typeface="Arial"/>
              </a:rPr>
              <a:t>no modificado</a:t>
            </a:r>
            <a:r>
              <a:rPr sz="1768" spc="14" dirty="0">
                <a:solidFill>
                  <a:srgbClr val="021EAA"/>
                </a:solidFill>
                <a:latin typeface="Arial"/>
                <a:cs typeface="Arial"/>
              </a:rPr>
              <a:t>, </a:t>
            </a:r>
            <a:r>
              <a:rPr sz="1768" spc="9" dirty="0">
                <a:solidFill>
                  <a:srgbClr val="021EAA"/>
                </a:solidFill>
                <a:latin typeface="Arial"/>
                <a:cs typeface="Arial"/>
              </a:rPr>
              <a:t>idéntico </a:t>
            </a:r>
            <a:r>
              <a:rPr sz="1768" spc="14" dirty="0">
                <a:solidFill>
                  <a:srgbClr val="021EAA"/>
                </a:solidFill>
                <a:latin typeface="Arial"/>
                <a:cs typeface="Arial"/>
              </a:rPr>
              <a:t>a </a:t>
            </a:r>
            <a:r>
              <a:rPr sz="1768" spc="9" dirty="0">
                <a:solidFill>
                  <a:srgbClr val="021EAA"/>
                </a:solidFill>
                <a:latin typeface="Arial"/>
                <a:cs typeface="Arial"/>
              </a:rPr>
              <a:t>la </a:t>
            </a:r>
            <a:r>
              <a:rPr sz="1768" spc="14" dirty="0">
                <a:solidFill>
                  <a:srgbClr val="021EAA"/>
                </a:solidFill>
                <a:latin typeface="Arial"/>
                <a:cs typeface="Arial"/>
              </a:rPr>
              <a:t>versión del</a:t>
            </a:r>
            <a:r>
              <a:rPr sz="1768" dirty="0">
                <a:solidFill>
                  <a:srgbClr val="021EAA"/>
                </a:solidFill>
                <a:latin typeface="Arial"/>
                <a:cs typeface="Arial"/>
              </a:rPr>
              <a:t> </a:t>
            </a:r>
            <a:r>
              <a:rPr sz="1768" spc="9" dirty="0">
                <a:solidFill>
                  <a:srgbClr val="021EAA"/>
                </a:solidFill>
                <a:latin typeface="Arial"/>
                <a:cs typeface="Arial"/>
              </a:rPr>
              <a:t>repositorio.</a:t>
            </a:r>
            <a:endParaRPr sz="1768">
              <a:latin typeface="Arial"/>
              <a:cs typeface="Arial"/>
            </a:endParaRPr>
          </a:p>
          <a:p>
            <a:pPr marL="322458" indent="-216508">
              <a:lnSpc>
                <a:spcPts val="2562"/>
              </a:lnSpc>
              <a:buClr>
                <a:srgbClr val="0433FF"/>
              </a:buClr>
              <a:buSzPct val="125641"/>
              <a:buFont typeface="Arial"/>
              <a:buChar char="-"/>
              <a:tabLst>
                <a:tab pos="322458" algn="l"/>
                <a:tab pos="323034" algn="l"/>
              </a:tabLst>
            </a:pPr>
            <a:r>
              <a:rPr sz="1768" b="1" spc="9" dirty="0">
                <a:solidFill>
                  <a:srgbClr val="021EAA"/>
                </a:solidFill>
                <a:latin typeface="Arial"/>
                <a:cs typeface="Arial"/>
              </a:rPr>
              <a:t>Modified</a:t>
            </a:r>
            <a:r>
              <a:rPr sz="1768" spc="9" dirty="0">
                <a:solidFill>
                  <a:srgbClr val="021EAA"/>
                </a:solidFill>
                <a:latin typeface="Arial"/>
                <a:cs typeface="Arial"/>
              </a:rPr>
              <a:t>: fichero </a:t>
            </a:r>
            <a:r>
              <a:rPr sz="1768" spc="14" dirty="0">
                <a:solidFill>
                  <a:srgbClr val="021EAA"/>
                </a:solidFill>
                <a:latin typeface="Arial"/>
                <a:cs typeface="Arial"/>
              </a:rPr>
              <a:t>con </a:t>
            </a:r>
            <a:r>
              <a:rPr sz="1768" b="1" spc="14" dirty="0">
                <a:solidFill>
                  <a:srgbClr val="021EAA"/>
                </a:solidFill>
                <a:latin typeface="Arial"/>
                <a:cs typeface="Arial"/>
              </a:rPr>
              <a:t>modificaciones </a:t>
            </a:r>
            <a:r>
              <a:rPr sz="1768" spc="14" dirty="0">
                <a:solidFill>
                  <a:srgbClr val="021EAA"/>
                </a:solidFill>
                <a:latin typeface="Arial"/>
                <a:cs typeface="Arial"/>
              </a:rPr>
              <a:t>no incluidas en </a:t>
            </a:r>
            <a:r>
              <a:rPr sz="1768" spc="9" dirty="0">
                <a:solidFill>
                  <a:srgbClr val="021EAA"/>
                </a:solidFill>
                <a:latin typeface="Arial"/>
                <a:cs typeface="Arial"/>
              </a:rPr>
              <a:t>el </a:t>
            </a:r>
            <a:r>
              <a:rPr sz="1768" spc="14" dirty="0">
                <a:solidFill>
                  <a:srgbClr val="021EAA"/>
                </a:solidFill>
                <a:latin typeface="Arial"/>
                <a:cs typeface="Arial"/>
              </a:rPr>
              <a:t>staging</a:t>
            </a:r>
            <a:r>
              <a:rPr sz="1768" spc="-32" dirty="0">
                <a:solidFill>
                  <a:srgbClr val="021EAA"/>
                </a:solidFill>
                <a:latin typeface="Arial"/>
                <a:cs typeface="Arial"/>
              </a:rPr>
              <a:t> </a:t>
            </a:r>
            <a:r>
              <a:rPr sz="1768" spc="14" dirty="0">
                <a:solidFill>
                  <a:srgbClr val="021EAA"/>
                </a:solidFill>
                <a:latin typeface="Arial"/>
                <a:cs typeface="Arial"/>
              </a:rPr>
              <a:t>area.</a:t>
            </a:r>
            <a:endParaRPr sz="1768">
              <a:latin typeface="Arial"/>
              <a:cs typeface="Arial"/>
            </a:endParaRPr>
          </a:p>
          <a:p>
            <a:pPr marL="322458" indent="-216508">
              <a:lnSpc>
                <a:spcPts val="2616"/>
              </a:lnSpc>
              <a:buClr>
                <a:srgbClr val="0433FF"/>
              </a:buClr>
              <a:buSzPct val="125641"/>
              <a:buFont typeface="Arial"/>
              <a:buChar char="-"/>
              <a:tabLst>
                <a:tab pos="322458" algn="l"/>
                <a:tab pos="323034" algn="l"/>
              </a:tabLst>
            </a:pPr>
            <a:r>
              <a:rPr sz="1768" b="1" spc="14" dirty="0">
                <a:solidFill>
                  <a:srgbClr val="021EAA"/>
                </a:solidFill>
                <a:latin typeface="Arial"/>
                <a:cs typeface="Arial"/>
              </a:rPr>
              <a:t>Staged</a:t>
            </a:r>
            <a:r>
              <a:rPr sz="1768" spc="14" dirty="0">
                <a:solidFill>
                  <a:srgbClr val="021EAA"/>
                </a:solidFill>
                <a:latin typeface="Arial"/>
                <a:cs typeface="Arial"/>
              </a:rPr>
              <a:t>: </a:t>
            </a:r>
            <a:r>
              <a:rPr sz="1768" spc="9" dirty="0">
                <a:solidFill>
                  <a:srgbClr val="021EAA"/>
                </a:solidFill>
                <a:latin typeface="Arial"/>
                <a:cs typeface="Arial"/>
              </a:rPr>
              <a:t>fichero </a:t>
            </a:r>
            <a:r>
              <a:rPr sz="1768" spc="14" dirty="0">
                <a:solidFill>
                  <a:srgbClr val="021EAA"/>
                </a:solidFill>
                <a:latin typeface="Arial"/>
                <a:cs typeface="Arial"/>
              </a:rPr>
              <a:t>con </a:t>
            </a:r>
            <a:r>
              <a:rPr sz="1768" b="1" spc="14" dirty="0">
                <a:solidFill>
                  <a:srgbClr val="021EAA"/>
                </a:solidFill>
                <a:latin typeface="Arial"/>
                <a:cs typeface="Arial"/>
              </a:rPr>
              <a:t>modificaciones </a:t>
            </a:r>
            <a:r>
              <a:rPr sz="1768" spc="14" dirty="0">
                <a:solidFill>
                  <a:srgbClr val="021EAA"/>
                </a:solidFill>
                <a:latin typeface="Arial"/>
                <a:cs typeface="Arial"/>
              </a:rPr>
              <a:t>a </a:t>
            </a:r>
            <a:r>
              <a:rPr sz="1768" spc="9" dirty="0">
                <a:solidFill>
                  <a:srgbClr val="021EAA"/>
                </a:solidFill>
                <a:latin typeface="Arial"/>
                <a:cs typeface="Arial"/>
              </a:rPr>
              <a:t>incluir </a:t>
            </a:r>
            <a:r>
              <a:rPr sz="1768" spc="14" dirty="0">
                <a:solidFill>
                  <a:srgbClr val="021EAA"/>
                </a:solidFill>
                <a:latin typeface="Arial"/>
                <a:cs typeface="Arial"/>
              </a:rPr>
              <a:t>en próximo</a:t>
            </a:r>
            <a:r>
              <a:rPr sz="1768" spc="-27" dirty="0">
                <a:solidFill>
                  <a:srgbClr val="021EAA"/>
                </a:solidFill>
                <a:latin typeface="Arial"/>
                <a:cs typeface="Arial"/>
              </a:rPr>
              <a:t> </a:t>
            </a:r>
            <a:r>
              <a:rPr sz="1768" spc="14" dirty="0">
                <a:solidFill>
                  <a:srgbClr val="021EAA"/>
                </a:solidFill>
                <a:latin typeface="Arial"/>
                <a:cs typeface="Arial"/>
              </a:rPr>
              <a:t>commit.</a:t>
            </a:r>
            <a:endParaRPr sz="1768">
              <a:latin typeface="Arial"/>
              <a:cs typeface="Arial"/>
            </a:endParaRPr>
          </a:p>
        </p:txBody>
      </p:sp>
      <p:sp>
        <p:nvSpPr>
          <p:cNvPr id="7" name="object 7"/>
          <p:cNvSpPr txBox="1"/>
          <p:nvPr/>
        </p:nvSpPr>
        <p:spPr>
          <a:xfrm>
            <a:off x="10103387" y="6481924"/>
            <a:ext cx="189444" cy="195996"/>
          </a:xfrm>
          <a:prstGeom prst="rect">
            <a:avLst/>
          </a:prstGeom>
        </p:spPr>
        <p:txBody>
          <a:bodyPr vert="horz" wrap="square" lIns="0" tIns="14395" rIns="0" bIns="0" rtlCol="0">
            <a:spAutoFit/>
          </a:bodyPr>
          <a:lstStyle/>
          <a:p>
            <a:pPr marL="11516">
              <a:lnSpc>
                <a:spcPct val="100000"/>
              </a:lnSpc>
              <a:spcBef>
                <a:spcPts val="113"/>
              </a:spcBef>
            </a:pPr>
            <a:r>
              <a:rPr sz="1179" spc="9" dirty="0">
                <a:solidFill>
                  <a:srgbClr val="515A9E"/>
                </a:solidFill>
                <a:latin typeface="Tahoma"/>
                <a:cs typeface="Tahoma"/>
              </a:rPr>
              <a:t>18</a:t>
            </a:r>
            <a:endParaRPr sz="1179">
              <a:latin typeface="Tahoma"/>
              <a:cs typeface="Tahoma"/>
            </a:endParaRPr>
          </a:p>
        </p:txBody>
      </p:sp>
      <p:sp>
        <p:nvSpPr>
          <p:cNvPr id="8" name="object 8"/>
          <p:cNvSpPr txBox="1"/>
          <p:nvPr/>
        </p:nvSpPr>
        <p:spPr>
          <a:xfrm>
            <a:off x="4169322" y="6456503"/>
            <a:ext cx="3023048" cy="195996"/>
          </a:xfrm>
          <a:prstGeom prst="rect">
            <a:avLst/>
          </a:prstGeom>
        </p:spPr>
        <p:txBody>
          <a:bodyPr vert="horz" wrap="square" lIns="0" tIns="14395" rIns="0" bIns="0" rtlCol="0">
            <a:spAutoFit/>
          </a:bodyPr>
          <a:lstStyle/>
          <a:p>
            <a:pPr marL="11516">
              <a:lnSpc>
                <a:spcPct val="100000"/>
              </a:lnSpc>
              <a:spcBef>
                <a:spcPts val="113"/>
              </a:spcBef>
            </a:pPr>
            <a:r>
              <a:rPr sz="1179" u="sng" spc="9" dirty="0">
                <a:solidFill>
                  <a:srgbClr val="004DD6"/>
                </a:solidFill>
                <a:uFill>
                  <a:solidFill>
                    <a:srgbClr val="004DD6"/>
                  </a:solidFill>
                </a:uFill>
                <a:latin typeface="Tahoma"/>
                <a:cs typeface="Tahoma"/>
              </a:rPr>
              <a:t>*de </a:t>
            </a:r>
            <a:r>
              <a:rPr sz="1179" u="sng" spc="5" dirty="0">
                <a:solidFill>
                  <a:srgbClr val="004DD6"/>
                </a:solidFill>
                <a:uFill>
                  <a:solidFill>
                    <a:srgbClr val="004DD6"/>
                  </a:solidFill>
                </a:uFill>
                <a:latin typeface="Tahoma"/>
                <a:cs typeface="Tahoma"/>
              </a:rPr>
              <a:t>Scott </a:t>
            </a:r>
            <a:r>
              <a:rPr sz="1179" u="sng" spc="9" dirty="0">
                <a:solidFill>
                  <a:srgbClr val="004DD6"/>
                </a:solidFill>
                <a:uFill>
                  <a:solidFill>
                    <a:srgbClr val="004DD6"/>
                  </a:solidFill>
                </a:uFill>
                <a:latin typeface="Tahoma"/>
                <a:cs typeface="Tahoma"/>
              </a:rPr>
              <a:t>Chanson:</a:t>
            </a:r>
            <a:r>
              <a:rPr sz="1179" u="sng" spc="5" dirty="0">
                <a:solidFill>
                  <a:srgbClr val="004DD6"/>
                </a:solidFill>
                <a:uFill>
                  <a:solidFill>
                    <a:srgbClr val="004DD6"/>
                  </a:solidFill>
                </a:uFill>
                <a:latin typeface="Tahoma"/>
                <a:cs typeface="Tahoma"/>
              </a:rPr>
              <a:t> </a:t>
            </a:r>
            <a:r>
              <a:rPr sz="1179" u="sng" spc="5" dirty="0">
                <a:solidFill>
                  <a:srgbClr val="004DD6"/>
                </a:solidFill>
                <a:uFill>
                  <a:solidFill>
                    <a:srgbClr val="004DD6"/>
                  </a:solidFill>
                </a:uFill>
                <a:latin typeface="Tahoma"/>
                <a:cs typeface="Tahoma"/>
                <a:hlinkClick r:id="rId3"/>
              </a:rPr>
              <a:t>http://git-scm.org/book/</a:t>
            </a:r>
            <a:endParaRPr sz="1179">
              <a:latin typeface="Tahoma"/>
              <a:cs typeface="Tahoma"/>
            </a:endParaRPr>
          </a:p>
        </p:txBody>
      </p:sp>
    </p:spTree>
    <p:extLst>
      <p:ext uri="{BB962C8B-B14F-4D97-AF65-F5344CB8AC3E}">
        <p14:creationId xmlns:p14="http://schemas.microsoft.com/office/powerpoint/2010/main" val="9861694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60400" y="363793"/>
            <a:ext cx="5761666" cy="873941"/>
          </a:xfrm>
        </p:spPr>
        <p:txBody>
          <a:bodyPr/>
          <a:lstStyle/>
          <a:p>
            <a:r>
              <a:rPr lang="es-ES" dirty="0"/>
              <a:t>Consultar el estado de  los ficheros del  directorio de trabajo</a:t>
            </a:r>
          </a:p>
        </p:txBody>
      </p:sp>
      <p:sp>
        <p:nvSpPr>
          <p:cNvPr id="4" name="object 4"/>
          <p:cNvSpPr txBox="1"/>
          <p:nvPr/>
        </p:nvSpPr>
        <p:spPr>
          <a:xfrm>
            <a:off x="1817284" y="1941590"/>
            <a:ext cx="5850317" cy="831482"/>
          </a:xfrm>
          <a:prstGeom prst="rect">
            <a:avLst/>
          </a:prstGeom>
        </p:spPr>
        <p:txBody>
          <a:bodyPr vert="horz" wrap="square" lIns="0" tIns="5758" rIns="0" bIns="0" rtlCol="0">
            <a:spAutoFit/>
          </a:bodyPr>
          <a:lstStyle/>
          <a:p>
            <a:pPr marL="11516" marR="4607">
              <a:lnSpc>
                <a:spcPct val="105100"/>
              </a:lnSpc>
              <a:spcBef>
                <a:spcPts val="45"/>
              </a:spcBef>
              <a:tabLst>
                <a:tab pos="388101" algn="l"/>
              </a:tabLst>
            </a:pPr>
            <a:r>
              <a:rPr sz="1270" b="1" spc="23" dirty="0">
                <a:solidFill>
                  <a:srgbClr val="008400"/>
                </a:solidFill>
                <a:latin typeface="Tahoma"/>
                <a:cs typeface="Tahoma"/>
              </a:rPr>
              <a:t># </a:t>
            </a:r>
            <a:r>
              <a:rPr sz="1270" b="1" spc="9" dirty="0">
                <a:solidFill>
                  <a:srgbClr val="008400"/>
                </a:solidFill>
                <a:latin typeface="Tahoma"/>
                <a:cs typeface="Tahoma"/>
              </a:rPr>
              <a:t>“git </a:t>
            </a:r>
            <a:r>
              <a:rPr sz="1270" b="1" spc="9" dirty="0">
                <a:solidFill>
                  <a:srgbClr val="FF2600"/>
                </a:solidFill>
                <a:latin typeface="Tahoma"/>
                <a:cs typeface="Tahoma"/>
              </a:rPr>
              <a:t>status</a:t>
            </a:r>
            <a:r>
              <a:rPr sz="1270" b="1" spc="9" dirty="0">
                <a:solidFill>
                  <a:srgbClr val="008400"/>
                </a:solidFill>
                <a:latin typeface="Tahoma"/>
                <a:cs typeface="Tahoma"/>
              </a:rPr>
              <a:t>” </a:t>
            </a:r>
            <a:r>
              <a:rPr sz="1270" b="1" spc="14" dirty="0">
                <a:solidFill>
                  <a:srgbClr val="008400"/>
                </a:solidFill>
                <a:latin typeface="Tahoma"/>
                <a:cs typeface="Tahoma"/>
              </a:rPr>
              <a:t>muestra estado </a:t>
            </a:r>
            <a:r>
              <a:rPr sz="1270" b="1" spc="18" dirty="0">
                <a:solidFill>
                  <a:srgbClr val="008400"/>
                </a:solidFill>
                <a:latin typeface="Tahoma"/>
                <a:cs typeface="Tahoma"/>
              </a:rPr>
              <a:t>de </a:t>
            </a:r>
            <a:r>
              <a:rPr sz="1270" b="1" spc="14" dirty="0">
                <a:solidFill>
                  <a:srgbClr val="008400"/>
                </a:solidFill>
                <a:latin typeface="Tahoma"/>
                <a:cs typeface="Tahoma"/>
              </a:rPr>
              <a:t>los ficheros del directorio </a:t>
            </a:r>
            <a:r>
              <a:rPr sz="1270" b="1" spc="18" dirty="0">
                <a:solidFill>
                  <a:srgbClr val="008400"/>
                </a:solidFill>
                <a:latin typeface="Tahoma"/>
                <a:cs typeface="Tahoma"/>
              </a:rPr>
              <a:t>de </a:t>
            </a:r>
            <a:r>
              <a:rPr sz="1270" b="1" spc="14" dirty="0">
                <a:solidFill>
                  <a:srgbClr val="008400"/>
                </a:solidFill>
                <a:latin typeface="Tahoma"/>
                <a:cs typeface="Tahoma"/>
              </a:rPr>
              <a:t>trabajo:  </a:t>
            </a:r>
            <a:r>
              <a:rPr sz="1270" b="1" spc="23" dirty="0">
                <a:solidFill>
                  <a:srgbClr val="008400"/>
                </a:solidFill>
                <a:latin typeface="Tahoma"/>
                <a:cs typeface="Tahoma"/>
              </a:rPr>
              <a:t>#	</a:t>
            </a:r>
            <a:r>
              <a:rPr sz="1270" b="1" spc="14" dirty="0">
                <a:solidFill>
                  <a:srgbClr val="008400"/>
                </a:solidFill>
                <a:latin typeface="Tahoma"/>
                <a:cs typeface="Tahoma"/>
              </a:rPr>
              <a:t>1) Changes to be</a:t>
            </a:r>
            <a:r>
              <a:rPr sz="1270" b="1" spc="-27" dirty="0">
                <a:solidFill>
                  <a:srgbClr val="008400"/>
                </a:solidFill>
                <a:latin typeface="Tahoma"/>
                <a:cs typeface="Tahoma"/>
              </a:rPr>
              <a:t> </a:t>
            </a:r>
            <a:r>
              <a:rPr sz="1270" b="1" spc="14" dirty="0">
                <a:solidFill>
                  <a:srgbClr val="008400"/>
                </a:solidFill>
                <a:latin typeface="Tahoma"/>
                <a:cs typeface="Tahoma"/>
              </a:rPr>
              <a:t>committed.</a:t>
            </a:r>
            <a:endParaRPr sz="1270">
              <a:latin typeface="Tahoma"/>
              <a:cs typeface="Tahoma"/>
            </a:endParaRPr>
          </a:p>
          <a:p>
            <a:pPr marL="11516" marR="3065078">
              <a:lnSpc>
                <a:spcPct val="105100"/>
              </a:lnSpc>
              <a:tabLst>
                <a:tab pos="388101" algn="l"/>
              </a:tabLst>
            </a:pPr>
            <a:r>
              <a:rPr sz="1270" b="1" spc="23" dirty="0">
                <a:solidFill>
                  <a:srgbClr val="008400"/>
                </a:solidFill>
                <a:latin typeface="Tahoma"/>
                <a:cs typeface="Tahoma"/>
              </a:rPr>
              <a:t>#	</a:t>
            </a:r>
            <a:r>
              <a:rPr sz="1270" b="1" spc="14" dirty="0">
                <a:solidFill>
                  <a:srgbClr val="008400"/>
                </a:solidFill>
                <a:latin typeface="Tahoma"/>
                <a:cs typeface="Tahoma"/>
              </a:rPr>
              <a:t>2) Changed but not</a:t>
            </a:r>
            <a:r>
              <a:rPr sz="1270" b="1" spc="-59" dirty="0">
                <a:solidFill>
                  <a:srgbClr val="008400"/>
                </a:solidFill>
                <a:latin typeface="Tahoma"/>
                <a:cs typeface="Tahoma"/>
              </a:rPr>
              <a:t> </a:t>
            </a:r>
            <a:r>
              <a:rPr sz="1270" b="1" spc="14" dirty="0">
                <a:solidFill>
                  <a:srgbClr val="008400"/>
                </a:solidFill>
                <a:latin typeface="Tahoma"/>
                <a:cs typeface="Tahoma"/>
              </a:rPr>
              <a:t>updated.  </a:t>
            </a:r>
            <a:r>
              <a:rPr sz="1270" b="1" spc="23" dirty="0">
                <a:solidFill>
                  <a:srgbClr val="008400"/>
                </a:solidFill>
                <a:latin typeface="Tahoma"/>
                <a:cs typeface="Tahoma"/>
              </a:rPr>
              <a:t>#	</a:t>
            </a:r>
            <a:r>
              <a:rPr sz="1270" b="1" spc="14" dirty="0">
                <a:solidFill>
                  <a:srgbClr val="008400"/>
                </a:solidFill>
                <a:latin typeface="Tahoma"/>
                <a:cs typeface="Tahoma"/>
              </a:rPr>
              <a:t>3) Untracked</a:t>
            </a:r>
            <a:r>
              <a:rPr sz="1270" b="1" spc="-14" dirty="0">
                <a:solidFill>
                  <a:srgbClr val="008400"/>
                </a:solidFill>
                <a:latin typeface="Tahoma"/>
                <a:cs typeface="Tahoma"/>
              </a:rPr>
              <a:t> </a:t>
            </a:r>
            <a:r>
              <a:rPr sz="1270" b="1" spc="9" dirty="0">
                <a:solidFill>
                  <a:srgbClr val="008400"/>
                </a:solidFill>
                <a:latin typeface="Tahoma"/>
                <a:cs typeface="Tahoma"/>
              </a:rPr>
              <a:t>files.</a:t>
            </a:r>
            <a:endParaRPr sz="1270">
              <a:latin typeface="Tahoma"/>
              <a:cs typeface="Tahoma"/>
            </a:endParaRPr>
          </a:p>
        </p:txBody>
      </p:sp>
      <p:sp>
        <p:nvSpPr>
          <p:cNvPr id="5" name="object 5"/>
          <p:cNvSpPr txBox="1"/>
          <p:nvPr/>
        </p:nvSpPr>
        <p:spPr>
          <a:xfrm>
            <a:off x="1858558" y="2958440"/>
            <a:ext cx="2385041" cy="628218"/>
          </a:xfrm>
          <a:prstGeom prst="rect">
            <a:avLst/>
          </a:prstGeom>
        </p:spPr>
        <p:txBody>
          <a:bodyPr vert="horz" wrap="square" lIns="0" tIns="15547" rIns="0" bIns="0" rtlCol="0">
            <a:spAutoFit/>
          </a:bodyPr>
          <a:lstStyle/>
          <a:p>
            <a:pPr marL="11516">
              <a:lnSpc>
                <a:spcPct val="100000"/>
              </a:lnSpc>
              <a:spcBef>
                <a:spcPts val="122"/>
              </a:spcBef>
            </a:pPr>
            <a:r>
              <a:rPr sz="1270" b="1" spc="18" dirty="0">
                <a:solidFill>
                  <a:srgbClr val="941751"/>
                </a:solidFill>
                <a:latin typeface="Tahoma"/>
                <a:cs typeface="Tahoma"/>
              </a:rPr>
              <a:t>$ </a:t>
            </a:r>
            <a:r>
              <a:rPr sz="1270" b="1" spc="14" dirty="0">
                <a:latin typeface="Tahoma"/>
                <a:cs typeface="Tahoma"/>
              </a:rPr>
              <a:t>git</a:t>
            </a:r>
            <a:r>
              <a:rPr sz="1270" b="1" spc="-18" dirty="0">
                <a:latin typeface="Tahoma"/>
                <a:cs typeface="Tahoma"/>
              </a:rPr>
              <a:t> </a:t>
            </a:r>
            <a:r>
              <a:rPr sz="1270" b="1" spc="14" dirty="0">
                <a:latin typeface="Tahoma"/>
                <a:cs typeface="Tahoma"/>
              </a:rPr>
              <a:t>status</a:t>
            </a:r>
            <a:endParaRPr sz="1270">
              <a:latin typeface="Tahoma"/>
              <a:cs typeface="Tahoma"/>
            </a:endParaRPr>
          </a:p>
          <a:p>
            <a:pPr marL="11516">
              <a:lnSpc>
                <a:spcPct val="100000"/>
              </a:lnSpc>
              <a:spcBef>
                <a:spcPts val="77"/>
              </a:spcBef>
            </a:pPr>
            <a:r>
              <a:rPr sz="1270" b="1" spc="23" dirty="0">
                <a:latin typeface="Tahoma"/>
                <a:cs typeface="Tahoma"/>
              </a:rPr>
              <a:t># </a:t>
            </a:r>
            <a:r>
              <a:rPr sz="1270" b="1" spc="18" dirty="0">
                <a:latin typeface="Tahoma"/>
                <a:cs typeface="Tahoma"/>
              </a:rPr>
              <a:t>On </a:t>
            </a:r>
            <a:r>
              <a:rPr sz="1270" b="1" spc="14" dirty="0">
                <a:latin typeface="Tahoma"/>
                <a:cs typeface="Tahoma"/>
              </a:rPr>
              <a:t>branch</a:t>
            </a:r>
            <a:r>
              <a:rPr sz="1270" b="1" spc="-32" dirty="0">
                <a:latin typeface="Tahoma"/>
                <a:cs typeface="Tahoma"/>
              </a:rPr>
              <a:t> </a:t>
            </a:r>
            <a:r>
              <a:rPr sz="1270" b="1" spc="14" dirty="0">
                <a:latin typeface="Tahoma"/>
                <a:cs typeface="Tahoma"/>
              </a:rPr>
              <a:t>master</a:t>
            </a:r>
            <a:endParaRPr sz="1270">
              <a:latin typeface="Tahoma"/>
              <a:cs typeface="Tahoma"/>
            </a:endParaRPr>
          </a:p>
          <a:p>
            <a:pPr marL="11516">
              <a:lnSpc>
                <a:spcPct val="100000"/>
              </a:lnSpc>
              <a:spcBef>
                <a:spcPts val="77"/>
              </a:spcBef>
            </a:pPr>
            <a:r>
              <a:rPr sz="1270" b="1" spc="23" dirty="0">
                <a:latin typeface="Tahoma"/>
                <a:cs typeface="Tahoma"/>
              </a:rPr>
              <a:t># </a:t>
            </a:r>
            <a:r>
              <a:rPr sz="1270" b="1" spc="14" dirty="0">
                <a:latin typeface="Tahoma"/>
                <a:cs typeface="Tahoma"/>
              </a:rPr>
              <a:t>Changes to be</a:t>
            </a:r>
            <a:r>
              <a:rPr sz="1270" b="1" spc="-54" dirty="0">
                <a:latin typeface="Tahoma"/>
                <a:cs typeface="Tahoma"/>
              </a:rPr>
              <a:t> </a:t>
            </a:r>
            <a:r>
              <a:rPr sz="1270" b="1" spc="14" dirty="0">
                <a:latin typeface="Tahoma"/>
                <a:cs typeface="Tahoma"/>
              </a:rPr>
              <a:t>committed:</a:t>
            </a:r>
            <a:endParaRPr sz="1270">
              <a:latin typeface="Tahoma"/>
              <a:cs typeface="Tahoma"/>
            </a:endParaRPr>
          </a:p>
        </p:txBody>
      </p:sp>
      <p:sp>
        <p:nvSpPr>
          <p:cNvPr id="6" name="object 6"/>
          <p:cNvSpPr txBox="1"/>
          <p:nvPr/>
        </p:nvSpPr>
        <p:spPr>
          <a:xfrm>
            <a:off x="2731692" y="3975301"/>
            <a:ext cx="1885806" cy="398358"/>
          </a:xfrm>
          <a:prstGeom prst="rect">
            <a:avLst/>
          </a:prstGeom>
        </p:spPr>
        <p:txBody>
          <a:bodyPr vert="horz" wrap="square" lIns="0" tIns="5758" rIns="0" bIns="0" rtlCol="0">
            <a:spAutoFit/>
          </a:bodyPr>
          <a:lstStyle/>
          <a:p>
            <a:pPr marL="11516" marR="4607">
              <a:lnSpc>
                <a:spcPct val="105100"/>
              </a:lnSpc>
              <a:spcBef>
                <a:spcPts val="45"/>
              </a:spcBef>
              <a:tabLst>
                <a:tab pos="875819" algn="l"/>
              </a:tabLst>
            </a:pPr>
            <a:r>
              <a:rPr sz="1270" b="1" spc="14" dirty="0">
                <a:latin typeface="Tahoma"/>
                <a:cs typeface="Tahoma"/>
              </a:rPr>
              <a:t>modified: </a:t>
            </a:r>
            <a:r>
              <a:rPr sz="1270" b="1" spc="18" dirty="0">
                <a:latin typeface="Tahoma"/>
                <a:cs typeface="Tahoma"/>
              </a:rPr>
              <a:t>README  </a:t>
            </a:r>
            <a:r>
              <a:rPr sz="1270" b="1" spc="14" dirty="0">
                <a:latin typeface="Tahoma"/>
                <a:cs typeface="Tahoma"/>
              </a:rPr>
              <a:t>ne</a:t>
            </a:r>
            <a:r>
              <a:rPr sz="1270" b="1" spc="23" dirty="0">
                <a:latin typeface="Tahoma"/>
                <a:cs typeface="Tahoma"/>
              </a:rPr>
              <a:t>w</a:t>
            </a:r>
            <a:r>
              <a:rPr sz="1270" b="1" spc="5" dirty="0">
                <a:latin typeface="Tahoma"/>
                <a:cs typeface="Tahoma"/>
              </a:rPr>
              <a:t> </a:t>
            </a:r>
            <a:r>
              <a:rPr sz="1270" b="1" spc="9" dirty="0">
                <a:latin typeface="Tahoma"/>
                <a:cs typeface="Tahoma"/>
              </a:rPr>
              <a:t>fil</a:t>
            </a:r>
            <a:r>
              <a:rPr sz="1270" b="1" spc="14" dirty="0">
                <a:latin typeface="Tahoma"/>
                <a:cs typeface="Tahoma"/>
              </a:rPr>
              <a:t>e</a:t>
            </a:r>
            <a:r>
              <a:rPr sz="1270" b="1" spc="9" dirty="0">
                <a:latin typeface="Tahoma"/>
                <a:cs typeface="Tahoma"/>
              </a:rPr>
              <a:t>:</a:t>
            </a:r>
            <a:r>
              <a:rPr sz="1270" b="1" dirty="0">
                <a:latin typeface="Tahoma"/>
                <a:cs typeface="Tahoma"/>
              </a:rPr>
              <a:t>	</a:t>
            </a:r>
            <a:r>
              <a:rPr sz="1270" b="1" spc="18" dirty="0">
                <a:latin typeface="Tahoma"/>
                <a:cs typeface="Tahoma"/>
              </a:rPr>
              <a:t>C</a:t>
            </a:r>
            <a:r>
              <a:rPr sz="1270" b="1" spc="14" dirty="0">
                <a:latin typeface="Tahoma"/>
                <a:cs typeface="Tahoma"/>
              </a:rPr>
              <a:t>harIO</a:t>
            </a:r>
            <a:r>
              <a:rPr sz="1270" b="1" spc="5" dirty="0">
                <a:latin typeface="Tahoma"/>
                <a:cs typeface="Tahoma"/>
              </a:rPr>
              <a:t>.</a:t>
            </a:r>
            <a:r>
              <a:rPr sz="1270" b="1" spc="14" dirty="0">
                <a:latin typeface="Tahoma"/>
                <a:cs typeface="Tahoma"/>
              </a:rPr>
              <a:t>java</a:t>
            </a:r>
            <a:endParaRPr sz="1270">
              <a:latin typeface="Tahoma"/>
              <a:cs typeface="Tahoma"/>
            </a:endParaRPr>
          </a:p>
        </p:txBody>
      </p:sp>
      <p:sp>
        <p:nvSpPr>
          <p:cNvPr id="7" name="object 7"/>
          <p:cNvSpPr txBox="1"/>
          <p:nvPr/>
        </p:nvSpPr>
        <p:spPr>
          <a:xfrm>
            <a:off x="1858558" y="3568554"/>
            <a:ext cx="3825163" cy="1035322"/>
          </a:xfrm>
          <a:prstGeom prst="rect">
            <a:avLst/>
          </a:prstGeom>
        </p:spPr>
        <p:txBody>
          <a:bodyPr vert="horz" wrap="square" lIns="0" tIns="5758" rIns="0" bIns="0" rtlCol="0">
            <a:spAutoFit/>
          </a:bodyPr>
          <a:lstStyle/>
          <a:p>
            <a:pPr marL="11516" marR="4607" algn="just">
              <a:lnSpc>
                <a:spcPct val="105100"/>
              </a:lnSpc>
              <a:spcBef>
                <a:spcPts val="45"/>
              </a:spcBef>
            </a:pPr>
            <a:r>
              <a:rPr sz="1270" b="1" spc="23" dirty="0">
                <a:latin typeface="Tahoma"/>
                <a:cs typeface="Tahoma"/>
              </a:rPr>
              <a:t># </a:t>
            </a:r>
            <a:r>
              <a:rPr sz="1270" b="1" spc="14" dirty="0">
                <a:latin typeface="Tahoma"/>
                <a:cs typeface="Tahoma"/>
              </a:rPr>
              <a:t>(use "git </a:t>
            </a:r>
            <a:r>
              <a:rPr sz="1270" b="1" spc="9" dirty="0">
                <a:latin typeface="Tahoma"/>
                <a:cs typeface="Tahoma"/>
              </a:rPr>
              <a:t>reset </a:t>
            </a:r>
            <a:r>
              <a:rPr sz="1270" b="1" spc="18" dirty="0">
                <a:latin typeface="Tahoma"/>
                <a:cs typeface="Tahoma"/>
              </a:rPr>
              <a:t>HEAD </a:t>
            </a:r>
            <a:r>
              <a:rPr sz="1270" b="1" spc="14" dirty="0">
                <a:latin typeface="Tahoma"/>
                <a:cs typeface="Tahoma"/>
              </a:rPr>
              <a:t>&lt;file&gt;..." to unstage)  </a:t>
            </a:r>
            <a:r>
              <a:rPr sz="1270" b="1" spc="23" dirty="0">
                <a:latin typeface="Tahoma"/>
                <a:cs typeface="Tahoma"/>
              </a:rPr>
              <a:t>#</a:t>
            </a:r>
            <a:endParaRPr sz="1270">
              <a:latin typeface="Tahoma"/>
              <a:cs typeface="Tahoma"/>
            </a:endParaRPr>
          </a:p>
          <a:p>
            <a:pPr marL="11516" marR="3671416" algn="just">
              <a:lnSpc>
                <a:spcPct val="105100"/>
              </a:lnSpc>
            </a:pPr>
            <a:r>
              <a:rPr sz="1270" b="1" spc="14" dirty="0">
                <a:latin typeface="Tahoma"/>
                <a:cs typeface="Tahoma"/>
              </a:rPr>
              <a:t>#  #  #</a:t>
            </a:r>
            <a:endParaRPr sz="1270">
              <a:latin typeface="Tahoma"/>
              <a:cs typeface="Tahoma"/>
            </a:endParaRPr>
          </a:p>
        </p:txBody>
      </p:sp>
      <p:sp>
        <p:nvSpPr>
          <p:cNvPr id="8" name="object 8"/>
          <p:cNvSpPr txBox="1"/>
          <p:nvPr/>
        </p:nvSpPr>
        <p:spPr>
          <a:xfrm>
            <a:off x="1858558" y="4585416"/>
            <a:ext cx="2375828" cy="211137"/>
          </a:xfrm>
          <a:prstGeom prst="rect">
            <a:avLst/>
          </a:prstGeom>
        </p:spPr>
        <p:txBody>
          <a:bodyPr vert="horz" wrap="square" lIns="0" tIns="15547" rIns="0" bIns="0" rtlCol="0">
            <a:spAutoFit/>
          </a:bodyPr>
          <a:lstStyle/>
          <a:p>
            <a:pPr marL="11516">
              <a:lnSpc>
                <a:spcPct val="100000"/>
              </a:lnSpc>
              <a:spcBef>
                <a:spcPts val="122"/>
              </a:spcBef>
            </a:pPr>
            <a:r>
              <a:rPr sz="1270" b="1" spc="23" dirty="0">
                <a:latin typeface="Tahoma"/>
                <a:cs typeface="Tahoma"/>
              </a:rPr>
              <a:t># </a:t>
            </a:r>
            <a:r>
              <a:rPr sz="1270" b="1" spc="14" dirty="0">
                <a:latin typeface="Tahoma"/>
                <a:cs typeface="Tahoma"/>
              </a:rPr>
              <a:t>Changed but not</a:t>
            </a:r>
            <a:r>
              <a:rPr sz="1270" b="1" spc="-63" dirty="0">
                <a:latin typeface="Tahoma"/>
                <a:cs typeface="Tahoma"/>
              </a:rPr>
              <a:t> </a:t>
            </a:r>
            <a:r>
              <a:rPr sz="1270" b="1" spc="14" dirty="0">
                <a:latin typeface="Tahoma"/>
                <a:cs typeface="Tahoma"/>
              </a:rPr>
              <a:t>updated:</a:t>
            </a:r>
            <a:endParaRPr sz="1270">
              <a:latin typeface="Tahoma"/>
              <a:cs typeface="Tahoma"/>
            </a:endParaRPr>
          </a:p>
        </p:txBody>
      </p:sp>
      <p:sp>
        <p:nvSpPr>
          <p:cNvPr id="9" name="object 9"/>
          <p:cNvSpPr txBox="1"/>
          <p:nvPr/>
        </p:nvSpPr>
        <p:spPr>
          <a:xfrm>
            <a:off x="1858558" y="4788783"/>
            <a:ext cx="5114997" cy="831482"/>
          </a:xfrm>
          <a:prstGeom prst="rect">
            <a:avLst/>
          </a:prstGeom>
        </p:spPr>
        <p:txBody>
          <a:bodyPr vert="horz" wrap="square" lIns="0" tIns="5758" rIns="0" bIns="0" rtlCol="0">
            <a:spAutoFit/>
          </a:bodyPr>
          <a:lstStyle/>
          <a:p>
            <a:pPr marL="11516" marR="4607">
              <a:lnSpc>
                <a:spcPct val="105100"/>
              </a:lnSpc>
              <a:spcBef>
                <a:spcPts val="45"/>
              </a:spcBef>
              <a:tabLst>
                <a:tab pos="291364" algn="l"/>
              </a:tabLst>
            </a:pPr>
            <a:r>
              <a:rPr sz="1270" b="1" spc="23" dirty="0">
                <a:latin typeface="Tahoma"/>
                <a:cs typeface="Tahoma"/>
              </a:rPr>
              <a:t>#	</a:t>
            </a:r>
            <a:r>
              <a:rPr sz="1270" b="1" spc="14" dirty="0">
                <a:latin typeface="Tahoma"/>
                <a:cs typeface="Tahoma"/>
              </a:rPr>
              <a:t>(use "git </a:t>
            </a:r>
            <a:r>
              <a:rPr sz="1270" b="1" spc="18" dirty="0">
                <a:latin typeface="Tahoma"/>
                <a:cs typeface="Tahoma"/>
              </a:rPr>
              <a:t>add </a:t>
            </a:r>
            <a:r>
              <a:rPr sz="1270" b="1" spc="14" dirty="0">
                <a:latin typeface="Tahoma"/>
                <a:cs typeface="Tahoma"/>
              </a:rPr>
              <a:t>&lt;file&gt;..." to update what </a:t>
            </a:r>
            <a:r>
              <a:rPr sz="1270" b="1" spc="9" dirty="0">
                <a:latin typeface="Tahoma"/>
                <a:cs typeface="Tahoma"/>
              </a:rPr>
              <a:t>will </a:t>
            </a:r>
            <a:r>
              <a:rPr sz="1270" b="1" spc="14" dirty="0">
                <a:latin typeface="Tahoma"/>
                <a:cs typeface="Tahoma"/>
              </a:rPr>
              <a:t>be committed)  </a:t>
            </a:r>
            <a:r>
              <a:rPr sz="1270" b="1" spc="23" dirty="0">
                <a:latin typeface="Tahoma"/>
                <a:cs typeface="Tahoma"/>
              </a:rPr>
              <a:t>#</a:t>
            </a:r>
            <a:endParaRPr sz="1270">
              <a:latin typeface="Tahoma"/>
              <a:cs typeface="Tahoma"/>
            </a:endParaRPr>
          </a:p>
          <a:p>
            <a:pPr marL="11516" marR="2049336">
              <a:lnSpc>
                <a:spcPct val="105100"/>
              </a:lnSpc>
              <a:tabLst>
                <a:tab pos="884456" algn="l"/>
                <a:tab pos="1817282" algn="l"/>
              </a:tabLst>
            </a:pPr>
            <a:r>
              <a:rPr sz="1270" b="1" spc="23" dirty="0">
                <a:latin typeface="Tahoma"/>
                <a:cs typeface="Tahoma"/>
              </a:rPr>
              <a:t>#	</a:t>
            </a:r>
            <a:r>
              <a:rPr sz="1270" b="1" spc="14" dirty="0">
                <a:latin typeface="Tahoma"/>
                <a:cs typeface="Tahoma"/>
              </a:rPr>
              <a:t>modified:</a:t>
            </a:r>
            <a:r>
              <a:rPr sz="1270" b="1" dirty="0">
                <a:latin typeface="Tahoma"/>
                <a:cs typeface="Tahoma"/>
              </a:rPr>
              <a:t>	</a:t>
            </a:r>
            <a:r>
              <a:rPr sz="1270" b="1" spc="14" dirty="0">
                <a:latin typeface="Tahoma"/>
                <a:cs typeface="Tahoma"/>
              </a:rPr>
              <a:t>bench</a:t>
            </a:r>
            <a:r>
              <a:rPr sz="1270" b="1" spc="18" dirty="0">
                <a:latin typeface="Tahoma"/>
                <a:cs typeface="Tahoma"/>
              </a:rPr>
              <a:t>mar</a:t>
            </a:r>
            <a:r>
              <a:rPr sz="1270" b="1" spc="9" dirty="0">
                <a:latin typeface="Tahoma"/>
                <a:cs typeface="Tahoma"/>
              </a:rPr>
              <a:t>ks.rb  </a:t>
            </a:r>
            <a:r>
              <a:rPr sz="1270" b="1" spc="23" dirty="0">
                <a:latin typeface="Tahoma"/>
                <a:cs typeface="Tahoma"/>
              </a:rPr>
              <a:t>#</a:t>
            </a:r>
            <a:endParaRPr sz="1270">
              <a:latin typeface="Tahoma"/>
              <a:cs typeface="Tahoma"/>
            </a:endParaRPr>
          </a:p>
        </p:txBody>
      </p:sp>
      <p:sp>
        <p:nvSpPr>
          <p:cNvPr id="10" name="object 10"/>
          <p:cNvSpPr txBox="1"/>
          <p:nvPr/>
        </p:nvSpPr>
        <p:spPr>
          <a:xfrm>
            <a:off x="1858559" y="5602263"/>
            <a:ext cx="1516130" cy="211137"/>
          </a:xfrm>
          <a:prstGeom prst="rect">
            <a:avLst/>
          </a:prstGeom>
        </p:spPr>
        <p:txBody>
          <a:bodyPr vert="horz" wrap="square" lIns="0" tIns="15547" rIns="0" bIns="0" rtlCol="0">
            <a:spAutoFit/>
          </a:bodyPr>
          <a:lstStyle/>
          <a:p>
            <a:pPr marL="11516">
              <a:lnSpc>
                <a:spcPct val="100000"/>
              </a:lnSpc>
              <a:spcBef>
                <a:spcPts val="122"/>
              </a:spcBef>
            </a:pPr>
            <a:r>
              <a:rPr sz="1270" b="1" spc="23" dirty="0">
                <a:latin typeface="Tahoma"/>
                <a:cs typeface="Tahoma"/>
              </a:rPr>
              <a:t># </a:t>
            </a:r>
            <a:r>
              <a:rPr sz="1270" b="1" spc="14" dirty="0">
                <a:latin typeface="Tahoma"/>
                <a:cs typeface="Tahoma"/>
              </a:rPr>
              <a:t>Untracked</a:t>
            </a:r>
            <a:r>
              <a:rPr sz="1270" b="1" spc="-63" dirty="0">
                <a:latin typeface="Tahoma"/>
                <a:cs typeface="Tahoma"/>
              </a:rPr>
              <a:t> </a:t>
            </a:r>
            <a:r>
              <a:rPr sz="1270" b="1" spc="9" dirty="0">
                <a:latin typeface="Tahoma"/>
                <a:cs typeface="Tahoma"/>
              </a:rPr>
              <a:t>files:</a:t>
            </a:r>
            <a:endParaRPr sz="1270">
              <a:latin typeface="Tahoma"/>
              <a:cs typeface="Tahoma"/>
            </a:endParaRPr>
          </a:p>
        </p:txBody>
      </p:sp>
      <p:sp>
        <p:nvSpPr>
          <p:cNvPr id="11" name="object 11"/>
          <p:cNvSpPr txBox="1"/>
          <p:nvPr/>
        </p:nvSpPr>
        <p:spPr>
          <a:xfrm>
            <a:off x="1858559" y="5805633"/>
            <a:ext cx="5135726" cy="831482"/>
          </a:xfrm>
          <a:prstGeom prst="rect">
            <a:avLst/>
          </a:prstGeom>
        </p:spPr>
        <p:txBody>
          <a:bodyPr vert="horz" wrap="square" lIns="0" tIns="5758" rIns="0" bIns="0" rtlCol="0">
            <a:spAutoFit/>
          </a:bodyPr>
          <a:lstStyle/>
          <a:p>
            <a:pPr marL="11516" marR="4607">
              <a:lnSpc>
                <a:spcPct val="105100"/>
              </a:lnSpc>
              <a:spcBef>
                <a:spcPts val="45"/>
              </a:spcBef>
              <a:tabLst>
                <a:tab pos="291364" algn="l"/>
              </a:tabLst>
            </a:pPr>
            <a:r>
              <a:rPr sz="1270" b="1" spc="23" dirty="0">
                <a:latin typeface="Tahoma"/>
                <a:cs typeface="Tahoma"/>
              </a:rPr>
              <a:t>#	</a:t>
            </a:r>
            <a:r>
              <a:rPr sz="1270" b="1" spc="14" dirty="0">
                <a:latin typeface="Tahoma"/>
                <a:cs typeface="Tahoma"/>
              </a:rPr>
              <a:t>(use "git </a:t>
            </a:r>
            <a:r>
              <a:rPr sz="1270" b="1" spc="18" dirty="0">
                <a:latin typeface="Tahoma"/>
                <a:cs typeface="Tahoma"/>
              </a:rPr>
              <a:t>add </a:t>
            </a:r>
            <a:r>
              <a:rPr sz="1270" b="1" spc="14" dirty="0">
                <a:latin typeface="Tahoma"/>
                <a:cs typeface="Tahoma"/>
              </a:rPr>
              <a:t>&lt;file&gt;..." to include what </a:t>
            </a:r>
            <a:r>
              <a:rPr sz="1270" b="1" spc="9" dirty="0">
                <a:latin typeface="Tahoma"/>
                <a:cs typeface="Tahoma"/>
              </a:rPr>
              <a:t>will </a:t>
            </a:r>
            <a:r>
              <a:rPr sz="1270" b="1" spc="14" dirty="0">
                <a:latin typeface="Tahoma"/>
                <a:cs typeface="Tahoma"/>
              </a:rPr>
              <a:t>be committed)  </a:t>
            </a:r>
            <a:r>
              <a:rPr sz="1270" b="1" spc="23" dirty="0">
                <a:latin typeface="Tahoma"/>
                <a:cs typeface="Tahoma"/>
              </a:rPr>
              <a:t>#</a:t>
            </a:r>
            <a:endParaRPr sz="1270">
              <a:latin typeface="Tahoma"/>
              <a:cs typeface="Tahoma"/>
            </a:endParaRPr>
          </a:p>
          <a:p>
            <a:pPr marL="11516" marR="4981977">
              <a:lnSpc>
                <a:spcPct val="105100"/>
              </a:lnSpc>
            </a:pPr>
            <a:r>
              <a:rPr sz="1270" b="1" spc="14" dirty="0">
                <a:latin typeface="Tahoma"/>
                <a:cs typeface="Tahoma"/>
              </a:rPr>
              <a:t>#  #</a:t>
            </a:r>
            <a:endParaRPr sz="1270">
              <a:latin typeface="Tahoma"/>
              <a:cs typeface="Tahoma"/>
            </a:endParaRPr>
          </a:p>
        </p:txBody>
      </p:sp>
      <p:sp>
        <p:nvSpPr>
          <p:cNvPr id="12" name="object 12"/>
          <p:cNvSpPr txBox="1"/>
          <p:nvPr/>
        </p:nvSpPr>
        <p:spPr>
          <a:xfrm>
            <a:off x="2622544" y="6212374"/>
            <a:ext cx="1065840" cy="398358"/>
          </a:xfrm>
          <a:prstGeom prst="rect">
            <a:avLst/>
          </a:prstGeom>
        </p:spPr>
        <p:txBody>
          <a:bodyPr vert="horz" wrap="square" lIns="0" tIns="5758" rIns="0" bIns="0" rtlCol="0">
            <a:spAutoFit/>
          </a:bodyPr>
          <a:lstStyle/>
          <a:p>
            <a:pPr marL="11516" marR="4607" indent="108829">
              <a:lnSpc>
                <a:spcPct val="105100"/>
              </a:lnSpc>
              <a:spcBef>
                <a:spcPts val="45"/>
              </a:spcBef>
            </a:pPr>
            <a:r>
              <a:rPr sz="1270" b="1" spc="14" dirty="0">
                <a:latin typeface="Tahoma"/>
                <a:cs typeface="Tahoma"/>
              </a:rPr>
              <a:t>mer</a:t>
            </a:r>
            <a:r>
              <a:rPr sz="1270" b="1" spc="18" dirty="0">
                <a:latin typeface="Tahoma"/>
                <a:cs typeface="Tahoma"/>
              </a:rPr>
              <a:t>g</a:t>
            </a:r>
            <a:r>
              <a:rPr sz="1270" b="1" spc="9" dirty="0">
                <a:latin typeface="Tahoma"/>
                <a:cs typeface="Tahoma"/>
              </a:rPr>
              <a:t>e.java  library/lib.js</a:t>
            </a:r>
            <a:endParaRPr sz="1270">
              <a:latin typeface="Tahoma"/>
              <a:cs typeface="Tahoma"/>
            </a:endParaRPr>
          </a:p>
        </p:txBody>
      </p:sp>
      <p:sp>
        <p:nvSpPr>
          <p:cNvPr id="14" name="object 14"/>
          <p:cNvSpPr txBox="1"/>
          <p:nvPr/>
        </p:nvSpPr>
        <p:spPr>
          <a:xfrm>
            <a:off x="10103387" y="6481924"/>
            <a:ext cx="189444" cy="195996"/>
          </a:xfrm>
          <a:prstGeom prst="rect">
            <a:avLst/>
          </a:prstGeom>
        </p:spPr>
        <p:txBody>
          <a:bodyPr vert="horz" wrap="square" lIns="0" tIns="14395" rIns="0" bIns="0" rtlCol="0">
            <a:spAutoFit/>
          </a:bodyPr>
          <a:lstStyle/>
          <a:p>
            <a:pPr marL="11516">
              <a:lnSpc>
                <a:spcPct val="100000"/>
              </a:lnSpc>
              <a:spcBef>
                <a:spcPts val="113"/>
              </a:spcBef>
            </a:pPr>
            <a:r>
              <a:rPr sz="1179" spc="9" dirty="0">
                <a:solidFill>
                  <a:srgbClr val="515A9E"/>
                </a:solidFill>
                <a:latin typeface="Tahoma"/>
                <a:cs typeface="Tahoma"/>
              </a:rPr>
              <a:t>19</a:t>
            </a:r>
            <a:endParaRPr sz="1179">
              <a:latin typeface="Tahoma"/>
              <a:cs typeface="Tahoma"/>
            </a:endParaRPr>
          </a:p>
        </p:txBody>
      </p:sp>
      <p:grpSp>
        <p:nvGrpSpPr>
          <p:cNvPr id="15" name="object 15"/>
          <p:cNvGrpSpPr/>
          <p:nvPr/>
        </p:nvGrpSpPr>
        <p:grpSpPr>
          <a:xfrm>
            <a:off x="1709198" y="3254483"/>
            <a:ext cx="8444380" cy="3458943"/>
            <a:chOff x="509031" y="3588971"/>
            <a:chExt cx="9312275" cy="3814445"/>
          </a:xfrm>
        </p:grpSpPr>
        <p:sp>
          <p:nvSpPr>
            <p:cNvPr id="16" name="object 16"/>
            <p:cNvSpPr/>
            <p:nvPr/>
          </p:nvSpPr>
          <p:spPr>
            <a:xfrm>
              <a:off x="514428" y="6189586"/>
              <a:ext cx="6035040" cy="1208405"/>
            </a:xfrm>
            <a:custGeom>
              <a:avLst/>
              <a:gdLst/>
              <a:ahLst/>
              <a:cxnLst/>
              <a:rect l="l" t="t" r="r" b="b"/>
              <a:pathLst>
                <a:path w="6035040" h="1208404">
                  <a:moveTo>
                    <a:pt x="5826643" y="0"/>
                  </a:moveTo>
                  <a:lnTo>
                    <a:pt x="210529" y="0"/>
                  </a:lnTo>
                  <a:lnTo>
                    <a:pt x="162335" y="5372"/>
                  </a:lnTo>
                  <a:lnTo>
                    <a:pt x="118052" y="20725"/>
                  </a:lnTo>
                  <a:lnTo>
                    <a:pt x="78958" y="44910"/>
                  </a:lnTo>
                  <a:lnTo>
                    <a:pt x="46329" y="76779"/>
                  </a:lnTo>
                  <a:lnTo>
                    <a:pt x="21441" y="115183"/>
                  </a:lnTo>
                  <a:lnTo>
                    <a:pt x="5573" y="158974"/>
                  </a:lnTo>
                  <a:lnTo>
                    <a:pt x="0" y="207004"/>
                  </a:lnTo>
                  <a:lnTo>
                    <a:pt x="0" y="998166"/>
                  </a:lnTo>
                  <a:lnTo>
                    <a:pt x="5573" y="1046351"/>
                  </a:lnTo>
                  <a:lnTo>
                    <a:pt x="21441" y="1090542"/>
                  </a:lnTo>
                  <a:lnTo>
                    <a:pt x="46329" y="1129493"/>
                  </a:lnTo>
                  <a:lnTo>
                    <a:pt x="78958" y="1161958"/>
                  </a:lnTo>
                  <a:lnTo>
                    <a:pt x="118052" y="1186690"/>
                  </a:lnTo>
                  <a:lnTo>
                    <a:pt x="162335" y="1202443"/>
                  </a:lnTo>
                  <a:lnTo>
                    <a:pt x="210529" y="1207971"/>
                  </a:lnTo>
                  <a:lnTo>
                    <a:pt x="5826643" y="1207971"/>
                  </a:lnTo>
                  <a:lnTo>
                    <a:pt x="5874705" y="1202100"/>
                  </a:lnTo>
                  <a:lnTo>
                    <a:pt x="5918645" y="1185459"/>
                  </a:lnTo>
                  <a:lnTo>
                    <a:pt x="5957270" y="1159515"/>
                  </a:lnTo>
                  <a:lnTo>
                    <a:pt x="5989387" y="1125729"/>
                  </a:lnTo>
                  <a:lnTo>
                    <a:pt x="6013805" y="1085565"/>
                  </a:lnTo>
                  <a:lnTo>
                    <a:pt x="6029330" y="1040487"/>
                  </a:lnTo>
                  <a:lnTo>
                    <a:pt x="6034770" y="991958"/>
                  </a:lnTo>
                  <a:lnTo>
                    <a:pt x="6034770" y="207004"/>
                  </a:lnTo>
                  <a:lnTo>
                    <a:pt x="6029330" y="158974"/>
                  </a:lnTo>
                  <a:lnTo>
                    <a:pt x="6013805" y="115183"/>
                  </a:lnTo>
                  <a:lnTo>
                    <a:pt x="5989387" y="76779"/>
                  </a:lnTo>
                  <a:lnTo>
                    <a:pt x="5957270" y="44910"/>
                  </a:lnTo>
                  <a:lnTo>
                    <a:pt x="5918645" y="20725"/>
                  </a:lnTo>
                  <a:lnTo>
                    <a:pt x="5874705" y="5372"/>
                  </a:lnTo>
                  <a:lnTo>
                    <a:pt x="5826643" y="0"/>
                  </a:lnTo>
                  <a:close/>
                </a:path>
              </a:pathLst>
            </a:custGeom>
            <a:solidFill>
              <a:srgbClr val="FF40FF">
                <a:alpha val="30999"/>
              </a:srgbClr>
            </a:solidFill>
          </p:spPr>
          <p:txBody>
            <a:bodyPr wrap="square" lIns="0" tIns="0" rIns="0" bIns="0" rtlCol="0"/>
            <a:lstStyle/>
            <a:p>
              <a:endParaRPr sz="1632"/>
            </a:p>
          </p:txBody>
        </p:sp>
        <p:sp>
          <p:nvSpPr>
            <p:cNvPr id="17" name="object 17"/>
            <p:cNvSpPr/>
            <p:nvPr/>
          </p:nvSpPr>
          <p:spPr>
            <a:xfrm>
              <a:off x="514429" y="6189589"/>
              <a:ext cx="6035040" cy="1208405"/>
            </a:xfrm>
            <a:custGeom>
              <a:avLst/>
              <a:gdLst/>
              <a:ahLst/>
              <a:cxnLst/>
              <a:rect l="l" t="t" r="r" b="b"/>
              <a:pathLst>
                <a:path w="6035040" h="1208404">
                  <a:moveTo>
                    <a:pt x="0" y="998160"/>
                  </a:moveTo>
                  <a:lnTo>
                    <a:pt x="0" y="207000"/>
                  </a:lnTo>
                  <a:lnTo>
                    <a:pt x="5573" y="158971"/>
                  </a:lnTo>
                  <a:lnTo>
                    <a:pt x="21441" y="115181"/>
                  </a:lnTo>
                  <a:lnTo>
                    <a:pt x="46329" y="76777"/>
                  </a:lnTo>
                  <a:lnTo>
                    <a:pt x="78958" y="44909"/>
                  </a:lnTo>
                  <a:lnTo>
                    <a:pt x="118052" y="20725"/>
                  </a:lnTo>
                  <a:lnTo>
                    <a:pt x="162335" y="5372"/>
                  </a:lnTo>
                  <a:lnTo>
                    <a:pt x="210529" y="0"/>
                  </a:lnTo>
                  <a:lnTo>
                    <a:pt x="5826657" y="0"/>
                  </a:lnTo>
                  <a:lnTo>
                    <a:pt x="5874717" y="5372"/>
                  </a:lnTo>
                  <a:lnTo>
                    <a:pt x="5918657" y="20725"/>
                  </a:lnTo>
                  <a:lnTo>
                    <a:pt x="5957283" y="44909"/>
                  </a:lnTo>
                  <a:lnTo>
                    <a:pt x="5989403" y="76777"/>
                  </a:lnTo>
                  <a:lnTo>
                    <a:pt x="6013822" y="115181"/>
                  </a:lnTo>
                  <a:lnTo>
                    <a:pt x="6029349" y="158971"/>
                  </a:lnTo>
                  <a:lnTo>
                    <a:pt x="6034790" y="207000"/>
                  </a:lnTo>
                  <a:lnTo>
                    <a:pt x="6034790" y="991952"/>
                  </a:lnTo>
                  <a:lnTo>
                    <a:pt x="6029349" y="1040480"/>
                  </a:lnTo>
                  <a:lnTo>
                    <a:pt x="6013822" y="1085558"/>
                  </a:lnTo>
                  <a:lnTo>
                    <a:pt x="5989403" y="1125721"/>
                  </a:lnTo>
                  <a:lnTo>
                    <a:pt x="5957283" y="1159507"/>
                  </a:lnTo>
                  <a:lnTo>
                    <a:pt x="5918657" y="1185452"/>
                  </a:lnTo>
                  <a:lnTo>
                    <a:pt x="5874717" y="1202092"/>
                  </a:lnTo>
                  <a:lnTo>
                    <a:pt x="5826657" y="1207963"/>
                  </a:lnTo>
                  <a:lnTo>
                    <a:pt x="210529" y="1207963"/>
                  </a:lnTo>
                  <a:lnTo>
                    <a:pt x="162335" y="1202435"/>
                  </a:lnTo>
                  <a:lnTo>
                    <a:pt x="118052" y="1186682"/>
                  </a:lnTo>
                  <a:lnTo>
                    <a:pt x="78958" y="1161950"/>
                  </a:lnTo>
                  <a:lnTo>
                    <a:pt x="46329" y="1129485"/>
                  </a:lnTo>
                  <a:lnTo>
                    <a:pt x="21441" y="1090535"/>
                  </a:lnTo>
                  <a:lnTo>
                    <a:pt x="5573" y="1046344"/>
                  </a:lnTo>
                  <a:lnTo>
                    <a:pt x="0" y="998160"/>
                  </a:lnTo>
                  <a:close/>
                </a:path>
              </a:pathLst>
            </a:custGeom>
            <a:ln w="10512">
              <a:solidFill>
                <a:srgbClr val="000000"/>
              </a:solidFill>
            </a:ln>
          </p:spPr>
          <p:txBody>
            <a:bodyPr wrap="square" lIns="0" tIns="0" rIns="0" bIns="0" rtlCol="0"/>
            <a:lstStyle/>
            <a:p>
              <a:endParaRPr sz="1632"/>
            </a:p>
          </p:txBody>
        </p:sp>
        <p:sp>
          <p:nvSpPr>
            <p:cNvPr id="18" name="object 18"/>
            <p:cNvSpPr/>
            <p:nvPr/>
          </p:nvSpPr>
          <p:spPr>
            <a:xfrm>
              <a:off x="514428" y="3748227"/>
              <a:ext cx="6035040" cy="1081405"/>
            </a:xfrm>
            <a:custGeom>
              <a:avLst/>
              <a:gdLst/>
              <a:ahLst/>
              <a:cxnLst/>
              <a:rect l="l" t="t" r="r" b="b"/>
              <a:pathLst>
                <a:path w="6035040" h="1081404">
                  <a:moveTo>
                    <a:pt x="5826643" y="0"/>
                  </a:moveTo>
                  <a:lnTo>
                    <a:pt x="210529" y="0"/>
                  </a:lnTo>
                  <a:lnTo>
                    <a:pt x="162335" y="5505"/>
                  </a:lnTo>
                  <a:lnTo>
                    <a:pt x="118052" y="21201"/>
                  </a:lnTo>
                  <a:lnTo>
                    <a:pt x="78958" y="45854"/>
                  </a:lnTo>
                  <a:lnTo>
                    <a:pt x="46329" y="78233"/>
                  </a:lnTo>
                  <a:lnTo>
                    <a:pt x="21441" y="117104"/>
                  </a:lnTo>
                  <a:lnTo>
                    <a:pt x="5573" y="161236"/>
                  </a:lnTo>
                  <a:lnTo>
                    <a:pt x="0" y="209397"/>
                  </a:lnTo>
                  <a:lnTo>
                    <a:pt x="0" y="871004"/>
                  </a:lnTo>
                  <a:lnTo>
                    <a:pt x="5573" y="919187"/>
                  </a:lnTo>
                  <a:lnTo>
                    <a:pt x="21441" y="963377"/>
                  </a:lnTo>
                  <a:lnTo>
                    <a:pt x="46329" y="1002328"/>
                  </a:lnTo>
                  <a:lnTo>
                    <a:pt x="78958" y="1034793"/>
                  </a:lnTo>
                  <a:lnTo>
                    <a:pt x="118052" y="1059526"/>
                  </a:lnTo>
                  <a:lnTo>
                    <a:pt x="162335" y="1075279"/>
                  </a:lnTo>
                  <a:lnTo>
                    <a:pt x="210529" y="1080808"/>
                  </a:lnTo>
                  <a:lnTo>
                    <a:pt x="5826643" y="1080808"/>
                  </a:lnTo>
                  <a:lnTo>
                    <a:pt x="5874705" y="1075125"/>
                  </a:lnTo>
                  <a:lnTo>
                    <a:pt x="5918645" y="1058971"/>
                  </a:lnTo>
                  <a:lnTo>
                    <a:pt x="5957270" y="1033692"/>
                  </a:lnTo>
                  <a:lnTo>
                    <a:pt x="5989387" y="1000631"/>
                  </a:lnTo>
                  <a:lnTo>
                    <a:pt x="6013805" y="961132"/>
                  </a:lnTo>
                  <a:lnTo>
                    <a:pt x="6029330" y="916540"/>
                  </a:lnTo>
                  <a:lnTo>
                    <a:pt x="6034770" y="868197"/>
                  </a:lnTo>
                  <a:lnTo>
                    <a:pt x="6034770" y="209397"/>
                  </a:lnTo>
                  <a:lnTo>
                    <a:pt x="6029330" y="161236"/>
                  </a:lnTo>
                  <a:lnTo>
                    <a:pt x="6013805" y="117104"/>
                  </a:lnTo>
                  <a:lnTo>
                    <a:pt x="5989387" y="78233"/>
                  </a:lnTo>
                  <a:lnTo>
                    <a:pt x="5957270" y="45854"/>
                  </a:lnTo>
                  <a:lnTo>
                    <a:pt x="5918645" y="21201"/>
                  </a:lnTo>
                  <a:lnTo>
                    <a:pt x="5874705" y="5505"/>
                  </a:lnTo>
                  <a:lnTo>
                    <a:pt x="5826643" y="0"/>
                  </a:lnTo>
                  <a:close/>
                </a:path>
              </a:pathLst>
            </a:custGeom>
            <a:solidFill>
              <a:srgbClr val="FF40FF">
                <a:alpha val="30999"/>
              </a:srgbClr>
            </a:solidFill>
          </p:spPr>
          <p:txBody>
            <a:bodyPr wrap="square" lIns="0" tIns="0" rIns="0" bIns="0" rtlCol="0"/>
            <a:lstStyle/>
            <a:p>
              <a:endParaRPr sz="1632"/>
            </a:p>
          </p:txBody>
        </p:sp>
        <p:sp>
          <p:nvSpPr>
            <p:cNvPr id="19" name="object 19"/>
            <p:cNvSpPr/>
            <p:nvPr/>
          </p:nvSpPr>
          <p:spPr>
            <a:xfrm>
              <a:off x="514429" y="3748227"/>
              <a:ext cx="6035040" cy="1081405"/>
            </a:xfrm>
            <a:custGeom>
              <a:avLst/>
              <a:gdLst/>
              <a:ahLst/>
              <a:cxnLst/>
              <a:rect l="l" t="t" r="r" b="b"/>
              <a:pathLst>
                <a:path w="6035040" h="1081404">
                  <a:moveTo>
                    <a:pt x="0" y="871005"/>
                  </a:moveTo>
                  <a:lnTo>
                    <a:pt x="0" y="209403"/>
                  </a:lnTo>
                  <a:lnTo>
                    <a:pt x="5573" y="161241"/>
                  </a:lnTo>
                  <a:lnTo>
                    <a:pt x="21441" y="117107"/>
                  </a:lnTo>
                  <a:lnTo>
                    <a:pt x="46329" y="78235"/>
                  </a:lnTo>
                  <a:lnTo>
                    <a:pt x="78958" y="45855"/>
                  </a:lnTo>
                  <a:lnTo>
                    <a:pt x="118052" y="21201"/>
                  </a:lnTo>
                  <a:lnTo>
                    <a:pt x="162335" y="5505"/>
                  </a:lnTo>
                  <a:lnTo>
                    <a:pt x="210529" y="0"/>
                  </a:lnTo>
                  <a:lnTo>
                    <a:pt x="5826657" y="0"/>
                  </a:lnTo>
                  <a:lnTo>
                    <a:pt x="5874717" y="5505"/>
                  </a:lnTo>
                  <a:lnTo>
                    <a:pt x="5918657" y="21201"/>
                  </a:lnTo>
                  <a:lnTo>
                    <a:pt x="5957283" y="45855"/>
                  </a:lnTo>
                  <a:lnTo>
                    <a:pt x="5989403" y="78235"/>
                  </a:lnTo>
                  <a:lnTo>
                    <a:pt x="6013822" y="117107"/>
                  </a:lnTo>
                  <a:lnTo>
                    <a:pt x="6029349" y="161241"/>
                  </a:lnTo>
                  <a:lnTo>
                    <a:pt x="6034790" y="209403"/>
                  </a:lnTo>
                  <a:lnTo>
                    <a:pt x="6034790" y="868202"/>
                  </a:lnTo>
                  <a:lnTo>
                    <a:pt x="6029349" y="916542"/>
                  </a:lnTo>
                  <a:lnTo>
                    <a:pt x="6013822" y="961133"/>
                  </a:lnTo>
                  <a:lnTo>
                    <a:pt x="5989403" y="1000632"/>
                  </a:lnTo>
                  <a:lnTo>
                    <a:pt x="5957283" y="1033693"/>
                  </a:lnTo>
                  <a:lnTo>
                    <a:pt x="5918657" y="1058973"/>
                  </a:lnTo>
                  <a:lnTo>
                    <a:pt x="5874717" y="1075127"/>
                  </a:lnTo>
                  <a:lnTo>
                    <a:pt x="5826657" y="1080810"/>
                  </a:lnTo>
                  <a:lnTo>
                    <a:pt x="210529" y="1080810"/>
                  </a:lnTo>
                  <a:lnTo>
                    <a:pt x="162335" y="1075282"/>
                  </a:lnTo>
                  <a:lnTo>
                    <a:pt x="118052" y="1059529"/>
                  </a:lnTo>
                  <a:lnTo>
                    <a:pt x="78958" y="1034797"/>
                  </a:lnTo>
                  <a:lnTo>
                    <a:pt x="46329" y="1002332"/>
                  </a:lnTo>
                  <a:lnTo>
                    <a:pt x="21441" y="963381"/>
                  </a:lnTo>
                  <a:lnTo>
                    <a:pt x="5573" y="919190"/>
                  </a:lnTo>
                  <a:lnTo>
                    <a:pt x="0" y="871005"/>
                  </a:lnTo>
                  <a:close/>
                </a:path>
              </a:pathLst>
            </a:custGeom>
            <a:ln w="10512">
              <a:solidFill>
                <a:srgbClr val="000000"/>
              </a:solidFill>
            </a:ln>
          </p:spPr>
          <p:txBody>
            <a:bodyPr wrap="square" lIns="0" tIns="0" rIns="0" bIns="0" rtlCol="0"/>
            <a:lstStyle/>
            <a:p>
              <a:endParaRPr sz="1632"/>
            </a:p>
          </p:txBody>
        </p:sp>
        <p:sp>
          <p:nvSpPr>
            <p:cNvPr id="20" name="object 20"/>
            <p:cNvSpPr/>
            <p:nvPr/>
          </p:nvSpPr>
          <p:spPr>
            <a:xfrm>
              <a:off x="514428" y="4981625"/>
              <a:ext cx="6035040" cy="1081405"/>
            </a:xfrm>
            <a:custGeom>
              <a:avLst/>
              <a:gdLst/>
              <a:ahLst/>
              <a:cxnLst/>
              <a:rect l="l" t="t" r="r" b="b"/>
              <a:pathLst>
                <a:path w="6035040" h="1081404">
                  <a:moveTo>
                    <a:pt x="5826643" y="0"/>
                  </a:moveTo>
                  <a:lnTo>
                    <a:pt x="210529" y="0"/>
                  </a:lnTo>
                  <a:lnTo>
                    <a:pt x="162335" y="5511"/>
                  </a:lnTo>
                  <a:lnTo>
                    <a:pt x="118052" y="21221"/>
                  </a:lnTo>
                  <a:lnTo>
                    <a:pt x="78958" y="45894"/>
                  </a:lnTo>
                  <a:lnTo>
                    <a:pt x="46329" y="78294"/>
                  </a:lnTo>
                  <a:lnTo>
                    <a:pt x="21441" y="117186"/>
                  </a:lnTo>
                  <a:lnTo>
                    <a:pt x="5573" y="161332"/>
                  </a:lnTo>
                  <a:lnTo>
                    <a:pt x="0" y="209499"/>
                  </a:lnTo>
                  <a:lnTo>
                    <a:pt x="0" y="871004"/>
                  </a:lnTo>
                  <a:lnTo>
                    <a:pt x="5573" y="919187"/>
                  </a:lnTo>
                  <a:lnTo>
                    <a:pt x="21441" y="963377"/>
                  </a:lnTo>
                  <a:lnTo>
                    <a:pt x="46329" y="1002328"/>
                  </a:lnTo>
                  <a:lnTo>
                    <a:pt x="78958" y="1034793"/>
                  </a:lnTo>
                  <a:lnTo>
                    <a:pt x="118052" y="1059526"/>
                  </a:lnTo>
                  <a:lnTo>
                    <a:pt x="162335" y="1075279"/>
                  </a:lnTo>
                  <a:lnTo>
                    <a:pt x="210529" y="1080808"/>
                  </a:lnTo>
                  <a:lnTo>
                    <a:pt x="5826643" y="1080808"/>
                  </a:lnTo>
                  <a:lnTo>
                    <a:pt x="5874705" y="1075130"/>
                  </a:lnTo>
                  <a:lnTo>
                    <a:pt x="5918645" y="1058989"/>
                  </a:lnTo>
                  <a:lnTo>
                    <a:pt x="5957270" y="1033728"/>
                  </a:lnTo>
                  <a:lnTo>
                    <a:pt x="5989387" y="1000688"/>
                  </a:lnTo>
                  <a:lnTo>
                    <a:pt x="6013805" y="961208"/>
                  </a:lnTo>
                  <a:lnTo>
                    <a:pt x="6029330" y="916631"/>
                  </a:lnTo>
                  <a:lnTo>
                    <a:pt x="6034770" y="868299"/>
                  </a:lnTo>
                  <a:lnTo>
                    <a:pt x="6034770" y="209499"/>
                  </a:lnTo>
                  <a:lnTo>
                    <a:pt x="6029330" y="161332"/>
                  </a:lnTo>
                  <a:lnTo>
                    <a:pt x="6013805" y="117186"/>
                  </a:lnTo>
                  <a:lnTo>
                    <a:pt x="5989387" y="78294"/>
                  </a:lnTo>
                  <a:lnTo>
                    <a:pt x="5957270" y="45894"/>
                  </a:lnTo>
                  <a:lnTo>
                    <a:pt x="5918645" y="21221"/>
                  </a:lnTo>
                  <a:lnTo>
                    <a:pt x="5874705" y="5511"/>
                  </a:lnTo>
                  <a:lnTo>
                    <a:pt x="5826643" y="0"/>
                  </a:lnTo>
                  <a:close/>
                </a:path>
              </a:pathLst>
            </a:custGeom>
            <a:solidFill>
              <a:srgbClr val="FF40FF">
                <a:alpha val="30999"/>
              </a:srgbClr>
            </a:solidFill>
          </p:spPr>
          <p:txBody>
            <a:bodyPr wrap="square" lIns="0" tIns="0" rIns="0" bIns="0" rtlCol="0"/>
            <a:lstStyle/>
            <a:p>
              <a:endParaRPr sz="1632"/>
            </a:p>
          </p:txBody>
        </p:sp>
        <p:sp>
          <p:nvSpPr>
            <p:cNvPr id="21" name="object 21"/>
            <p:cNvSpPr/>
            <p:nvPr/>
          </p:nvSpPr>
          <p:spPr>
            <a:xfrm>
              <a:off x="514429" y="4981627"/>
              <a:ext cx="6035040" cy="1081405"/>
            </a:xfrm>
            <a:custGeom>
              <a:avLst/>
              <a:gdLst/>
              <a:ahLst/>
              <a:cxnLst/>
              <a:rect l="l" t="t" r="r" b="b"/>
              <a:pathLst>
                <a:path w="6035040" h="1081404">
                  <a:moveTo>
                    <a:pt x="0" y="871006"/>
                  </a:moveTo>
                  <a:lnTo>
                    <a:pt x="0" y="209503"/>
                  </a:lnTo>
                  <a:lnTo>
                    <a:pt x="5573" y="161335"/>
                  </a:lnTo>
                  <a:lnTo>
                    <a:pt x="21441" y="117187"/>
                  </a:lnTo>
                  <a:lnTo>
                    <a:pt x="46329" y="78295"/>
                  </a:lnTo>
                  <a:lnTo>
                    <a:pt x="78958" y="45895"/>
                  </a:lnTo>
                  <a:lnTo>
                    <a:pt x="118052" y="21221"/>
                  </a:lnTo>
                  <a:lnTo>
                    <a:pt x="162335" y="5511"/>
                  </a:lnTo>
                  <a:lnTo>
                    <a:pt x="210529" y="0"/>
                  </a:lnTo>
                  <a:lnTo>
                    <a:pt x="5826657" y="0"/>
                  </a:lnTo>
                  <a:lnTo>
                    <a:pt x="5874717" y="5511"/>
                  </a:lnTo>
                  <a:lnTo>
                    <a:pt x="5918657" y="21221"/>
                  </a:lnTo>
                  <a:lnTo>
                    <a:pt x="5957283" y="45895"/>
                  </a:lnTo>
                  <a:lnTo>
                    <a:pt x="5989403" y="78295"/>
                  </a:lnTo>
                  <a:lnTo>
                    <a:pt x="6013822" y="117187"/>
                  </a:lnTo>
                  <a:lnTo>
                    <a:pt x="6029349" y="161335"/>
                  </a:lnTo>
                  <a:lnTo>
                    <a:pt x="6034790" y="209503"/>
                  </a:lnTo>
                  <a:lnTo>
                    <a:pt x="6034790" y="868302"/>
                  </a:lnTo>
                  <a:lnTo>
                    <a:pt x="6029349" y="916636"/>
                  </a:lnTo>
                  <a:lnTo>
                    <a:pt x="6013822" y="961213"/>
                  </a:lnTo>
                  <a:lnTo>
                    <a:pt x="5989403" y="1000692"/>
                  </a:lnTo>
                  <a:lnTo>
                    <a:pt x="5957283" y="1033732"/>
                  </a:lnTo>
                  <a:lnTo>
                    <a:pt x="5918657" y="1058992"/>
                  </a:lnTo>
                  <a:lnTo>
                    <a:pt x="5874717" y="1075132"/>
                  </a:lnTo>
                  <a:lnTo>
                    <a:pt x="5826657" y="1080809"/>
                  </a:lnTo>
                  <a:lnTo>
                    <a:pt x="210529" y="1080809"/>
                  </a:lnTo>
                  <a:lnTo>
                    <a:pt x="162335" y="1075281"/>
                  </a:lnTo>
                  <a:lnTo>
                    <a:pt x="118052" y="1059528"/>
                  </a:lnTo>
                  <a:lnTo>
                    <a:pt x="78958" y="1034796"/>
                  </a:lnTo>
                  <a:lnTo>
                    <a:pt x="46329" y="1002331"/>
                  </a:lnTo>
                  <a:lnTo>
                    <a:pt x="21441" y="963381"/>
                  </a:lnTo>
                  <a:lnTo>
                    <a:pt x="5573" y="919190"/>
                  </a:lnTo>
                  <a:lnTo>
                    <a:pt x="0" y="871006"/>
                  </a:lnTo>
                  <a:close/>
                </a:path>
              </a:pathLst>
            </a:custGeom>
            <a:ln w="10512">
              <a:solidFill>
                <a:srgbClr val="000000"/>
              </a:solidFill>
            </a:ln>
          </p:spPr>
          <p:txBody>
            <a:bodyPr wrap="square" lIns="0" tIns="0" rIns="0" bIns="0" rtlCol="0"/>
            <a:lstStyle/>
            <a:p>
              <a:endParaRPr sz="1632"/>
            </a:p>
          </p:txBody>
        </p:sp>
        <p:sp>
          <p:nvSpPr>
            <p:cNvPr id="22" name="object 22"/>
            <p:cNvSpPr/>
            <p:nvPr/>
          </p:nvSpPr>
          <p:spPr>
            <a:xfrm>
              <a:off x="3899776" y="3595636"/>
              <a:ext cx="5915025" cy="1208405"/>
            </a:xfrm>
            <a:custGeom>
              <a:avLst/>
              <a:gdLst/>
              <a:ahLst/>
              <a:cxnLst/>
              <a:rect l="l" t="t" r="r" b="b"/>
              <a:pathLst>
                <a:path w="5915025" h="1208404">
                  <a:moveTo>
                    <a:pt x="5634507" y="0"/>
                  </a:moveTo>
                  <a:lnTo>
                    <a:pt x="3085541" y="0"/>
                  </a:lnTo>
                  <a:lnTo>
                    <a:pt x="3040007" y="3004"/>
                  </a:lnTo>
                  <a:lnTo>
                    <a:pt x="2996636" y="13095"/>
                  </a:lnTo>
                  <a:lnTo>
                    <a:pt x="2956049" y="29680"/>
                  </a:lnTo>
                  <a:lnTo>
                    <a:pt x="2918864" y="52168"/>
                  </a:lnTo>
                  <a:lnTo>
                    <a:pt x="2885701" y="79965"/>
                  </a:lnTo>
                  <a:lnTo>
                    <a:pt x="2857179" y="112481"/>
                  </a:lnTo>
                  <a:lnTo>
                    <a:pt x="2833918" y="149123"/>
                  </a:lnTo>
                  <a:lnTo>
                    <a:pt x="2816535" y="189299"/>
                  </a:lnTo>
                  <a:lnTo>
                    <a:pt x="2805646" y="232485"/>
                  </a:lnTo>
                  <a:lnTo>
                    <a:pt x="2801886" y="277888"/>
                  </a:lnTo>
                  <a:lnTo>
                    <a:pt x="2801886" y="795210"/>
                  </a:lnTo>
                  <a:lnTo>
                    <a:pt x="0" y="1068095"/>
                  </a:lnTo>
                  <a:lnTo>
                    <a:pt x="2851391" y="1080808"/>
                  </a:lnTo>
                  <a:lnTo>
                    <a:pt x="2879298" y="1116752"/>
                  </a:lnTo>
                  <a:lnTo>
                    <a:pt x="2912539" y="1147728"/>
                  </a:lnTo>
                  <a:lnTo>
                    <a:pt x="2950449" y="1173037"/>
                  </a:lnTo>
                  <a:lnTo>
                    <a:pt x="2992363" y="1191980"/>
                  </a:lnTo>
                  <a:lnTo>
                    <a:pt x="3037615" y="1203858"/>
                  </a:lnTo>
                  <a:lnTo>
                    <a:pt x="3085541" y="1207973"/>
                  </a:lnTo>
                  <a:lnTo>
                    <a:pt x="5634507" y="1207973"/>
                  </a:lnTo>
                  <a:lnTo>
                    <a:pt x="5679937" y="1204165"/>
                  </a:lnTo>
                  <a:lnTo>
                    <a:pt x="5723031" y="1193165"/>
                  </a:lnTo>
                  <a:lnTo>
                    <a:pt x="5763214" y="1175611"/>
                  </a:lnTo>
                  <a:lnTo>
                    <a:pt x="5799908" y="1152139"/>
                  </a:lnTo>
                  <a:lnTo>
                    <a:pt x="5832538" y="1123384"/>
                  </a:lnTo>
                  <a:lnTo>
                    <a:pt x="5860527" y="1089985"/>
                  </a:lnTo>
                  <a:lnTo>
                    <a:pt x="5883300" y="1052577"/>
                  </a:lnTo>
                  <a:lnTo>
                    <a:pt x="5900279" y="1011797"/>
                  </a:lnTo>
                  <a:lnTo>
                    <a:pt x="5910890" y="968281"/>
                  </a:lnTo>
                  <a:lnTo>
                    <a:pt x="5914555" y="922667"/>
                  </a:lnTo>
                  <a:lnTo>
                    <a:pt x="5914555" y="277888"/>
                  </a:lnTo>
                  <a:lnTo>
                    <a:pt x="5910873" y="232418"/>
                  </a:lnTo>
                  <a:lnTo>
                    <a:pt x="5900279" y="189535"/>
                  </a:lnTo>
                  <a:lnTo>
                    <a:pt x="5883300" y="149586"/>
                  </a:lnTo>
                  <a:lnTo>
                    <a:pt x="5860527" y="113187"/>
                  </a:lnTo>
                  <a:lnTo>
                    <a:pt x="5832538" y="80884"/>
                  </a:lnTo>
                  <a:lnTo>
                    <a:pt x="5799908" y="53227"/>
                  </a:lnTo>
                  <a:lnTo>
                    <a:pt x="5763214" y="30761"/>
                  </a:lnTo>
                  <a:lnTo>
                    <a:pt x="5723031" y="14037"/>
                  </a:lnTo>
                  <a:lnTo>
                    <a:pt x="5679937" y="3600"/>
                  </a:lnTo>
                  <a:lnTo>
                    <a:pt x="5634507" y="0"/>
                  </a:lnTo>
                  <a:close/>
                </a:path>
              </a:pathLst>
            </a:custGeom>
            <a:solidFill>
              <a:srgbClr val="F0DE94"/>
            </a:solidFill>
          </p:spPr>
          <p:txBody>
            <a:bodyPr wrap="square" lIns="0" tIns="0" rIns="0" bIns="0" rtlCol="0"/>
            <a:lstStyle/>
            <a:p>
              <a:endParaRPr sz="1632"/>
            </a:p>
          </p:txBody>
        </p:sp>
        <p:sp>
          <p:nvSpPr>
            <p:cNvPr id="23" name="object 23"/>
            <p:cNvSpPr/>
            <p:nvPr/>
          </p:nvSpPr>
          <p:spPr>
            <a:xfrm>
              <a:off x="3899775" y="3595638"/>
              <a:ext cx="5915025" cy="1208405"/>
            </a:xfrm>
            <a:custGeom>
              <a:avLst/>
              <a:gdLst/>
              <a:ahLst/>
              <a:cxnLst/>
              <a:rect l="l" t="t" r="r" b="b"/>
              <a:pathLst>
                <a:path w="5915025" h="1208404">
                  <a:moveTo>
                    <a:pt x="3085536" y="0"/>
                  </a:moveTo>
                  <a:lnTo>
                    <a:pt x="3040002" y="3004"/>
                  </a:lnTo>
                  <a:lnTo>
                    <a:pt x="2996632" y="13094"/>
                  </a:lnTo>
                  <a:lnTo>
                    <a:pt x="2956044" y="29679"/>
                  </a:lnTo>
                  <a:lnTo>
                    <a:pt x="2918859" y="52166"/>
                  </a:lnTo>
                  <a:lnTo>
                    <a:pt x="2885696" y="79963"/>
                  </a:lnTo>
                  <a:lnTo>
                    <a:pt x="2857173" y="112478"/>
                  </a:lnTo>
                  <a:lnTo>
                    <a:pt x="2833911" y="149120"/>
                  </a:lnTo>
                  <a:lnTo>
                    <a:pt x="2816528" y="189297"/>
                  </a:lnTo>
                  <a:lnTo>
                    <a:pt x="2805645" y="232416"/>
                  </a:lnTo>
                  <a:lnTo>
                    <a:pt x="2801879" y="277886"/>
                  </a:lnTo>
                  <a:lnTo>
                    <a:pt x="2801879" y="795200"/>
                  </a:lnTo>
                  <a:lnTo>
                    <a:pt x="0" y="1068094"/>
                  </a:lnTo>
                  <a:lnTo>
                    <a:pt x="2851385" y="1080810"/>
                  </a:lnTo>
                  <a:lnTo>
                    <a:pt x="2879292" y="1116753"/>
                  </a:lnTo>
                  <a:lnTo>
                    <a:pt x="2912534" y="1147726"/>
                  </a:lnTo>
                  <a:lnTo>
                    <a:pt x="2950444" y="1173033"/>
                  </a:lnTo>
                  <a:lnTo>
                    <a:pt x="2992358" y="1191973"/>
                  </a:lnTo>
                  <a:lnTo>
                    <a:pt x="3037611" y="1203850"/>
                  </a:lnTo>
                  <a:lnTo>
                    <a:pt x="3085536" y="1207964"/>
                  </a:lnTo>
                  <a:lnTo>
                    <a:pt x="5634502" y="1207964"/>
                  </a:lnTo>
                  <a:lnTo>
                    <a:pt x="5679936" y="1204156"/>
                  </a:lnTo>
                  <a:lnTo>
                    <a:pt x="5723033" y="1193157"/>
                  </a:lnTo>
                  <a:lnTo>
                    <a:pt x="5763217" y="1175602"/>
                  </a:lnTo>
                  <a:lnTo>
                    <a:pt x="5799911" y="1152130"/>
                  </a:lnTo>
                  <a:lnTo>
                    <a:pt x="5832541" y="1123376"/>
                  </a:lnTo>
                  <a:lnTo>
                    <a:pt x="5860529" y="1089978"/>
                  </a:lnTo>
                  <a:lnTo>
                    <a:pt x="5883300" y="1052571"/>
                  </a:lnTo>
                  <a:lnTo>
                    <a:pt x="5900278" y="1011792"/>
                  </a:lnTo>
                  <a:lnTo>
                    <a:pt x="5910888" y="968279"/>
                  </a:lnTo>
                  <a:lnTo>
                    <a:pt x="5914552" y="922668"/>
                  </a:lnTo>
                  <a:lnTo>
                    <a:pt x="5914552" y="277886"/>
                  </a:lnTo>
                  <a:lnTo>
                    <a:pt x="5910888" y="232482"/>
                  </a:lnTo>
                  <a:lnTo>
                    <a:pt x="5900278" y="189532"/>
                  </a:lnTo>
                  <a:lnTo>
                    <a:pt x="5883300" y="149584"/>
                  </a:lnTo>
                  <a:lnTo>
                    <a:pt x="5860529" y="113185"/>
                  </a:lnTo>
                  <a:lnTo>
                    <a:pt x="5832541" y="80883"/>
                  </a:lnTo>
                  <a:lnTo>
                    <a:pt x="5799911" y="53225"/>
                  </a:lnTo>
                  <a:lnTo>
                    <a:pt x="5763217" y="30761"/>
                  </a:lnTo>
                  <a:lnTo>
                    <a:pt x="5723033" y="14036"/>
                  </a:lnTo>
                  <a:lnTo>
                    <a:pt x="5679936" y="3600"/>
                  </a:lnTo>
                  <a:lnTo>
                    <a:pt x="5634502" y="0"/>
                  </a:lnTo>
                  <a:lnTo>
                    <a:pt x="3085536" y="0"/>
                  </a:lnTo>
                  <a:close/>
                </a:path>
              </a:pathLst>
            </a:custGeom>
            <a:ln w="12714">
              <a:solidFill>
                <a:srgbClr val="515A9E"/>
              </a:solidFill>
            </a:ln>
          </p:spPr>
          <p:txBody>
            <a:bodyPr wrap="square" lIns="0" tIns="0" rIns="0" bIns="0" rtlCol="0"/>
            <a:lstStyle/>
            <a:p>
              <a:endParaRPr sz="1632"/>
            </a:p>
          </p:txBody>
        </p:sp>
      </p:grpSp>
      <p:sp>
        <p:nvSpPr>
          <p:cNvPr id="24" name="object 24"/>
          <p:cNvSpPr txBox="1"/>
          <p:nvPr/>
        </p:nvSpPr>
        <p:spPr>
          <a:xfrm>
            <a:off x="7407819" y="3393012"/>
            <a:ext cx="2609034" cy="816511"/>
          </a:xfrm>
          <a:prstGeom prst="rect">
            <a:avLst/>
          </a:prstGeom>
        </p:spPr>
        <p:txBody>
          <a:bodyPr vert="horz" wrap="square" lIns="0" tIns="2879" rIns="0" bIns="0" rtlCol="0">
            <a:spAutoFit/>
          </a:bodyPr>
          <a:lstStyle/>
          <a:p>
            <a:pPr marL="11516" marR="4607" indent="5758">
              <a:lnSpc>
                <a:spcPct val="104400"/>
              </a:lnSpc>
              <a:spcBef>
                <a:spcPts val="23"/>
              </a:spcBef>
            </a:pPr>
            <a:r>
              <a:rPr sz="1678" spc="9" dirty="0">
                <a:solidFill>
                  <a:srgbClr val="004DD6"/>
                </a:solidFill>
                <a:latin typeface="Tahoma"/>
                <a:cs typeface="Tahoma"/>
              </a:rPr>
              <a:t>Ficheros nuevos o con  modificaciones </a:t>
            </a:r>
            <a:r>
              <a:rPr sz="1678" spc="5" dirty="0">
                <a:solidFill>
                  <a:srgbClr val="004DD6"/>
                </a:solidFill>
                <a:latin typeface="Tahoma"/>
                <a:cs typeface="Tahoma"/>
              </a:rPr>
              <a:t>incluidos</a:t>
            </a:r>
            <a:r>
              <a:rPr sz="1678" spc="-45" dirty="0">
                <a:solidFill>
                  <a:srgbClr val="004DD6"/>
                </a:solidFill>
                <a:latin typeface="Tahoma"/>
                <a:cs typeface="Tahoma"/>
              </a:rPr>
              <a:t> </a:t>
            </a:r>
            <a:r>
              <a:rPr sz="1678" spc="9" dirty="0">
                <a:solidFill>
                  <a:srgbClr val="004DD6"/>
                </a:solidFill>
                <a:latin typeface="Tahoma"/>
                <a:cs typeface="Tahoma"/>
              </a:rPr>
              <a:t>en  </a:t>
            </a:r>
            <a:r>
              <a:rPr sz="1678" spc="5" dirty="0">
                <a:solidFill>
                  <a:srgbClr val="004DD6"/>
                </a:solidFill>
                <a:latin typeface="Tahoma"/>
                <a:cs typeface="Tahoma"/>
              </a:rPr>
              <a:t>el staging</a:t>
            </a:r>
            <a:r>
              <a:rPr sz="1678" spc="-5" dirty="0">
                <a:solidFill>
                  <a:srgbClr val="004DD6"/>
                </a:solidFill>
                <a:latin typeface="Tahoma"/>
                <a:cs typeface="Tahoma"/>
              </a:rPr>
              <a:t> </a:t>
            </a:r>
            <a:r>
              <a:rPr sz="1678" spc="5" dirty="0">
                <a:solidFill>
                  <a:srgbClr val="004DD6"/>
                </a:solidFill>
                <a:latin typeface="Tahoma"/>
                <a:cs typeface="Tahoma"/>
              </a:rPr>
              <a:t>area</a:t>
            </a:r>
            <a:endParaRPr sz="1678">
              <a:latin typeface="Tahoma"/>
              <a:cs typeface="Tahoma"/>
            </a:endParaRPr>
          </a:p>
        </p:txBody>
      </p:sp>
      <p:grpSp>
        <p:nvGrpSpPr>
          <p:cNvPr id="25" name="object 25"/>
          <p:cNvGrpSpPr/>
          <p:nvPr/>
        </p:nvGrpSpPr>
        <p:grpSpPr>
          <a:xfrm>
            <a:off x="5064027" y="4488231"/>
            <a:ext cx="5043595" cy="992711"/>
            <a:chOff x="4208662" y="4949521"/>
            <a:chExt cx="5561965" cy="1094740"/>
          </a:xfrm>
        </p:grpSpPr>
        <p:sp>
          <p:nvSpPr>
            <p:cNvPr id="26" name="object 26"/>
            <p:cNvSpPr/>
            <p:nvPr/>
          </p:nvSpPr>
          <p:spPr>
            <a:xfrm>
              <a:off x="4215333" y="4956187"/>
              <a:ext cx="5548630" cy="1081405"/>
            </a:xfrm>
            <a:custGeom>
              <a:avLst/>
              <a:gdLst/>
              <a:ahLst/>
              <a:cxnLst/>
              <a:rect l="l" t="t" r="r" b="b"/>
              <a:pathLst>
                <a:path w="5548630" h="1081404">
                  <a:moveTo>
                    <a:pt x="5262918" y="0"/>
                  </a:moveTo>
                  <a:lnTo>
                    <a:pt x="2713964" y="0"/>
                  </a:lnTo>
                  <a:lnTo>
                    <a:pt x="2668575" y="2760"/>
                  </a:lnTo>
                  <a:lnTo>
                    <a:pt x="2625600" y="12655"/>
                  </a:lnTo>
                  <a:lnTo>
                    <a:pt x="2585595" y="29088"/>
                  </a:lnTo>
                  <a:lnTo>
                    <a:pt x="2549116" y="51461"/>
                  </a:lnTo>
                  <a:lnTo>
                    <a:pt x="2516722" y="79176"/>
                  </a:lnTo>
                  <a:lnTo>
                    <a:pt x="2488969" y="111637"/>
                  </a:lnTo>
                  <a:lnTo>
                    <a:pt x="2466413" y="148245"/>
                  </a:lnTo>
                  <a:lnTo>
                    <a:pt x="2449613" y="188405"/>
                  </a:lnTo>
                  <a:lnTo>
                    <a:pt x="2439124" y="231518"/>
                  </a:lnTo>
                  <a:lnTo>
                    <a:pt x="2435504" y="276986"/>
                  </a:lnTo>
                  <a:lnTo>
                    <a:pt x="2435504" y="667715"/>
                  </a:lnTo>
                  <a:lnTo>
                    <a:pt x="0" y="921334"/>
                  </a:lnTo>
                  <a:lnTo>
                    <a:pt x="2479814" y="949375"/>
                  </a:lnTo>
                  <a:lnTo>
                    <a:pt x="2507740" y="985570"/>
                  </a:lnTo>
                  <a:lnTo>
                    <a:pt x="2541005" y="1017320"/>
                  </a:lnTo>
                  <a:lnTo>
                    <a:pt x="2578935" y="1043673"/>
                  </a:lnTo>
                  <a:lnTo>
                    <a:pt x="2620854" y="1063675"/>
                  </a:lnTo>
                  <a:lnTo>
                    <a:pt x="2666089" y="1076375"/>
                  </a:lnTo>
                  <a:lnTo>
                    <a:pt x="2713964" y="1080820"/>
                  </a:lnTo>
                  <a:lnTo>
                    <a:pt x="5262918" y="1080820"/>
                  </a:lnTo>
                  <a:lnTo>
                    <a:pt x="5308497" y="1077015"/>
                  </a:lnTo>
                  <a:lnTo>
                    <a:pt x="5351990" y="1066022"/>
                  </a:lnTo>
                  <a:lnTo>
                    <a:pt x="5392757" y="1048478"/>
                  </a:lnTo>
                  <a:lnTo>
                    <a:pt x="5430162" y="1025018"/>
                  </a:lnTo>
                  <a:lnTo>
                    <a:pt x="5463563" y="996278"/>
                  </a:lnTo>
                  <a:lnTo>
                    <a:pt x="5492324" y="962893"/>
                  </a:lnTo>
                  <a:lnTo>
                    <a:pt x="5515805" y="925499"/>
                  </a:lnTo>
                  <a:lnTo>
                    <a:pt x="5533368" y="884731"/>
                  </a:lnTo>
                  <a:lnTo>
                    <a:pt x="5544374" y="841225"/>
                  </a:lnTo>
                  <a:lnTo>
                    <a:pt x="5548185" y="795616"/>
                  </a:lnTo>
                  <a:lnTo>
                    <a:pt x="5548185" y="276986"/>
                  </a:lnTo>
                  <a:lnTo>
                    <a:pt x="5544374" y="231608"/>
                  </a:lnTo>
                  <a:lnTo>
                    <a:pt x="5533368" y="188727"/>
                  </a:lnTo>
                  <a:lnTo>
                    <a:pt x="5515805" y="148879"/>
                  </a:lnTo>
                  <a:lnTo>
                    <a:pt x="5492324" y="112602"/>
                  </a:lnTo>
                  <a:lnTo>
                    <a:pt x="5463563" y="80433"/>
                  </a:lnTo>
                  <a:lnTo>
                    <a:pt x="5430162" y="52909"/>
                  </a:lnTo>
                  <a:lnTo>
                    <a:pt x="5392757" y="30567"/>
                  </a:lnTo>
                  <a:lnTo>
                    <a:pt x="5351990" y="13943"/>
                  </a:lnTo>
                  <a:lnTo>
                    <a:pt x="5308497" y="3575"/>
                  </a:lnTo>
                  <a:lnTo>
                    <a:pt x="5262918" y="0"/>
                  </a:lnTo>
                  <a:close/>
                </a:path>
              </a:pathLst>
            </a:custGeom>
            <a:solidFill>
              <a:srgbClr val="F0DE94"/>
            </a:solidFill>
          </p:spPr>
          <p:txBody>
            <a:bodyPr wrap="square" lIns="0" tIns="0" rIns="0" bIns="0" rtlCol="0"/>
            <a:lstStyle/>
            <a:p>
              <a:endParaRPr sz="1632"/>
            </a:p>
          </p:txBody>
        </p:sp>
        <p:sp>
          <p:nvSpPr>
            <p:cNvPr id="27" name="object 27"/>
            <p:cNvSpPr/>
            <p:nvPr/>
          </p:nvSpPr>
          <p:spPr>
            <a:xfrm>
              <a:off x="4215330" y="4956189"/>
              <a:ext cx="5548630" cy="1081405"/>
            </a:xfrm>
            <a:custGeom>
              <a:avLst/>
              <a:gdLst/>
              <a:ahLst/>
              <a:cxnLst/>
              <a:rect l="l" t="t" r="r" b="b"/>
              <a:pathLst>
                <a:path w="5548630" h="1081404">
                  <a:moveTo>
                    <a:pt x="2713962" y="0"/>
                  </a:moveTo>
                  <a:lnTo>
                    <a:pt x="2668573" y="2760"/>
                  </a:lnTo>
                  <a:lnTo>
                    <a:pt x="2625598" y="12655"/>
                  </a:lnTo>
                  <a:lnTo>
                    <a:pt x="2585593" y="29087"/>
                  </a:lnTo>
                  <a:lnTo>
                    <a:pt x="2549116" y="51459"/>
                  </a:lnTo>
                  <a:lnTo>
                    <a:pt x="2516722" y="79174"/>
                  </a:lnTo>
                  <a:lnTo>
                    <a:pt x="2488969" y="111635"/>
                  </a:lnTo>
                  <a:lnTo>
                    <a:pt x="2466415" y="148243"/>
                  </a:lnTo>
                  <a:lnTo>
                    <a:pt x="2449615" y="188403"/>
                  </a:lnTo>
                  <a:lnTo>
                    <a:pt x="2439126" y="231516"/>
                  </a:lnTo>
                  <a:lnTo>
                    <a:pt x="2435506" y="276985"/>
                  </a:lnTo>
                  <a:lnTo>
                    <a:pt x="2435506" y="667709"/>
                  </a:lnTo>
                  <a:lnTo>
                    <a:pt x="0" y="921328"/>
                  </a:lnTo>
                  <a:lnTo>
                    <a:pt x="2479810" y="949362"/>
                  </a:lnTo>
                  <a:lnTo>
                    <a:pt x="2507738" y="985561"/>
                  </a:lnTo>
                  <a:lnTo>
                    <a:pt x="2541003" y="1017312"/>
                  </a:lnTo>
                  <a:lnTo>
                    <a:pt x="2578932" y="1043664"/>
                  </a:lnTo>
                  <a:lnTo>
                    <a:pt x="2620851" y="1063666"/>
                  </a:lnTo>
                  <a:lnTo>
                    <a:pt x="2666085" y="1076365"/>
                  </a:lnTo>
                  <a:lnTo>
                    <a:pt x="2713962" y="1080809"/>
                  </a:lnTo>
                  <a:lnTo>
                    <a:pt x="5262927" y="1080809"/>
                  </a:lnTo>
                  <a:lnTo>
                    <a:pt x="5308507" y="1077004"/>
                  </a:lnTo>
                  <a:lnTo>
                    <a:pt x="5352000" y="1066012"/>
                  </a:lnTo>
                  <a:lnTo>
                    <a:pt x="5392767" y="1048469"/>
                  </a:lnTo>
                  <a:lnTo>
                    <a:pt x="5430170" y="1025011"/>
                  </a:lnTo>
                  <a:lnTo>
                    <a:pt x="5463571" y="996272"/>
                  </a:lnTo>
                  <a:lnTo>
                    <a:pt x="5492330" y="962888"/>
                  </a:lnTo>
                  <a:lnTo>
                    <a:pt x="5515810" y="925495"/>
                  </a:lnTo>
                  <a:lnTo>
                    <a:pt x="5533372" y="884728"/>
                  </a:lnTo>
                  <a:lnTo>
                    <a:pt x="5544377" y="841222"/>
                  </a:lnTo>
                  <a:lnTo>
                    <a:pt x="5548187" y="795614"/>
                  </a:lnTo>
                  <a:lnTo>
                    <a:pt x="5548187" y="276985"/>
                  </a:lnTo>
                  <a:lnTo>
                    <a:pt x="5544377" y="231606"/>
                  </a:lnTo>
                  <a:lnTo>
                    <a:pt x="5533372" y="188725"/>
                  </a:lnTo>
                  <a:lnTo>
                    <a:pt x="5515810" y="148877"/>
                  </a:lnTo>
                  <a:lnTo>
                    <a:pt x="5492330" y="112601"/>
                  </a:lnTo>
                  <a:lnTo>
                    <a:pt x="5463571" y="80432"/>
                  </a:lnTo>
                  <a:lnTo>
                    <a:pt x="5430170" y="52908"/>
                  </a:lnTo>
                  <a:lnTo>
                    <a:pt x="5392767" y="30566"/>
                  </a:lnTo>
                  <a:lnTo>
                    <a:pt x="5352000" y="13943"/>
                  </a:lnTo>
                  <a:lnTo>
                    <a:pt x="5308507" y="3575"/>
                  </a:lnTo>
                  <a:lnTo>
                    <a:pt x="5262927" y="0"/>
                  </a:lnTo>
                  <a:lnTo>
                    <a:pt x="2713962" y="0"/>
                  </a:lnTo>
                  <a:close/>
                </a:path>
              </a:pathLst>
            </a:custGeom>
            <a:ln w="12715">
              <a:solidFill>
                <a:srgbClr val="515A9E"/>
              </a:solidFill>
            </a:ln>
          </p:spPr>
          <p:txBody>
            <a:bodyPr wrap="square" lIns="0" tIns="0" rIns="0" bIns="0" rtlCol="0"/>
            <a:lstStyle/>
            <a:p>
              <a:endParaRPr sz="1632"/>
            </a:p>
          </p:txBody>
        </p:sp>
      </p:grpSp>
      <p:sp>
        <p:nvSpPr>
          <p:cNvPr id="28" name="object 28"/>
          <p:cNvSpPr txBox="1"/>
          <p:nvPr/>
        </p:nvSpPr>
        <p:spPr>
          <a:xfrm>
            <a:off x="7357019" y="4711545"/>
            <a:ext cx="2618823" cy="517022"/>
          </a:xfrm>
          <a:prstGeom prst="rect">
            <a:avLst/>
          </a:prstGeom>
        </p:spPr>
        <p:txBody>
          <a:bodyPr vert="horz" wrap="square" lIns="0" tIns="2879" rIns="0" bIns="0" rtlCol="0">
            <a:spAutoFit/>
          </a:bodyPr>
          <a:lstStyle/>
          <a:p>
            <a:pPr marL="11516" marR="4607">
              <a:lnSpc>
                <a:spcPct val="104400"/>
              </a:lnSpc>
              <a:spcBef>
                <a:spcPts val="23"/>
              </a:spcBef>
            </a:pPr>
            <a:r>
              <a:rPr sz="1678" spc="9" dirty="0">
                <a:solidFill>
                  <a:srgbClr val="004DD6"/>
                </a:solidFill>
                <a:latin typeface="Tahoma"/>
                <a:cs typeface="Tahoma"/>
              </a:rPr>
              <a:t>Ficheros modificados no  </a:t>
            </a:r>
            <a:r>
              <a:rPr sz="1678" spc="5" dirty="0">
                <a:solidFill>
                  <a:srgbClr val="004DD6"/>
                </a:solidFill>
                <a:latin typeface="Tahoma"/>
                <a:cs typeface="Tahoma"/>
              </a:rPr>
              <a:t>incluidos </a:t>
            </a:r>
            <a:r>
              <a:rPr sz="1678" spc="9" dirty="0">
                <a:solidFill>
                  <a:srgbClr val="004DD6"/>
                </a:solidFill>
                <a:latin typeface="Tahoma"/>
                <a:cs typeface="Tahoma"/>
              </a:rPr>
              <a:t>en </a:t>
            </a:r>
            <a:r>
              <a:rPr sz="1678" spc="5" dirty="0">
                <a:solidFill>
                  <a:srgbClr val="004DD6"/>
                </a:solidFill>
                <a:latin typeface="Tahoma"/>
                <a:cs typeface="Tahoma"/>
              </a:rPr>
              <a:t>el </a:t>
            </a:r>
            <a:r>
              <a:rPr sz="1678" spc="9" dirty="0">
                <a:solidFill>
                  <a:srgbClr val="004DD6"/>
                </a:solidFill>
                <a:latin typeface="Tahoma"/>
                <a:cs typeface="Tahoma"/>
              </a:rPr>
              <a:t>staging</a:t>
            </a:r>
            <a:r>
              <a:rPr sz="1678" spc="-23" dirty="0">
                <a:solidFill>
                  <a:srgbClr val="004DD6"/>
                </a:solidFill>
                <a:latin typeface="Tahoma"/>
                <a:cs typeface="Tahoma"/>
              </a:rPr>
              <a:t> </a:t>
            </a:r>
            <a:r>
              <a:rPr sz="1678" spc="5" dirty="0">
                <a:solidFill>
                  <a:srgbClr val="004DD6"/>
                </a:solidFill>
                <a:latin typeface="Tahoma"/>
                <a:cs typeface="Tahoma"/>
              </a:rPr>
              <a:t>area</a:t>
            </a:r>
            <a:endParaRPr sz="1678">
              <a:latin typeface="Tahoma"/>
              <a:cs typeface="Tahoma"/>
            </a:endParaRPr>
          </a:p>
        </p:txBody>
      </p:sp>
      <p:grpSp>
        <p:nvGrpSpPr>
          <p:cNvPr id="29" name="object 29"/>
          <p:cNvGrpSpPr/>
          <p:nvPr/>
        </p:nvGrpSpPr>
        <p:grpSpPr>
          <a:xfrm>
            <a:off x="3818521" y="5618494"/>
            <a:ext cx="6380645" cy="992136"/>
            <a:chOff x="2835146" y="6195950"/>
            <a:chExt cx="7036434" cy="1094105"/>
          </a:xfrm>
        </p:grpSpPr>
        <p:sp>
          <p:nvSpPr>
            <p:cNvPr id="30" name="object 30"/>
            <p:cNvSpPr/>
            <p:nvPr/>
          </p:nvSpPr>
          <p:spPr>
            <a:xfrm>
              <a:off x="2841510" y="6202299"/>
              <a:ext cx="7023734" cy="1081405"/>
            </a:xfrm>
            <a:custGeom>
              <a:avLst/>
              <a:gdLst/>
              <a:ahLst/>
              <a:cxnLst/>
              <a:rect l="l" t="t" r="r" b="b"/>
              <a:pathLst>
                <a:path w="7023734" h="1081404">
                  <a:moveTo>
                    <a:pt x="6748792" y="0"/>
                  </a:moveTo>
                  <a:lnTo>
                    <a:pt x="4199826" y="0"/>
                  </a:lnTo>
                  <a:lnTo>
                    <a:pt x="4154502" y="3142"/>
                  </a:lnTo>
                  <a:lnTo>
                    <a:pt x="4111702" y="13343"/>
                  </a:lnTo>
                  <a:lnTo>
                    <a:pt x="4071956" y="30013"/>
                  </a:lnTo>
                  <a:lnTo>
                    <a:pt x="4035792" y="52564"/>
                  </a:lnTo>
                  <a:lnTo>
                    <a:pt x="4003740" y="80407"/>
                  </a:lnTo>
                  <a:lnTo>
                    <a:pt x="3976328" y="112954"/>
                  </a:lnTo>
                  <a:lnTo>
                    <a:pt x="3954087" y="149614"/>
                  </a:lnTo>
                  <a:lnTo>
                    <a:pt x="3937546" y="189800"/>
                  </a:lnTo>
                  <a:lnTo>
                    <a:pt x="3927233" y="232923"/>
                  </a:lnTo>
                  <a:lnTo>
                    <a:pt x="3923677" y="278394"/>
                  </a:lnTo>
                  <a:lnTo>
                    <a:pt x="3923677" y="663425"/>
                  </a:lnTo>
                  <a:lnTo>
                    <a:pt x="0" y="898648"/>
                  </a:lnTo>
                  <a:lnTo>
                    <a:pt x="3962171" y="944641"/>
                  </a:lnTo>
                  <a:lnTo>
                    <a:pt x="3989966" y="982337"/>
                  </a:lnTo>
                  <a:lnTo>
                    <a:pt x="4023435" y="1015286"/>
                  </a:lnTo>
                  <a:lnTo>
                    <a:pt x="4061867" y="1042548"/>
                  </a:lnTo>
                  <a:lnTo>
                    <a:pt x="4104551" y="1063183"/>
                  </a:lnTo>
                  <a:lnTo>
                    <a:pt x="4150774" y="1076254"/>
                  </a:lnTo>
                  <a:lnTo>
                    <a:pt x="4199826" y="1080819"/>
                  </a:lnTo>
                  <a:lnTo>
                    <a:pt x="6748792" y="1080819"/>
                  </a:lnTo>
                  <a:lnTo>
                    <a:pt x="6794080" y="1077053"/>
                  </a:lnTo>
                  <a:lnTo>
                    <a:pt x="6836781" y="1066168"/>
                  </a:lnTo>
                  <a:lnTo>
                    <a:pt x="6876383" y="1048782"/>
                  </a:lnTo>
                  <a:lnTo>
                    <a:pt x="6912370" y="1025514"/>
                  </a:lnTo>
                  <a:lnTo>
                    <a:pt x="6944231" y="996982"/>
                  </a:lnTo>
                  <a:lnTo>
                    <a:pt x="6971450" y="963805"/>
                  </a:lnTo>
                  <a:lnTo>
                    <a:pt x="6993515" y="926603"/>
                  </a:lnTo>
                  <a:lnTo>
                    <a:pt x="7009912" y="885992"/>
                  </a:lnTo>
                  <a:lnTo>
                    <a:pt x="7020127" y="842593"/>
                  </a:lnTo>
                  <a:lnTo>
                    <a:pt x="7023646" y="797024"/>
                  </a:lnTo>
                  <a:lnTo>
                    <a:pt x="7023646" y="278394"/>
                  </a:lnTo>
                  <a:lnTo>
                    <a:pt x="7019313" y="228069"/>
                  </a:lnTo>
                  <a:lnTo>
                    <a:pt x="7006784" y="180819"/>
                  </a:lnTo>
                  <a:lnTo>
                    <a:pt x="6986765" y="137405"/>
                  </a:lnTo>
                  <a:lnTo>
                    <a:pt x="6959959" y="98585"/>
                  </a:lnTo>
                  <a:lnTo>
                    <a:pt x="6927071" y="65120"/>
                  </a:lnTo>
                  <a:lnTo>
                    <a:pt x="6888805" y="37769"/>
                  </a:lnTo>
                  <a:lnTo>
                    <a:pt x="6845868" y="17293"/>
                  </a:lnTo>
                  <a:lnTo>
                    <a:pt x="6798962" y="4449"/>
                  </a:lnTo>
                  <a:lnTo>
                    <a:pt x="6748792" y="0"/>
                  </a:lnTo>
                  <a:close/>
                </a:path>
              </a:pathLst>
            </a:custGeom>
            <a:solidFill>
              <a:srgbClr val="F0DE94"/>
            </a:solidFill>
          </p:spPr>
          <p:txBody>
            <a:bodyPr wrap="square" lIns="0" tIns="0" rIns="0" bIns="0" rtlCol="0"/>
            <a:lstStyle/>
            <a:p>
              <a:endParaRPr sz="1632"/>
            </a:p>
          </p:txBody>
        </p:sp>
        <p:sp>
          <p:nvSpPr>
            <p:cNvPr id="31" name="object 31"/>
            <p:cNvSpPr/>
            <p:nvPr/>
          </p:nvSpPr>
          <p:spPr>
            <a:xfrm>
              <a:off x="2841503" y="6202308"/>
              <a:ext cx="7023734" cy="1081405"/>
            </a:xfrm>
            <a:custGeom>
              <a:avLst/>
              <a:gdLst/>
              <a:ahLst/>
              <a:cxnLst/>
              <a:rect l="l" t="t" r="r" b="b"/>
              <a:pathLst>
                <a:path w="7023734" h="1081404">
                  <a:moveTo>
                    <a:pt x="4199841" y="0"/>
                  </a:moveTo>
                  <a:lnTo>
                    <a:pt x="4154517" y="3140"/>
                  </a:lnTo>
                  <a:lnTo>
                    <a:pt x="4111716" y="13339"/>
                  </a:lnTo>
                  <a:lnTo>
                    <a:pt x="4071969" y="30008"/>
                  </a:lnTo>
                  <a:lnTo>
                    <a:pt x="4035804" y="52558"/>
                  </a:lnTo>
                  <a:lnTo>
                    <a:pt x="4003751" y="80401"/>
                  </a:lnTo>
                  <a:lnTo>
                    <a:pt x="3976339" y="112947"/>
                  </a:lnTo>
                  <a:lnTo>
                    <a:pt x="3954097" y="149607"/>
                  </a:lnTo>
                  <a:lnTo>
                    <a:pt x="3937555" y="189793"/>
                  </a:lnTo>
                  <a:lnTo>
                    <a:pt x="3927242" y="232916"/>
                  </a:lnTo>
                  <a:lnTo>
                    <a:pt x="3923686" y="278387"/>
                  </a:lnTo>
                  <a:lnTo>
                    <a:pt x="3923686" y="663417"/>
                  </a:lnTo>
                  <a:lnTo>
                    <a:pt x="0" y="898639"/>
                  </a:lnTo>
                  <a:lnTo>
                    <a:pt x="3962188" y="944633"/>
                  </a:lnTo>
                  <a:lnTo>
                    <a:pt x="3989980" y="982329"/>
                  </a:lnTo>
                  <a:lnTo>
                    <a:pt x="4023448" y="1015277"/>
                  </a:lnTo>
                  <a:lnTo>
                    <a:pt x="4061880" y="1042539"/>
                  </a:lnTo>
                  <a:lnTo>
                    <a:pt x="4104564" y="1063174"/>
                  </a:lnTo>
                  <a:lnTo>
                    <a:pt x="4150788" y="1076244"/>
                  </a:lnTo>
                  <a:lnTo>
                    <a:pt x="4199841" y="1080809"/>
                  </a:lnTo>
                  <a:lnTo>
                    <a:pt x="6748806" y="1080809"/>
                  </a:lnTo>
                  <a:lnTo>
                    <a:pt x="6794095" y="1077043"/>
                  </a:lnTo>
                  <a:lnTo>
                    <a:pt x="6836797" y="1066158"/>
                  </a:lnTo>
                  <a:lnTo>
                    <a:pt x="6876399" y="1048772"/>
                  </a:lnTo>
                  <a:lnTo>
                    <a:pt x="6912386" y="1025504"/>
                  </a:lnTo>
                  <a:lnTo>
                    <a:pt x="6944247" y="996973"/>
                  </a:lnTo>
                  <a:lnTo>
                    <a:pt x="6971466" y="963796"/>
                  </a:lnTo>
                  <a:lnTo>
                    <a:pt x="6993531" y="926594"/>
                  </a:lnTo>
                  <a:lnTo>
                    <a:pt x="7009927" y="885984"/>
                  </a:lnTo>
                  <a:lnTo>
                    <a:pt x="7020141" y="842585"/>
                  </a:lnTo>
                  <a:lnTo>
                    <a:pt x="7023660" y="797015"/>
                  </a:lnTo>
                  <a:lnTo>
                    <a:pt x="7023660" y="278387"/>
                  </a:lnTo>
                  <a:lnTo>
                    <a:pt x="7019328" y="228062"/>
                  </a:lnTo>
                  <a:lnTo>
                    <a:pt x="7006800" y="180814"/>
                  </a:lnTo>
                  <a:lnTo>
                    <a:pt x="6986780" y="137400"/>
                  </a:lnTo>
                  <a:lnTo>
                    <a:pt x="6959974" y="98582"/>
                  </a:lnTo>
                  <a:lnTo>
                    <a:pt x="6927087" y="65118"/>
                  </a:lnTo>
                  <a:lnTo>
                    <a:pt x="6888821" y="37768"/>
                  </a:lnTo>
                  <a:lnTo>
                    <a:pt x="6845883" y="17292"/>
                  </a:lnTo>
                  <a:lnTo>
                    <a:pt x="6798977" y="4449"/>
                  </a:lnTo>
                  <a:lnTo>
                    <a:pt x="6748806" y="0"/>
                  </a:lnTo>
                  <a:lnTo>
                    <a:pt x="4199841" y="0"/>
                  </a:lnTo>
                  <a:close/>
                </a:path>
              </a:pathLst>
            </a:custGeom>
            <a:ln w="12715">
              <a:solidFill>
                <a:srgbClr val="515A9E"/>
              </a:solidFill>
            </a:ln>
          </p:spPr>
          <p:txBody>
            <a:bodyPr wrap="square" lIns="0" tIns="0" rIns="0" bIns="0" rtlCol="0"/>
            <a:lstStyle/>
            <a:p>
              <a:endParaRPr sz="1632"/>
            </a:p>
          </p:txBody>
        </p:sp>
      </p:grpSp>
      <p:sp>
        <p:nvSpPr>
          <p:cNvPr id="32" name="object 32"/>
          <p:cNvSpPr txBox="1"/>
          <p:nvPr/>
        </p:nvSpPr>
        <p:spPr>
          <a:xfrm>
            <a:off x="7458629" y="5707746"/>
            <a:ext cx="2375252" cy="816511"/>
          </a:xfrm>
          <a:prstGeom prst="rect">
            <a:avLst/>
          </a:prstGeom>
        </p:spPr>
        <p:txBody>
          <a:bodyPr vert="horz" wrap="square" lIns="0" tIns="2879" rIns="0" bIns="0" rtlCol="0">
            <a:spAutoFit/>
          </a:bodyPr>
          <a:lstStyle/>
          <a:p>
            <a:pPr marL="11516" marR="4607" indent="58733">
              <a:lnSpc>
                <a:spcPct val="104400"/>
              </a:lnSpc>
              <a:spcBef>
                <a:spcPts val="23"/>
              </a:spcBef>
            </a:pPr>
            <a:r>
              <a:rPr sz="1678" spc="9" dirty="0">
                <a:solidFill>
                  <a:srgbClr val="004DD6"/>
                </a:solidFill>
                <a:latin typeface="Tahoma"/>
                <a:cs typeface="Tahoma"/>
              </a:rPr>
              <a:t>Ficheros no</a:t>
            </a:r>
            <a:r>
              <a:rPr sz="1678" spc="-77" dirty="0">
                <a:solidFill>
                  <a:srgbClr val="004DD6"/>
                </a:solidFill>
                <a:latin typeface="Tahoma"/>
                <a:cs typeface="Tahoma"/>
              </a:rPr>
              <a:t> </a:t>
            </a:r>
            <a:r>
              <a:rPr sz="1678" spc="9" dirty="0">
                <a:solidFill>
                  <a:srgbClr val="004DD6"/>
                </a:solidFill>
                <a:latin typeface="Tahoma"/>
                <a:cs typeface="Tahoma"/>
              </a:rPr>
              <a:t>gestionados  por GIT y no </a:t>
            </a:r>
            <a:r>
              <a:rPr sz="1678" spc="5" dirty="0">
                <a:solidFill>
                  <a:srgbClr val="004DD6"/>
                </a:solidFill>
                <a:latin typeface="Tahoma"/>
                <a:cs typeface="Tahoma"/>
              </a:rPr>
              <a:t>excluidos  </a:t>
            </a:r>
            <a:r>
              <a:rPr sz="1678" spc="9" dirty="0">
                <a:solidFill>
                  <a:srgbClr val="004DD6"/>
                </a:solidFill>
                <a:latin typeface="Tahoma"/>
                <a:cs typeface="Tahoma"/>
              </a:rPr>
              <a:t>por</a:t>
            </a:r>
            <a:r>
              <a:rPr sz="1678" dirty="0">
                <a:solidFill>
                  <a:srgbClr val="004DD6"/>
                </a:solidFill>
                <a:latin typeface="Tahoma"/>
                <a:cs typeface="Tahoma"/>
              </a:rPr>
              <a:t> </a:t>
            </a:r>
            <a:r>
              <a:rPr sz="1678" spc="5" dirty="0">
                <a:solidFill>
                  <a:srgbClr val="004DD6"/>
                </a:solidFill>
                <a:latin typeface="Tahoma"/>
                <a:cs typeface="Tahoma"/>
              </a:rPr>
              <a:t>.gitignore</a:t>
            </a:r>
            <a:endParaRPr sz="1678">
              <a:latin typeface="Tahoma"/>
              <a:cs typeface="Tahoma"/>
            </a:endParaRPr>
          </a:p>
        </p:txBody>
      </p:sp>
      <p:sp>
        <p:nvSpPr>
          <p:cNvPr id="34" name="object 16">
            <a:extLst>
              <a:ext uri="{FF2B5EF4-FFF2-40B4-BE49-F238E27FC236}">
                <a16:creationId xmlns:a16="http://schemas.microsoft.com/office/drawing/2014/main" id="{7557A17A-D975-4E19-BF00-6D369BF72C87}"/>
              </a:ext>
            </a:extLst>
          </p:cNvPr>
          <p:cNvSpPr/>
          <p:nvPr/>
        </p:nvSpPr>
        <p:spPr>
          <a:xfrm>
            <a:off x="7027012" y="95170"/>
            <a:ext cx="3199294" cy="1732536"/>
          </a:xfrm>
          <a:prstGeom prst="rect">
            <a:avLst/>
          </a:prstGeom>
          <a:blipFill>
            <a:blip r:embed="rId2"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22594706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.gitignore</a:t>
            </a:r>
            <a:endParaRPr lang="es-ES"/>
          </a:p>
        </p:txBody>
      </p:sp>
      <p:sp>
        <p:nvSpPr>
          <p:cNvPr id="4" name="object 4"/>
          <p:cNvSpPr txBox="1"/>
          <p:nvPr/>
        </p:nvSpPr>
        <p:spPr>
          <a:xfrm>
            <a:off x="1918884" y="1084733"/>
            <a:ext cx="7758580" cy="3226311"/>
          </a:xfrm>
          <a:prstGeom prst="rect">
            <a:avLst/>
          </a:prstGeom>
        </p:spPr>
        <p:txBody>
          <a:bodyPr vert="horz" wrap="square" lIns="0" tIns="12092" rIns="0" bIns="0" rtlCol="0">
            <a:spAutoFit/>
          </a:bodyPr>
          <a:lstStyle/>
          <a:p>
            <a:pPr marL="11516" marR="4607">
              <a:lnSpc>
                <a:spcPct val="100000"/>
              </a:lnSpc>
              <a:spcBef>
                <a:spcPts val="95"/>
              </a:spcBef>
            </a:pPr>
            <a:r>
              <a:rPr sz="1496" b="1" dirty="0">
                <a:solidFill>
                  <a:srgbClr val="008400"/>
                </a:solidFill>
                <a:latin typeface="Tahoma"/>
                <a:cs typeface="Tahoma"/>
              </a:rPr>
              <a:t># </a:t>
            </a:r>
            <a:r>
              <a:rPr sz="1496" b="1" dirty="0">
                <a:solidFill>
                  <a:srgbClr val="0433FF"/>
                </a:solidFill>
                <a:latin typeface="Tahoma"/>
                <a:cs typeface="Tahoma"/>
              </a:rPr>
              <a:t>.gitignore </a:t>
            </a:r>
            <a:r>
              <a:rPr sz="1496" b="1" spc="-5" dirty="0">
                <a:solidFill>
                  <a:srgbClr val="008400"/>
                </a:solidFill>
                <a:latin typeface="Tahoma"/>
                <a:cs typeface="Tahoma"/>
              </a:rPr>
              <a:t>es </a:t>
            </a:r>
            <a:r>
              <a:rPr sz="1496" b="1" dirty="0">
                <a:solidFill>
                  <a:srgbClr val="008400"/>
                </a:solidFill>
                <a:latin typeface="Tahoma"/>
                <a:cs typeface="Tahoma"/>
              </a:rPr>
              <a:t>un </a:t>
            </a:r>
            <a:r>
              <a:rPr sz="1496" b="1" spc="-5" dirty="0">
                <a:solidFill>
                  <a:srgbClr val="008400"/>
                </a:solidFill>
                <a:latin typeface="Tahoma"/>
                <a:cs typeface="Tahoma"/>
              </a:rPr>
              <a:t>fichero </a:t>
            </a:r>
            <a:r>
              <a:rPr sz="1496" b="1" dirty="0">
                <a:solidFill>
                  <a:srgbClr val="008400"/>
                </a:solidFill>
                <a:latin typeface="Tahoma"/>
                <a:cs typeface="Tahoma"/>
              </a:rPr>
              <a:t>que informa de los ficheros que no debe gestionar GIT.  # - </a:t>
            </a:r>
            <a:r>
              <a:rPr sz="1496" b="1" dirty="0">
                <a:solidFill>
                  <a:srgbClr val="0433FF"/>
                </a:solidFill>
                <a:latin typeface="Tahoma"/>
                <a:cs typeface="Tahoma"/>
              </a:rPr>
              <a:t>git </a:t>
            </a:r>
            <a:r>
              <a:rPr sz="1496" b="1" spc="-5" dirty="0">
                <a:solidFill>
                  <a:srgbClr val="0433FF"/>
                </a:solidFill>
                <a:latin typeface="Tahoma"/>
                <a:cs typeface="Tahoma"/>
              </a:rPr>
              <a:t>status </a:t>
            </a:r>
            <a:r>
              <a:rPr sz="1496" b="1" dirty="0">
                <a:solidFill>
                  <a:srgbClr val="008400"/>
                </a:solidFill>
                <a:latin typeface="Tahoma"/>
                <a:cs typeface="Tahoma"/>
              </a:rPr>
              <a:t>no los </a:t>
            </a:r>
            <a:r>
              <a:rPr sz="1496" b="1" spc="-5" dirty="0">
                <a:solidFill>
                  <a:srgbClr val="008400"/>
                </a:solidFill>
                <a:latin typeface="Tahoma"/>
                <a:cs typeface="Tahoma"/>
              </a:rPr>
              <a:t>presentará </a:t>
            </a:r>
            <a:r>
              <a:rPr sz="1496" b="1" dirty="0">
                <a:solidFill>
                  <a:srgbClr val="008400"/>
                </a:solidFill>
                <a:latin typeface="Tahoma"/>
                <a:cs typeface="Tahoma"/>
              </a:rPr>
              <a:t>como ficheros</a:t>
            </a:r>
            <a:r>
              <a:rPr sz="1496" b="1" spc="14" dirty="0">
                <a:solidFill>
                  <a:srgbClr val="008400"/>
                </a:solidFill>
                <a:latin typeface="Tahoma"/>
                <a:cs typeface="Tahoma"/>
              </a:rPr>
              <a:t> </a:t>
            </a:r>
            <a:r>
              <a:rPr sz="1496" b="1" spc="-5" dirty="0">
                <a:solidFill>
                  <a:srgbClr val="008400"/>
                </a:solidFill>
                <a:latin typeface="Tahoma"/>
                <a:cs typeface="Tahoma"/>
              </a:rPr>
              <a:t>untracked.</a:t>
            </a:r>
            <a:endParaRPr sz="1496">
              <a:latin typeface="Tahoma"/>
              <a:cs typeface="Tahoma"/>
            </a:endParaRPr>
          </a:p>
          <a:p>
            <a:pPr marL="11516">
              <a:lnSpc>
                <a:spcPct val="100000"/>
              </a:lnSpc>
              <a:spcBef>
                <a:spcPts val="9"/>
              </a:spcBef>
            </a:pPr>
            <a:r>
              <a:rPr sz="1496" b="1" dirty="0">
                <a:solidFill>
                  <a:srgbClr val="008400"/>
                </a:solidFill>
                <a:latin typeface="Tahoma"/>
                <a:cs typeface="Tahoma"/>
              </a:rPr>
              <a:t># - </a:t>
            </a:r>
            <a:r>
              <a:rPr sz="1496" b="1" dirty="0">
                <a:solidFill>
                  <a:srgbClr val="0433FF"/>
                </a:solidFill>
                <a:latin typeface="Tahoma"/>
                <a:cs typeface="Tahoma"/>
              </a:rPr>
              <a:t>git add . </a:t>
            </a:r>
            <a:r>
              <a:rPr sz="1496" b="1" dirty="0">
                <a:solidFill>
                  <a:srgbClr val="008400"/>
                </a:solidFill>
                <a:latin typeface="Tahoma"/>
                <a:cs typeface="Tahoma"/>
              </a:rPr>
              <a:t>no los añadira </a:t>
            </a:r>
            <a:r>
              <a:rPr sz="1496" b="1" spc="-5" dirty="0">
                <a:solidFill>
                  <a:srgbClr val="008400"/>
                </a:solidFill>
                <a:latin typeface="Tahoma"/>
                <a:cs typeface="Tahoma"/>
              </a:rPr>
              <a:t>al </a:t>
            </a:r>
            <a:r>
              <a:rPr sz="1496" b="1" dirty="0">
                <a:solidFill>
                  <a:srgbClr val="008400"/>
                </a:solidFill>
                <a:latin typeface="Tahoma"/>
                <a:cs typeface="Tahoma"/>
              </a:rPr>
              <a:t>staging</a:t>
            </a:r>
            <a:r>
              <a:rPr sz="1496" b="1" spc="-5" dirty="0">
                <a:solidFill>
                  <a:srgbClr val="008400"/>
                </a:solidFill>
                <a:latin typeface="Tahoma"/>
                <a:cs typeface="Tahoma"/>
              </a:rPr>
              <a:t> area.</a:t>
            </a:r>
            <a:endParaRPr sz="1496">
              <a:latin typeface="Tahoma"/>
              <a:cs typeface="Tahoma"/>
            </a:endParaRPr>
          </a:p>
          <a:p>
            <a:pPr>
              <a:lnSpc>
                <a:spcPct val="100000"/>
              </a:lnSpc>
              <a:spcBef>
                <a:spcPts val="5"/>
              </a:spcBef>
            </a:pPr>
            <a:endParaRPr sz="1496">
              <a:latin typeface="Tahoma"/>
              <a:cs typeface="Tahoma"/>
            </a:endParaRPr>
          </a:p>
          <a:p>
            <a:pPr marL="11516" marR="352401">
              <a:lnSpc>
                <a:spcPct val="100000"/>
              </a:lnSpc>
              <a:tabLst>
                <a:tab pos="557968" algn="l"/>
              </a:tabLst>
            </a:pPr>
            <a:r>
              <a:rPr sz="1496" b="1" dirty="0">
                <a:solidFill>
                  <a:srgbClr val="008400"/>
                </a:solidFill>
                <a:latin typeface="Tahoma"/>
                <a:cs typeface="Tahoma"/>
              </a:rPr>
              <a:t># Los ficheros .gitignore pueden </a:t>
            </a:r>
            <a:r>
              <a:rPr sz="1496" b="1" spc="-5" dirty="0">
                <a:solidFill>
                  <a:srgbClr val="008400"/>
                </a:solidFill>
                <a:latin typeface="Tahoma"/>
                <a:cs typeface="Tahoma"/>
              </a:rPr>
              <a:t>crearse </a:t>
            </a:r>
            <a:r>
              <a:rPr sz="1496" b="1" dirty="0">
                <a:solidFill>
                  <a:srgbClr val="008400"/>
                </a:solidFill>
                <a:latin typeface="Tahoma"/>
                <a:cs typeface="Tahoma"/>
              </a:rPr>
              <a:t>en </a:t>
            </a:r>
            <a:r>
              <a:rPr sz="1496" b="1" spc="-5" dirty="0">
                <a:solidFill>
                  <a:srgbClr val="008400"/>
                </a:solidFill>
                <a:latin typeface="Tahoma"/>
                <a:cs typeface="Tahoma"/>
              </a:rPr>
              <a:t>cualquier </a:t>
            </a:r>
            <a:r>
              <a:rPr sz="1496" b="1" dirty="0">
                <a:solidFill>
                  <a:srgbClr val="008400"/>
                </a:solidFill>
                <a:latin typeface="Tahoma"/>
                <a:cs typeface="Tahoma"/>
              </a:rPr>
              <a:t>directorio del proyecto,  #	y </a:t>
            </a:r>
            <a:r>
              <a:rPr sz="1496" b="1" spc="-5" dirty="0">
                <a:solidFill>
                  <a:srgbClr val="008400"/>
                </a:solidFill>
                <a:latin typeface="Tahoma"/>
                <a:cs typeface="Tahoma"/>
              </a:rPr>
              <a:t>afectan </a:t>
            </a:r>
            <a:r>
              <a:rPr sz="1496" b="1" dirty="0">
                <a:solidFill>
                  <a:srgbClr val="008400"/>
                </a:solidFill>
                <a:latin typeface="Tahoma"/>
                <a:cs typeface="Tahoma"/>
              </a:rPr>
              <a:t>a </a:t>
            </a:r>
            <a:r>
              <a:rPr sz="1496" b="1" spc="-5" dirty="0">
                <a:solidFill>
                  <a:srgbClr val="008400"/>
                </a:solidFill>
                <a:latin typeface="Tahoma"/>
                <a:cs typeface="Tahoma"/>
              </a:rPr>
              <a:t>ese </a:t>
            </a:r>
            <a:r>
              <a:rPr sz="1496" b="1" dirty="0">
                <a:solidFill>
                  <a:srgbClr val="008400"/>
                </a:solidFill>
                <a:latin typeface="Tahoma"/>
                <a:cs typeface="Tahoma"/>
              </a:rPr>
              <a:t>directorio y a </a:t>
            </a:r>
            <a:r>
              <a:rPr sz="1496" b="1" spc="-5" dirty="0">
                <a:solidFill>
                  <a:srgbClr val="008400"/>
                </a:solidFill>
                <a:latin typeface="Tahoma"/>
                <a:cs typeface="Tahoma"/>
              </a:rPr>
              <a:t>sus</a:t>
            </a:r>
            <a:r>
              <a:rPr sz="1496" b="1" spc="5" dirty="0">
                <a:solidFill>
                  <a:srgbClr val="008400"/>
                </a:solidFill>
                <a:latin typeface="Tahoma"/>
                <a:cs typeface="Tahoma"/>
              </a:rPr>
              <a:t> </a:t>
            </a:r>
            <a:r>
              <a:rPr sz="1496" b="1" dirty="0">
                <a:solidFill>
                  <a:srgbClr val="008400"/>
                </a:solidFill>
                <a:latin typeface="Tahoma"/>
                <a:cs typeface="Tahoma"/>
              </a:rPr>
              <a:t>subdirectorios.</a:t>
            </a:r>
            <a:endParaRPr sz="1496">
              <a:latin typeface="Tahoma"/>
              <a:cs typeface="Tahoma"/>
            </a:endParaRPr>
          </a:p>
          <a:p>
            <a:pPr>
              <a:lnSpc>
                <a:spcPct val="100000"/>
              </a:lnSpc>
              <a:spcBef>
                <a:spcPts val="5"/>
              </a:spcBef>
            </a:pPr>
            <a:endParaRPr sz="1496">
              <a:latin typeface="Tahoma"/>
              <a:cs typeface="Tahoma"/>
            </a:endParaRPr>
          </a:p>
          <a:p>
            <a:pPr marL="11516" marR="3055866">
              <a:lnSpc>
                <a:spcPct val="100000"/>
              </a:lnSpc>
            </a:pPr>
            <a:r>
              <a:rPr sz="1496" b="1" dirty="0">
                <a:solidFill>
                  <a:srgbClr val="008400"/>
                </a:solidFill>
                <a:latin typeface="Tahoma"/>
                <a:cs typeface="Tahoma"/>
              </a:rPr>
              <a:t># Su contenido: </a:t>
            </a:r>
            <a:r>
              <a:rPr sz="1496" b="1" spc="-5" dirty="0">
                <a:solidFill>
                  <a:srgbClr val="008400"/>
                </a:solidFill>
                <a:latin typeface="Tahoma"/>
                <a:cs typeface="Tahoma"/>
              </a:rPr>
              <a:t>líneas </a:t>
            </a:r>
            <a:r>
              <a:rPr sz="1496" b="1" dirty="0">
                <a:solidFill>
                  <a:srgbClr val="008400"/>
                </a:solidFill>
                <a:latin typeface="Tahoma"/>
                <a:cs typeface="Tahoma"/>
              </a:rPr>
              <a:t>con patrones de nombres.  # - Puede </a:t>
            </a:r>
            <a:r>
              <a:rPr sz="1496" b="1" spc="-5" dirty="0">
                <a:solidFill>
                  <a:srgbClr val="008400"/>
                </a:solidFill>
                <a:latin typeface="Tahoma"/>
                <a:cs typeface="Tahoma"/>
              </a:rPr>
              <a:t>usarse </a:t>
            </a:r>
            <a:r>
              <a:rPr sz="1496" b="1" dirty="0">
                <a:solidFill>
                  <a:srgbClr val="008400"/>
                </a:solidFill>
                <a:latin typeface="Tahoma"/>
                <a:cs typeface="Tahoma"/>
              </a:rPr>
              <a:t>los comodines </a:t>
            </a:r>
            <a:r>
              <a:rPr sz="1496" b="1" dirty="0">
                <a:solidFill>
                  <a:srgbClr val="0433FF"/>
                </a:solidFill>
                <a:latin typeface="Tahoma"/>
                <a:cs typeface="Tahoma"/>
              </a:rPr>
              <a:t>* </a:t>
            </a:r>
            <a:r>
              <a:rPr sz="1496" b="1" dirty="0">
                <a:solidFill>
                  <a:srgbClr val="008400"/>
                </a:solidFill>
                <a:latin typeface="Tahoma"/>
                <a:cs typeface="Tahoma"/>
              </a:rPr>
              <a:t>y</a:t>
            </a:r>
            <a:r>
              <a:rPr sz="1496" b="1" spc="-9" dirty="0">
                <a:solidFill>
                  <a:srgbClr val="008400"/>
                </a:solidFill>
                <a:latin typeface="Tahoma"/>
                <a:cs typeface="Tahoma"/>
              </a:rPr>
              <a:t> </a:t>
            </a:r>
            <a:r>
              <a:rPr sz="1496" b="1" dirty="0">
                <a:solidFill>
                  <a:srgbClr val="0433FF"/>
                </a:solidFill>
                <a:latin typeface="Tahoma"/>
                <a:cs typeface="Tahoma"/>
              </a:rPr>
              <a:t>?</a:t>
            </a:r>
            <a:endParaRPr sz="1496">
              <a:latin typeface="Tahoma"/>
              <a:cs typeface="Tahoma"/>
            </a:endParaRPr>
          </a:p>
          <a:p>
            <a:pPr marL="11516" marR="3048380">
              <a:lnSpc>
                <a:spcPct val="100000"/>
              </a:lnSpc>
              <a:spcBef>
                <a:spcPts val="14"/>
              </a:spcBef>
            </a:pPr>
            <a:r>
              <a:rPr sz="1496" b="1" dirty="0">
                <a:solidFill>
                  <a:srgbClr val="008400"/>
                </a:solidFill>
                <a:latin typeface="Tahoma"/>
                <a:cs typeface="Tahoma"/>
              </a:rPr>
              <a:t># - Patrones terminados en </a:t>
            </a:r>
            <a:r>
              <a:rPr sz="1496" b="1" dirty="0">
                <a:solidFill>
                  <a:srgbClr val="0433FF"/>
                </a:solidFill>
                <a:latin typeface="Tahoma"/>
                <a:cs typeface="Tahoma"/>
              </a:rPr>
              <a:t>/ </a:t>
            </a:r>
            <a:r>
              <a:rPr sz="1496" b="1" dirty="0">
                <a:solidFill>
                  <a:srgbClr val="008400"/>
                </a:solidFill>
                <a:latin typeface="Tahoma"/>
                <a:cs typeface="Tahoma"/>
              </a:rPr>
              <a:t>indican directorios  # - Un patron que empiece con </a:t>
            </a:r>
            <a:r>
              <a:rPr sz="1496" b="1" dirty="0">
                <a:solidFill>
                  <a:srgbClr val="0433FF"/>
                </a:solidFill>
                <a:latin typeface="Tahoma"/>
                <a:cs typeface="Tahoma"/>
              </a:rPr>
              <a:t>! </a:t>
            </a:r>
            <a:r>
              <a:rPr sz="1496" b="1" dirty="0">
                <a:solidFill>
                  <a:srgbClr val="008400"/>
                </a:solidFill>
                <a:latin typeface="Tahoma"/>
                <a:cs typeface="Tahoma"/>
              </a:rPr>
              <a:t>indica</a:t>
            </a:r>
            <a:r>
              <a:rPr sz="1496" b="1" spc="-27" dirty="0">
                <a:solidFill>
                  <a:srgbClr val="008400"/>
                </a:solidFill>
                <a:latin typeface="Tahoma"/>
                <a:cs typeface="Tahoma"/>
              </a:rPr>
              <a:t> </a:t>
            </a:r>
            <a:r>
              <a:rPr sz="1496" b="1" spc="-5" dirty="0">
                <a:solidFill>
                  <a:srgbClr val="008400"/>
                </a:solidFill>
                <a:latin typeface="Tahoma"/>
                <a:cs typeface="Tahoma"/>
              </a:rPr>
              <a:t>negación</a:t>
            </a:r>
            <a:endParaRPr sz="1496">
              <a:latin typeface="Tahoma"/>
              <a:cs typeface="Tahoma"/>
            </a:endParaRPr>
          </a:p>
          <a:p>
            <a:pPr marL="11516">
              <a:lnSpc>
                <a:spcPct val="100000"/>
              </a:lnSpc>
              <a:spcBef>
                <a:spcPts val="14"/>
              </a:spcBef>
            </a:pPr>
            <a:r>
              <a:rPr sz="1496" b="1" dirty="0">
                <a:solidFill>
                  <a:srgbClr val="008400"/>
                </a:solidFill>
                <a:latin typeface="Tahoma"/>
                <a:cs typeface="Tahoma"/>
              </a:rPr>
              <a:t># - Se ignoran </a:t>
            </a:r>
            <a:r>
              <a:rPr sz="1496" b="1" spc="-5" dirty="0">
                <a:solidFill>
                  <a:srgbClr val="008400"/>
                </a:solidFill>
                <a:latin typeface="Tahoma"/>
                <a:cs typeface="Tahoma"/>
              </a:rPr>
              <a:t>líneas </a:t>
            </a:r>
            <a:r>
              <a:rPr sz="1496" b="1" dirty="0">
                <a:solidFill>
                  <a:srgbClr val="008400"/>
                </a:solidFill>
                <a:latin typeface="Tahoma"/>
                <a:cs typeface="Tahoma"/>
              </a:rPr>
              <a:t>en </a:t>
            </a:r>
            <a:r>
              <a:rPr sz="1496" b="1" spc="-5" dirty="0">
                <a:solidFill>
                  <a:srgbClr val="008400"/>
                </a:solidFill>
                <a:latin typeface="Tahoma"/>
                <a:cs typeface="Tahoma"/>
              </a:rPr>
              <a:t>blanco </a:t>
            </a:r>
            <a:r>
              <a:rPr sz="1496" b="1" dirty="0">
                <a:solidFill>
                  <a:srgbClr val="008400"/>
                </a:solidFill>
                <a:latin typeface="Tahoma"/>
                <a:cs typeface="Tahoma"/>
              </a:rPr>
              <a:t>y que </a:t>
            </a:r>
            <a:r>
              <a:rPr sz="1496" b="1" spc="-5" dirty="0">
                <a:solidFill>
                  <a:srgbClr val="008400"/>
                </a:solidFill>
                <a:latin typeface="Tahoma"/>
                <a:cs typeface="Tahoma"/>
              </a:rPr>
              <a:t>comiencen </a:t>
            </a:r>
            <a:r>
              <a:rPr sz="1496" b="1" dirty="0">
                <a:solidFill>
                  <a:srgbClr val="008400"/>
                </a:solidFill>
                <a:latin typeface="Tahoma"/>
                <a:cs typeface="Tahoma"/>
              </a:rPr>
              <a:t>con</a:t>
            </a:r>
            <a:r>
              <a:rPr sz="1496" b="1" spc="14" dirty="0">
                <a:solidFill>
                  <a:srgbClr val="008400"/>
                </a:solidFill>
                <a:latin typeface="Tahoma"/>
                <a:cs typeface="Tahoma"/>
              </a:rPr>
              <a:t> </a:t>
            </a:r>
            <a:r>
              <a:rPr sz="1496" b="1" dirty="0">
                <a:solidFill>
                  <a:srgbClr val="0433FF"/>
                </a:solidFill>
                <a:latin typeface="Tahoma"/>
                <a:cs typeface="Tahoma"/>
              </a:rPr>
              <a:t>#</a:t>
            </a:r>
            <a:endParaRPr sz="1496">
              <a:latin typeface="Tahoma"/>
              <a:cs typeface="Tahoma"/>
            </a:endParaRPr>
          </a:p>
          <a:p>
            <a:pPr marL="11516">
              <a:lnSpc>
                <a:spcPct val="100000"/>
              </a:lnSpc>
              <a:spcBef>
                <a:spcPts val="5"/>
              </a:spcBef>
            </a:pPr>
            <a:r>
              <a:rPr sz="1496" b="1" dirty="0">
                <a:solidFill>
                  <a:srgbClr val="008400"/>
                </a:solidFill>
                <a:latin typeface="Tahoma"/>
                <a:cs typeface="Tahoma"/>
              </a:rPr>
              <a:t># - </a:t>
            </a:r>
            <a:r>
              <a:rPr sz="1496" b="1" dirty="0">
                <a:solidFill>
                  <a:srgbClr val="0433FF"/>
                </a:solidFill>
                <a:latin typeface="Tahoma"/>
                <a:cs typeface="Tahoma"/>
              </a:rPr>
              <a:t>[</a:t>
            </a:r>
            <a:r>
              <a:rPr sz="1496" b="1" dirty="0">
                <a:solidFill>
                  <a:srgbClr val="008400"/>
                </a:solidFill>
                <a:latin typeface="Tahoma"/>
                <a:cs typeface="Tahoma"/>
              </a:rPr>
              <a:t>abc</a:t>
            </a:r>
            <a:r>
              <a:rPr sz="1496" b="1" dirty="0">
                <a:solidFill>
                  <a:srgbClr val="0433FF"/>
                </a:solidFill>
                <a:latin typeface="Tahoma"/>
                <a:cs typeface="Tahoma"/>
              </a:rPr>
              <a:t>] </a:t>
            </a:r>
            <a:r>
              <a:rPr sz="1496" b="1" dirty="0">
                <a:solidFill>
                  <a:srgbClr val="008400"/>
                </a:solidFill>
                <a:latin typeface="Tahoma"/>
                <a:cs typeface="Tahoma"/>
              </a:rPr>
              <a:t>indica </a:t>
            </a:r>
            <a:r>
              <a:rPr sz="1496" b="1" spc="-5" dirty="0">
                <a:solidFill>
                  <a:srgbClr val="008400"/>
                </a:solidFill>
                <a:latin typeface="Tahoma"/>
                <a:cs typeface="Tahoma"/>
              </a:rPr>
              <a:t>cualquiera </a:t>
            </a:r>
            <a:r>
              <a:rPr sz="1496" b="1" dirty="0">
                <a:solidFill>
                  <a:srgbClr val="008400"/>
                </a:solidFill>
                <a:latin typeface="Tahoma"/>
                <a:cs typeface="Tahoma"/>
              </a:rPr>
              <a:t>de los </a:t>
            </a:r>
            <a:r>
              <a:rPr sz="1496" b="1" spc="-5" dirty="0">
                <a:solidFill>
                  <a:srgbClr val="008400"/>
                </a:solidFill>
                <a:latin typeface="Tahoma"/>
                <a:cs typeface="Tahoma"/>
              </a:rPr>
              <a:t>caracteres </a:t>
            </a:r>
            <a:r>
              <a:rPr sz="1496" b="1" dirty="0">
                <a:solidFill>
                  <a:srgbClr val="008400"/>
                </a:solidFill>
                <a:latin typeface="Tahoma"/>
                <a:cs typeface="Tahoma"/>
              </a:rPr>
              <a:t>entre</a:t>
            </a:r>
            <a:r>
              <a:rPr sz="1496" b="1" spc="18" dirty="0">
                <a:solidFill>
                  <a:srgbClr val="008400"/>
                </a:solidFill>
                <a:latin typeface="Tahoma"/>
                <a:cs typeface="Tahoma"/>
              </a:rPr>
              <a:t> </a:t>
            </a:r>
            <a:r>
              <a:rPr sz="1496" b="1" spc="-5" dirty="0">
                <a:solidFill>
                  <a:srgbClr val="008400"/>
                </a:solidFill>
                <a:latin typeface="Tahoma"/>
                <a:cs typeface="Tahoma"/>
              </a:rPr>
              <a:t>corchetes</a:t>
            </a:r>
            <a:endParaRPr sz="1496">
              <a:latin typeface="Tahoma"/>
              <a:cs typeface="Tahoma"/>
            </a:endParaRPr>
          </a:p>
          <a:p>
            <a:pPr marL="11516">
              <a:lnSpc>
                <a:spcPct val="100000"/>
              </a:lnSpc>
              <a:spcBef>
                <a:spcPts val="5"/>
              </a:spcBef>
            </a:pPr>
            <a:r>
              <a:rPr sz="1496" b="1" dirty="0">
                <a:solidFill>
                  <a:srgbClr val="008400"/>
                </a:solidFill>
                <a:latin typeface="Tahoma"/>
                <a:cs typeface="Tahoma"/>
              </a:rPr>
              <a:t># - </a:t>
            </a:r>
            <a:r>
              <a:rPr sz="1496" b="1" spc="5" dirty="0">
                <a:solidFill>
                  <a:srgbClr val="0433FF"/>
                </a:solidFill>
                <a:latin typeface="Tahoma"/>
                <a:cs typeface="Tahoma"/>
              </a:rPr>
              <a:t>[</a:t>
            </a:r>
            <a:r>
              <a:rPr sz="1496" b="1" spc="5" dirty="0">
                <a:solidFill>
                  <a:srgbClr val="008400"/>
                </a:solidFill>
                <a:latin typeface="Tahoma"/>
                <a:cs typeface="Tahoma"/>
              </a:rPr>
              <a:t>a</a:t>
            </a:r>
            <a:r>
              <a:rPr sz="1496" b="1" spc="5" dirty="0">
                <a:solidFill>
                  <a:srgbClr val="0433FF"/>
                </a:solidFill>
                <a:latin typeface="Tahoma"/>
                <a:cs typeface="Tahoma"/>
              </a:rPr>
              <a:t>-</a:t>
            </a:r>
            <a:r>
              <a:rPr sz="1496" b="1" spc="5" dirty="0">
                <a:solidFill>
                  <a:srgbClr val="008400"/>
                </a:solidFill>
                <a:latin typeface="Tahoma"/>
                <a:cs typeface="Tahoma"/>
              </a:rPr>
              <a:t>z</a:t>
            </a:r>
            <a:r>
              <a:rPr sz="1496" b="1" spc="5" dirty="0">
                <a:solidFill>
                  <a:srgbClr val="0433FF"/>
                </a:solidFill>
                <a:latin typeface="Tahoma"/>
                <a:cs typeface="Tahoma"/>
              </a:rPr>
              <a:t>] </a:t>
            </a:r>
            <a:r>
              <a:rPr sz="1496" b="1" dirty="0">
                <a:solidFill>
                  <a:srgbClr val="008400"/>
                </a:solidFill>
                <a:latin typeface="Tahoma"/>
                <a:cs typeface="Tahoma"/>
              </a:rPr>
              <a:t>indica </a:t>
            </a:r>
            <a:r>
              <a:rPr sz="1496" b="1" spc="-5" dirty="0">
                <a:solidFill>
                  <a:srgbClr val="008400"/>
                </a:solidFill>
                <a:latin typeface="Tahoma"/>
                <a:cs typeface="Tahoma"/>
              </a:rPr>
              <a:t>cualquiera </a:t>
            </a:r>
            <a:r>
              <a:rPr sz="1496" b="1" dirty="0">
                <a:solidFill>
                  <a:srgbClr val="008400"/>
                </a:solidFill>
                <a:latin typeface="Tahoma"/>
                <a:cs typeface="Tahoma"/>
              </a:rPr>
              <a:t>de los </a:t>
            </a:r>
            <a:r>
              <a:rPr sz="1496" b="1" spc="-5" dirty="0">
                <a:solidFill>
                  <a:srgbClr val="008400"/>
                </a:solidFill>
                <a:latin typeface="Tahoma"/>
                <a:cs typeface="Tahoma"/>
              </a:rPr>
              <a:t>caracteres </a:t>
            </a:r>
            <a:r>
              <a:rPr sz="1496" b="1" dirty="0">
                <a:solidFill>
                  <a:srgbClr val="008400"/>
                </a:solidFill>
                <a:latin typeface="Tahoma"/>
                <a:cs typeface="Tahoma"/>
              </a:rPr>
              <a:t>en </a:t>
            </a:r>
            <a:r>
              <a:rPr sz="1496" b="1" spc="-5" dirty="0">
                <a:solidFill>
                  <a:srgbClr val="008400"/>
                </a:solidFill>
                <a:latin typeface="Tahoma"/>
                <a:cs typeface="Tahoma"/>
              </a:rPr>
              <a:t>el </a:t>
            </a:r>
            <a:r>
              <a:rPr sz="1496" b="1" dirty="0">
                <a:solidFill>
                  <a:srgbClr val="008400"/>
                </a:solidFill>
                <a:latin typeface="Tahoma"/>
                <a:cs typeface="Tahoma"/>
              </a:rPr>
              <a:t>rango</a:t>
            </a:r>
            <a:r>
              <a:rPr sz="1496" b="1" spc="41" dirty="0">
                <a:solidFill>
                  <a:srgbClr val="008400"/>
                </a:solidFill>
                <a:latin typeface="Tahoma"/>
                <a:cs typeface="Tahoma"/>
              </a:rPr>
              <a:t> </a:t>
            </a:r>
            <a:r>
              <a:rPr sz="1496" b="1" spc="-5" dirty="0">
                <a:solidFill>
                  <a:srgbClr val="008400"/>
                </a:solidFill>
                <a:latin typeface="Tahoma"/>
                <a:cs typeface="Tahoma"/>
              </a:rPr>
              <a:t>especificado</a:t>
            </a:r>
            <a:endParaRPr sz="1496">
              <a:latin typeface="Tahoma"/>
              <a:cs typeface="Tahoma"/>
            </a:endParaRPr>
          </a:p>
        </p:txBody>
      </p:sp>
      <p:grpSp>
        <p:nvGrpSpPr>
          <p:cNvPr id="5" name="object 5"/>
          <p:cNvGrpSpPr/>
          <p:nvPr/>
        </p:nvGrpSpPr>
        <p:grpSpPr>
          <a:xfrm>
            <a:off x="1846458" y="5058866"/>
            <a:ext cx="1047990" cy="1163154"/>
            <a:chOff x="660400" y="5578805"/>
            <a:chExt cx="1155700" cy="1282700"/>
          </a:xfrm>
        </p:grpSpPr>
        <p:sp>
          <p:nvSpPr>
            <p:cNvPr id="6" name="object 6"/>
            <p:cNvSpPr/>
            <p:nvPr/>
          </p:nvSpPr>
          <p:spPr>
            <a:xfrm>
              <a:off x="673100" y="5578805"/>
              <a:ext cx="927100" cy="520700"/>
            </a:xfrm>
            <a:prstGeom prst="rect">
              <a:avLst/>
            </a:prstGeom>
            <a:blipFill>
              <a:blip r:embed="rId2" cstate="print"/>
              <a:stretch>
                <a:fillRect/>
              </a:stretch>
            </a:blipFill>
          </p:spPr>
          <p:txBody>
            <a:bodyPr wrap="square" lIns="0" tIns="0" rIns="0" bIns="0" rtlCol="0"/>
            <a:lstStyle/>
            <a:p>
              <a:endParaRPr sz="1632"/>
            </a:p>
          </p:txBody>
        </p:sp>
        <p:sp>
          <p:nvSpPr>
            <p:cNvPr id="7" name="object 7"/>
            <p:cNvSpPr/>
            <p:nvPr/>
          </p:nvSpPr>
          <p:spPr>
            <a:xfrm>
              <a:off x="673100" y="5832805"/>
              <a:ext cx="812800" cy="482600"/>
            </a:xfrm>
            <a:prstGeom prst="rect">
              <a:avLst/>
            </a:prstGeom>
            <a:blipFill>
              <a:blip r:embed="rId3" cstate="print"/>
              <a:stretch>
                <a:fillRect/>
              </a:stretch>
            </a:blipFill>
          </p:spPr>
          <p:txBody>
            <a:bodyPr wrap="square" lIns="0" tIns="0" rIns="0" bIns="0" rtlCol="0"/>
            <a:lstStyle/>
            <a:p>
              <a:endParaRPr sz="1632"/>
            </a:p>
          </p:txBody>
        </p:sp>
        <p:sp>
          <p:nvSpPr>
            <p:cNvPr id="8" name="object 8"/>
            <p:cNvSpPr/>
            <p:nvPr/>
          </p:nvSpPr>
          <p:spPr>
            <a:xfrm>
              <a:off x="673100" y="6086805"/>
              <a:ext cx="596900" cy="444500"/>
            </a:xfrm>
            <a:prstGeom prst="rect">
              <a:avLst/>
            </a:prstGeom>
            <a:blipFill>
              <a:blip r:embed="rId4" cstate="print"/>
              <a:stretch>
                <a:fillRect/>
              </a:stretch>
            </a:blipFill>
          </p:spPr>
          <p:txBody>
            <a:bodyPr wrap="square" lIns="0" tIns="0" rIns="0" bIns="0" rtlCol="0"/>
            <a:lstStyle/>
            <a:p>
              <a:endParaRPr sz="1632"/>
            </a:p>
          </p:txBody>
        </p:sp>
        <p:sp>
          <p:nvSpPr>
            <p:cNvPr id="9" name="object 9"/>
            <p:cNvSpPr/>
            <p:nvPr/>
          </p:nvSpPr>
          <p:spPr>
            <a:xfrm>
              <a:off x="660400" y="6340805"/>
              <a:ext cx="1155700" cy="520700"/>
            </a:xfrm>
            <a:prstGeom prst="rect">
              <a:avLst/>
            </a:prstGeom>
            <a:blipFill>
              <a:blip r:embed="rId5" cstate="print"/>
              <a:stretch>
                <a:fillRect/>
              </a:stretch>
            </a:blipFill>
          </p:spPr>
          <p:txBody>
            <a:bodyPr wrap="square" lIns="0" tIns="0" rIns="0" bIns="0" rtlCol="0"/>
            <a:lstStyle/>
            <a:p>
              <a:endParaRPr sz="1632"/>
            </a:p>
          </p:txBody>
        </p:sp>
      </p:grpSp>
      <p:sp>
        <p:nvSpPr>
          <p:cNvPr id="10" name="object 10"/>
          <p:cNvSpPr txBox="1"/>
          <p:nvPr/>
        </p:nvSpPr>
        <p:spPr>
          <a:xfrm>
            <a:off x="1918884" y="4516600"/>
            <a:ext cx="1033019" cy="1624960"/>
          </a:xfrm>
          <a:prstGeom prst="rect">
            <a:avLst/>
          </a:prstGeom>
        </p:spPr>
        <p:txBody>
          <a:bodyPr vert="horz" wrap="square" lIns="0" tIns="12092" rIns="0" bIns="0" rtlCol="0">
            <a:spAutoFit/>
          </a:bodyPr>
          <a:lstStyle/>
          <a:p>
            <a:pPr marL="11516" marR="4607">
              <a:lnSpc>
                <a:spcPct val="100000"/>
              </a:lnSpc>
              <a:spcBef>
                <a:spcPts val="95"/>
              </a:spcBef>
            </a:pPr>
            <a:r>
              <a:rPr sz="1496" b="1" dirty="0">
                <a:solidFill>
                  <a:srgbClr val="008400"/>
                </a:solidFill>
                <a:latin typeface="Tahoma"/>
                <a:cs typeface="Tahoma"/>
              </a:rPr>
              <a:t># Ejemplo  </a:t>
            </a:r>
            <a:r>
              <a:rPr sz="1496" b="1" dirty="0">
                <a:latin typeface="Tahoma"/>
                <a:cs typeface="Tahoma"/>
              </a:rPr>
              <a:t>priv</a:t>
            </a:r>
            <a:r>
              <a:rPr sz="1496" b="1" spc="-5" dirty="0">
                <a:latin typeface="Tahoma"/>
                <a:cs typeface="Tahoma"/>
              </a:rPr>
              <a:t>a</a:t>
            </a:r>
            <a:r>
              <a:rPr sz="1496" b="1" dirty="0">
                <a:latin typeface="Tahoma"/>
                <a:cs typeface="Tahoma"/>
              </a:rPr>
              <a:t>t</a:t>
            </a:r>
            <a:r>
              <a:rPr sz="1496" b="1" spc="-5" dirty="0">
                <a:latin typeface="Tahoma"/>
                <a:cs typeface="Tahoma"/>
              </a:rPr>
              <a:t>e</a:t>
            </a:r>
            <a:r>
              <a:rPr sz="1496" b="1" dirty="0">
                <a:latin typeface="Tahoma"/>
                <a:cs typeface="Tahoma"/>
              </a:rPr>
              <a:t>.txt</a:t>
            </a:r>
            <a:endParaRPr sz="1496">
              <a:latin typeface="Tahoma"/>
              <a:cs typeface="Tahoma"/>
            </a:endParaRPr>
          </a:p>
          <a:p>
            <a:pPr marL="11516">
              <a:lnSpc>
                <a:spcPct val="100000"/>
              </a:lnSpc>
              <a:spcBef>
                <a:spcPts val="9"/>
              </a:spcBef>
            </a:pPr>
            <a:r>
              <a:rPr sz="1496" b="1" spc="-5" dirty="0">
                <a:latin typeface="Tahoma"/>
                <a:cs typeface="Tahoma"/>
              </a:rPr>
              <a:t>*.class</a:t>
            </a:r>
            <a:endParaRPr sz="1496">
              <a:latin typeface="Tahoma"/>
              <a:cs typeface="Tahoma"/>
            </a:endParaRPr>
          </a:p>
          <a:p>
            <a:pPr marL="11516">
              <a:lnSpc>
                <a:spcPct val="100000"/>
              </a:lnSpc>
              <a:spcBef>
                <a:spcPts val="9"/>
              </a:spcBef>
            </a:pPr>
            <a:r>
              <a:rPr sz="1496" b="1" dirty="0">
                <a:latin typeface="Tahoma"/>
                <a:cs typeface="Tahoma"/>
              </a:rPr>
              <a:t>*.[oa]</a:t>
            </a:r>
            <a:endParaRPr sz="1496">
              <a:latin typeface="Tahoma"/>
              <a:cs typeface="Tahoma"/>
            </a:endParaRPr>
          </a:p>
          <a:p>
            <a:pPr marL="11516">
              <a:lnSpc>
                <a:spcPct val="100000"/>
              </a:lnSpc>
              <a:spcBef>
                <a:spcPts val="5"/>
              </a:spcBef>
            </a:pPr>
            <a:r>
              <a:rPr sz="1496" b="1" dirty="0">
                <a:latin typeface="Tahoma"/>
                <a:cs typeface="Tahoma"/>
              </a:rPr>
              <a:t>!lib.a</a:t>
            </a:r>
            <a:endParaRPr sz="1496">
              <a:latin typeface="Tahoma"/>
              <a:cs typeface="Tahoma"/>
            </a:endParaRPr>
          </a:p>
          <a:p>
            <a:pPr marL="11516" marR="234933">
              <a:lnSpc>
                <a:spcPct val="100000"/>
              </a:lnSpc>
              <a:spcBef>
                <a:spcPts val="5"/>
              </a:spcBef>
            </a:pPr>
            <a:r>
              <a:rPr sz="1496" b="1" dirty="0">
                <a:latin typeface="Tahoma"/>
                <a:cs typeface="Tahoma"/>
              </a:rPr>
              <a:t>*~  testing/</a:t>
            </a:r>
            <a:endParaRPr sz="1496">
              <a:latin typeface="Tahoma"/>
              <a:cs typeface="Tahoma"/>
            </a:endParaRPr>
          </a:p>
        </p:txBody>
      </p:sp>
      <p:sp>
        <p:nvSpPr>
          <p:cNvPr id="11" name="object 11"/>
          <p:cNvSpPr txBox="1"/>
          <p:nvPr/>
        </p:nvSpPr>
        <p:spPr>
          <a:xfrm>
            <a:off x="3174065" y="4745396"/>
            <a:ext cx="4505781" cy="1395784"/>
          </a:xfrm>
          <a:prstGeom prst="rect">
            <a:avLst/>
          </a:prstGeom>
        </p:spPr>
        <p:txBody>
          <a:bodyPr vert="horz" wrap="square" lIns="0" tIns="12092" rIns="0" bIns="0" rtlCol="0">
            <a:spAutoFit/>
          </a:bodyPr>
          <a:lstStyle/>
          <a:p>
            <a:pPr marL="19002" marR="4607" indent="25336">
              <a:lnSpc>
                <a:spcPct val="100000"/>
              </a:lnSpc>
              <a:spcBef>
                <a:spcPts val="95"/>
              </a:spcBef>
            </a:pPr>
            <a:r>
              <a:rPr sz="1496" b="1" dirty="0">
                <a:solidFill>
                  <a:srgbClr val="008400"/>
                </a:solidFill>
                <a:latin typeface="Tahoma"/>
                <a:cs typeface="Tahoma"/>
              </a:rPr>
              <a:t># </a:t>
            </a:r>
            <a:r>
              <a:rPr sz="1496" b="1" spc="-5" dirty="0">
                <a:solidFill>
                  <a:srgbClr val="008400"/>
                </a:solidFill>
                <a:latin typeface="Tahoma"/>
                <a:cs typeface="Tahoma"/>
              </a:rPr>
              <a:t>excluir </a:t>
            </a:r>
            <a:r>
              <a:rPr sz="1496" b="1" dirty="0">
                <a:solidFill>
                  <a:srgbClr val="008400"/>
                </a:solidFill>
                <a:latin typeface="Tahoma"/>
                <a:cs typeface="Tahoma"/>
              </a:rPr>
              <a:t>los ficheros con nombre "private.txt"  # </a:t>
            </a:r>
            <a:r>
              <a:rPr sz="1496" b="1" spc="-5" dirty="0">
                <a:solidFill>
                  <a:srgbClr val="008400"/>
                </a:solidFill>
                <a:latin typeface="Tahoma"/>
                <a:cs typeface="Tahoma"/>
              </a:rPr>
              <a:t>excluir </a:t>
            </a:r>
            <a:r>
              <a:rPr sz="1496" b="1" dirty="0">
                <a:solidFill>
                  <a:srgbClr val="008400"/>
                </a:solidFill>
                <a:latin typeface="Tahoma"/>
                <a:cs typeface="Tahoma"/>
              </a:rPr>
              <a:t>los ficheros bytecode de</a:t>
            </a:r>
            <a:r>
              <a:rPr sz="1496" b="1" spc="-9" dirty="0">
                <a:solidFill>
                  <a:srgbClr val="008400"/>
                </a:solidFill>
                <a:latin typeface="Tahoma"/>
                <a:cs typeface="Tahoma"/>
              </a:rPr>
              <a:t> </a:t>
            </a:r>
            <a:r>
              <a:rPr sz="1496" b="1" dirty="0">
                <a:solidFill>
                  <a:srgbClr val="008400"/>
                </a:solidFill>
                <a:latin typeface="Tahoma"/>
                <a:cs typeface="Tahoma"/>
              </a:rPr>
              <a:t>java</a:t>
            </a:r>
            <a:endParaRPr sz="1496">
              <a:latin typeface="Tahoma"/>
              <a:cs typeface="Tahoma"/>
            </a:endParaRPr>
          </a:p>
          <a:p>
            <a:pPr marL="11516" marR="561423" indent="-576">
              <a:lnSpc>
                <a:spcPct val="100000"/>
              </a:lnSpc>
              <a:spcBef>
                <a:spcPts val="9"/>
              </a:spcBef>
            </a:pPr>
            <a:r>
              <a:rPr sz="1496" b="1" dirty="0">
                <a:solidFill>
                  <a:srgbClr val="008400"/>
                </a:solidFill>
                <a:latin typeface="Tahoma"/>
                <a:cs typeface="Tahoma"/>
              </a:rPr>
              <a:t># </a:t>
            </a:r>
            <a:r>
              <a:rPr sz="1496" b="1" spc="-5" dirty="0">
                <a:solidFill>
                  <a:srgbClr val="008400"/>
                </a:solidFill>
                <a:latin typeface="Tahoma"/>
                <a:cs typeface="Tahoma"/>
              </a:rPr>
              <a:t>excluir </a:t>
            </a:r>
            <a:r>
              <a:rPr sz="1496" b="1" dirty="0">
                <a:solidFill>
                  <a:srgbClr val="008400"/>
                </a:solidFill>
                <a:latin typeface="Tahoma"/>
                <a:cs typeface="Tahoma"/>
              </a:rPr>
              <a:t>ficheros </a:t>
            </a:r>
            <a:r>
              <a:rPr sz="1496" b="1" spc="-5" dirty="0">
                <a:solidFill>
                  <a:srgbClr val="008400"/>
                </a:solidFill>
                <a:latin typeface="Tahoma"/>
                <a:cs typeface="Tahoma"/>
              </a:rPr>
              <a:t>acabados </a:t>
            </a:r>
            <a:r>
              <a:rPr sz="1496" b="1" dirty="0">
                <a:solidFill>
                  <a:srgbClr val="008400"/>
                </a:solidFill>
                <a:latin typeface="Tahoma"/>
                <a:cs typeface="Tahoma"/>
              </a:rPr>
              <a:t>en “.o” y “.a”  # no </a:t>
            </a:r>
            <a:r>
              <a:rPr sz="1496" b="1" spc="-5" dirty="0">
                <a:solidFill>
                  <a:srgbClr val="008400"/>
                </a:solidFill>
                <a:latin typeface="Tahoma"/>
                <a:cs typeface="Tahoma"/>
              </a:rPr>
              <a:t>excluir el fichero</a:t>
            </a:r>
            <a:r>
              <a:rPr sz="1496" b="1" spc="5" dirty="0">
                <a:solidFill>
                  <a:srgbClr val="008400"/>
                </a:solidFill>
                <a:latin typeface="Tahoma"/>
                <a:cs typeface="Tahoma"/>
              </a:rPr>
              <a:t> </a:t>
            </a:r>
            <a:r>
              <a:rPr sz="1496" b="1" dirty="0">
                <a:solidFill>
                  <a:srgbClr val="008400"/>
                </a:solidFill>
                <a:latin typeface="Tahoma"/>
                <a:cs typeface="Tahoma"/>
              </a:rPr>
              <a:t>"lib.a"</a:t>
            </a:r>
            <a:endParaRPr sz="1496">
              <a:latin typeface="Tahoma"/>
              <a:cs typeface="Tahoma"/>
            </a:endParaRPr>
          </a:p>
          <a:p>
            <a:pPr marL="38004">
              <a:lnSpc>
                <a:spcPct val="100000"/>
              </a:lnSpc>
              <a:spcBef>
                <a:spcPts val="14"/>
              </a:spcBef>
            </a:pPr>
            <a:r>
              <a:rPr sz="1496" b="1" dirty="0">
                <a:solidFill>
                  <a:srgbClr val="008400"/>
                </a:solidFill>
                <a:latin typeface="Tahoma"/>
                <a:cs typeface="Tahoma"/>
              </a:rPr>
              <a:t># </a:t>
            </a:r>
            <a:r>
              <a:rPr sz="1496" b="1" spc="-5" dirty="0">
                <a:solidFill>
                  <a:srgbClr val="008400"/>
                </a:solidFill>
                <a:latin typeface="Tahoma"/>
                <a:cs typeface="Tahoma"/>
              </a:rPr>
              <a:t>excluir </a:t>
            </a:r>
            <a:r>
              <a:rPr sz="1496" b="1" dirty="0">
                <a:solidFill>
                  <a:srgbClr val="008400"/>
                </a:solidFill>
                <a:latin typeface="Tahoma"/>
                <a:cs typeface="Tahoma"/>
              </a:rPr>
              <a:t>ficheros </a:t>
            </a:r>
            <a:r>
              <a:rPr sz="1496" b="1" spc="-5" dirty="0">
                <a:solidFill>
                  <a:srgbClr val="008400"/>
                </a:solidFill>
                <a:latin typeface="Tahoma"/>
                <a:cs typeface="Tahoma"/>
              </a:rPr>
              <a:t>acabados </a:t>
            </a:r>
            <a:r>
              <a:rPr sz="1496" b="1" dirty="0">
                <a:solidFill>
                  <a:srgbClr val="008400"/>
                </a:solidFill>
                <a:latin typeface="Tahoma"/>
                <a:cs typeface="Tahoma"/>
              </a:rPr>
              <a:t>en</a:t>
            </a:r>
            <a:r>
              <a:rPr sz="1496" b="1" spc="5" dirty="0">
                <a:solidFill>
                  <a:srgbClr val="008400"/>
                </a:solidFill>
                <a:latin typeface="Tahoma"/>
                <a:cs typeface="Tahoma"/>
              </a:rPr>
              <a:t> </a:t>
            </a:r>
            <a:r>
              <a:rPr sz="1496" b="1" dirty="0">
                <a:solidFill>
                  <a:srgbClr val="008400"/>
                </a:solidFill>
                <a:latin typeface="Tahoma"/>
                <a:cs typeface="Tahoma"/>
              </a:rPr>
              <a:t>“~”</a:t>
            </a:r>
            <a:endParaRPr sz="1496">
              <a:latin typeface="Tahoma"/>
              <a:cs typeface="Tahoma"/>
            </a:endParaRPr>
          </a:p>
          <a:p>
            <a:pPr marL="36852">
              <a:lnSpc>
                <a:spcPct val="100000"/>
              </a:lnSpc>
              <a:spcBef>
                <a:spcPts val="5"/>
              </a:spcBef>
            </a:pPr>
            <a:r>
              <a:rPr sz="1496" b="1" dirty="0">
                <a:solidFill>
                  <a:srgbClr val="008400"/>
                </a:solidFill>
                <a:latin typeface="Tahoma"/>
                <a:cs typeface="Tahoma"/>
              </a:rPr>
              <a:t># </a:t>
            </a:r>
            <a:r>
              <a:rPr sz="1496" b="1" spc="-5" dirty="0">
                <a:solidFill>
                  <a:srgbClr val="008400"/>
                </a:solidFill>
                <a:latin typeface="Tahoma"/>
                <a:cs typeface="Tahoma"/>
              </a:rPr>
              <a:t>excluir </a:t>
            </a:r>
            <a:r>
              <a:rPr sz="1496" b="1" dirty="0">
                <a:solidFill>
                  <a:srgbClr val="008400"/>
                </a:solidFill>
                <a:latin typeface="Tahoma"/>
                <a:cs typeface="Tahoma"/>
              </a:rPr>
              <a:t>los directorios llamados</a:t>
            </a:r>
            <a:r>
              <a:rPr sz="1496" b="1" spc="-9" dirty="0">
                <a:solidFill>
                  <a:srgbClr val="008400"/>
                </a:solidFill>
                <a:latin typeface="Tahoma"/>
                <a:cs typeface="Tahoma"/>
              </a:rPr>
              <a:t> </a:t>
            </a:r>
            <a:r>
              <a:rPr sz="1496" b="1" dirty="0">
                <a:solidFill>
                  <a:srgbClr val="008400"/>
                </a:solidFill>
                <a:latin typeface="Tahoma"/>
                <a:cs typeface="Tahoma"/>
              </a:rPr>
              <a:t>"testing"</a:t>
            </a:r>
            <a:endParaRPr sz="1496">
              <a:latin typeface="Tahoma"/>
              <a:cs typeface="Tahoma"/>
            </a:endParaRPr>
          </a:p>
        </p:txBody>
      </p:sp>
    </p:spTree>
    <p:extLst>
      <p:ext uri="{BB962C8B-B14F-4D97-AF65-F5344CB8AC3E}">
        <p14:creationId xmlns:p14="http://schemas.microsoft.com/office/powerpoint/2010/main" val="15633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5E0B8-1543-4F99-AC58-D681E46B6FCB}"/>
              </a:ext>
            </a:extLst>
          </p:cNvPr>
          <p:cNvSpPr>
            <a:spLocks noGrp="1"/>
          </p:cNvSpPr>
          <p:nvPr>
            <p:ph type="title"/>
          </p:nvPr>
        </p:nvSpPr>
        <p:spPr/>
        <p:txBody>
          <a:bodyPr/>
          <a:lstStyle/>
          <a:p>
            <a:r>
              <a:rPr lang="es-ES" dirty="0"/>
              <a:t>Objetivos</a:t>
            </a:r>
          </a:p>
        </p:txBody>
      </p:sp>
      <p:sp>
        <p:nvSpPr>
          <p:cNvPr id="3" name="Marcador de contenido 2">
            <a:extLst>
              <a:ext uri="{FF2B5EF4-FFF2-40B4-BE49-F238E27FC236}">
                <a16:creationId xmlns:a16="http://schemas.microsoft.com/office/drawing/2014/main" id="{099C878B-961E-4E14-867F-22DE92911651}"/>
              </a:ext>
            </a:extLst>
          </p:cNvPr>
          <p:cNvSpPr>
            <a:spLocks noGrp="1"/>
          </p:cNvSpPr>
          <p:nvPr>
            <p:ph idx="1"/>
          </p:nvPr>
        </p:nvSpPr>
        <p:spPr/>
        <p:txBody>
          <a:bodyPr>
            <a:normAutofit/>
          </a:bodyPr>
          <a:lstStyle/>
          <a:p>
            <a:r>
              <a:rPr lang="es-ES" dirty="0"/>
              <a:t>Para los estudiantes:</a:t>
            </a:r>
          </a:p>
          <a:p>
            <a:pPr lvl="1"/>
            <a:r>
              <a:rPr lang="es-ES" dirty="0"/>
              <a:t>Disponer de un repositorio organizado de todo el código fuente desarrollado para su proyecto.</a:t>
            </a:r>
          </a:p>
          <a:p>
            <a:pPr lvl="1"/>
            <a:r>
              <a:rPr lang="es-ES" dirty="0"/>
              <a:t>Poder emplear el sistema de control de versiones integrado Git para gestionar todos los cambios producidos en el código del proyecto.</a:t>
            </a:r>
          </a:p>
          <a:p>
            <a:pPr lvl="1"/>
            <a:r>
              <a:rPr lang="es-ES" dirty="0"/>
              <a:t>Facilitar la gestión del trabajo del grupo en el proyecto, en aspectos como la comunicación, reparto de tareas, las entregas, ...</a:t>
            </a:r>
          </a:p>
        </p:txBody>
      </p:sp>
    </p:spTree>
    <p:extLst>
      <p:ext uri="{BB962C8B-B14F-4D97-AF65-F5344CB8AC3E}">
        <p14:creationId xmlns:p14="http://schemas.microsoft.com/office/powerpoint/2010/main" val="13822383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es-ES" dirty="0"/>
              <a:t>Consultar Cambios</a:t>
            </a:r>
          </a:p>
          <a:p>
            <a:r>
              <a:rPr lang="es-ES" dirty="0"/>
              <a:t>no Staged</a:t>
            </a:r>
          </a:p>
        </p:txBody>
      </p:sp>
      <p:sp>
        <p:nvSpPr>
          <p:cNvPr id="4" name="object 4"/>
          <p:cNvSpPr txBox="1"/>
          <p:nvPr/>
        </p:nvSpPr>
        <p:spPr>
          <a:xfrm>
            <a:off x="1995084" y="1926254"/>
            <a:ext cx="7513282" cy="428195"/>
          </a:xfrm>
          <a:prstGeom prst="rect">
            <a:avLst/>
          </a:prstGeom>
        </p:spPr>
        <p:txBody>
          <a:bodyPr vert="horz" wrap="square" lIns="0" tIns="8637" rIns="0" bIns="0" rtlCol="0">
            <a:spAutoFit/>
          </a:bodyPr>
          <a:lstStyle/>
          <a:p>
            <a:pPr marL="11516" marR="4607">
              <a:lnSpc>
                <a:spcPct val="100899"/>
              </a:lnSpc>
              <a:spcBef>
                <a:spcPts val="68"/>
              </a:spcBef>
              <a:tabLst>
                <a:tab pos="990407" algn="l"/>
              </a:tabLst>
            </a:pPr>
            <a:r>
              <a:rPr sz="1406" b="1" spc="-5" dirty="0">
                <a:solidFill>
                  <a:srgbClr val="008400"/>
                </a:solidFill>
                <a:latin typeface="Tahoma"/>
                <a:cs typeface="Tahoma"/>
              </a:rPr>
              <a:t># “git </a:t>
            </a:r>
            <a:r>
              <a:rPr sz="1406" b="1" spc="-5" dirty="0">
                <a:solidFill>
                  <a:srgbClr val="FF2600"/>
                </a:solidFill>
                <a:latin typeface="Tahoma"/>
                <a:cs typeface="Tahoma"/>
              </a:rPr>
              <a:t>diff</a:t>
            </a:r>
            <a:r>
              <a:rPr sz="1406" b="1" spc="-5" dirty="0">
                <a:solidFill>
                  <a:srgbClr val="008400"/>
                </a:solidFill>
                <a:latin typeface="Tahoma"/>
                <a:cs typeface="Tahoma"/>
              </a:rPr>
              <a:t>” </a:t>
            </a:r>
            <a:r>
              <a:rPr sz="1406" b="1" spc="-9" dirty="0">
                <a:solidFill>
                  <a:srgbClr val="008400"/>
                </a:solidFill>
                <a:latin typeface="Tahoma"/>
                <a:cs typeface="Tahoma"/>
              </a:rPr>
              <a:t>muestra </a:t>
            </a:r>
            <a:r>
              <a:rPr sz="1406" b="1" spc="-5" dirty="0">
                <a:solidFill>
                  <a:srgbClr val="008400"/>
                </a:solidFill>
                <a:latin typeface="Tahoma"/>
                <a:cs typeface="Tahoma"/>
              </a:rPr>
              <a:t>las </a:t>
            </a:r>
            <a:r>
              <a:rPr sz="1406" b="1" spc="-9" dirty="0">
                <a:solidFill>
                  <a:srgbClr val="008400"/>
                </a:solidFill>
                <a:latin typeface="Tahoma"/>
                <a:cs typeface="Tahoma"/>
              </a:rPr>
              <a:t>modificaciones </a:t>
            </a:r>
            <a:r>
              <a:rPr sz="1406" b="1" spc="-5" dirty="0">
                <a:solidFill>
                  <a:srgbClr val="008400"/>
                </a:solidFill>
                <a:latin typeface="Tahoma"/>
                <a:cs typeface="Tahoma"/>
              </a:rPr>
              <a:t>realizadas </a:t>
            </a:r>
            <a:r>
              <a:rPr sz="1406" b="1" spc="-9" dirty="0">
                <a:solidFill>
                  <a:srgbClr val="008400"/>
                </a:solidFill>
                <a:latin typeface="Tahoma"/>
                <a:cs typeface="Tahoma"/>
              </a:rPr>
              <a:t>en </a:t>
            </a:r>
            <a:r>
              <a:rPr sz="1406" b="1" spc="-5" dirty="0">
                <a:solidFill>
                  <a:srgbClr val="008400"/>
                </a:solidFill>
                <a:latin typeface="Tahoma"/>
                <a:cs typeface="Tahoma"/>
              </a:rPr>
              <a:t>los ficheros del </a:t>
            </a:r>
            <a:r>
              <a:rPr sz="1406" b="1" spc="-9" dirty="0">
                <a:solidFill>
                  <a:srgbClr val="008400"/>
                </a:solidFill>
                <a:latin typeface="Tahoma"/>
                <a:cs typeface="Tahoma"/>
              </a:rPr>
              <a:t>area </a:t>
            </a:r>
            <a:r>
              <a:rPr sz="1406" b="1" spc="-5" dirty="0">
                <a:solidFill>
                  <a:srgbClr val="008400"/>
                </a:solidFill>
                <a:latin typeface="Tahoma"/>
                <a:cs typeface="Tahoma"/>
              </a:rPr>
              <a:t>de </a:t>
            </a:r>
            <a:r>
              <a:rPr sz="1406" b="1" spc="-9" dirty="0">
                <a:solidFill>
                  <a:srgbClr val="008400"/>
                </a:solidFill>
                <a:latin typeface="Tahoma"/>
                <a:cs typeface="Tahoma"/>
              </a:rPr>
              <a:t>trabajo  </a:t>
            </a:r>
            <a:r>
              <a:rPr sz="1406" b="1" spc="-5" dirty="0">
                <a:solidFill>
                  <a:srgbClr val="008400"/>
                </a:solidFill>
                <a:latin typeface="Tahoma"/>
                <a:cs typeface="Tahoma"/>
              </a:rPr>
              <a:t>#	y </a:t>
            </a:r>
            <a:r>
              <a:rPr sz="1406" b="1" spc="-9" dirty="0">
                <a:solidFill>
                  <a:srgbClr val="008400"/>
                </a:solidFill>
                <a:latin typeface="Tahoma"/>
                <a:cs typeface="Tahoma"/>
              </a:rPr>
              <a:t>que aun no han </a:t>
            </a:r>
            <a:r>
              <a:rPr sz="1406" b="1" spc="-5" dirty="0">
                <a:solidFill>
                  <a:srgbClr val="008400"/>
                </a:solidFill>
                <a:latin typeface="Tahoma"/>
                <a:cs typeface="Tahoma"/>
              </a:rPr>
              <a:t>sido </a:t>
            </a:r>
            <a:r>
              <a:rPr sz="1406" b="1" spc="-9" dirty="0">
                <a:solidFill>
                  <a:srgbClr val="008400"/>
                </a:solidFill>
                <a:latin typeface="Tahoma"/>
                <a:cs typeface="Tahoma"/>
              </a:rPr>
              <a:t>incluidas en el staging</a:t>
            </a:r>
            <a:r>
              <a:rPr sz="1406" b="1" spc="36" dirty="0">
                <a:solidFill>
                  <a:srgbClr val="008400"/>
                </a:solidFill>
                <a:latin typeface="Tahoma"/>
                <a:cs typeface="Tahoma"/>
              </a:rPr>
              <a:t> </a:t>
            </a:r>
            <a:r>
              <a:rPr sz="1406" b="1" spc="-9" dirty="0">
                <a:solidFill>
                  <a:srgbClr val="008400"/>
                </a:solidFill>
                <a:latin typeface="Tahoma"/>
                <a:cs typeface="Tahoma"/>
              </a:rPr>
              <a:t>area.</a:t>
            </a:r>
            <a:endParaRPr sz="1406">
              <a:latin typeface="Tahoma"/>
              <a:cs typeface="Tahoma"/>
            </a:endParaRPr>
          </a:p>
        </p:txBody>
      </p:sp>
      <p:sp>
        <p:nvSpPr>
          <p:cNvPr id="5" name="object 5"/>
          <p:cNvSpPr txBox="1"/>
          <p:nvPr/>
        </p:nvSpPr>
        <p:spPr>
          <a:xfrm>
            <a:off x="6503847" y="2790581"/>
            <a:ext cx="3215371" cy="227389"/>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008400"/>
                </a:solidFill>
                <a:latin typeface="Tahoma"/>
                <a:cs typeface="Tahoma"/>
              </a:rPr>
              <a:t># </a:t>
            </a:r>
            <a:r>
              <a:rPr sz="1406" b="1" spc="-9" dirty="0">
                <a:solidFill>
                  <a:srgbClr val="008400"/>
                </a:solidFill>
                <a:latin typeface="Tahoma"/>
                <a:cs typeface="Tahoma"/>
              </a:rPr>
              <a:t>modificaciones en</a:t>
            </a:r>
            <a:r>
              <a:rPr sz="1406" b="1" spc="14" dirty="0">
                <a:solidFill>
                  <a:srgbClr val="008400"/>
                </a:solidFill>
                <a:latin typeface="Tahoma"/>
                <a:cs typeface="Tahoma"/>
              </a:rPr>
              <a:t> </a:t>
            </a:r>
            <a:r>
              <a:rPr sz="1406" b="1" spc="-9" dirty="0">
                <a:solidFill>
                  <a:srgbClr val="008400"/>
                </a:solidFill>
                <a:latin typeface="Tahoma"/>
                <a:cs typeface="Tahoma"/>
              </a:rPr>
              <a:t>benchmarks.rb</a:t>
            </a:r>
            <a:endParaRPr sz="1406">
              <a:latin typeface="Tahoma"/>
              <a:cs typeface="Tahoma"/>
            </a:endParaRPr>
          </a:p>
        </p:txBody>
      </p:sp>
      <p:sp>
        <p:nvSpPr>
          <p:cNvPr id="6" name="object 6"/>
          <p:cNvSpPr txBox="1"/>
          <p:nvPr/>
        </p:nvSpPr>
        <p:spPr>
          <a:xfrm>
            <a:off x="6524688" y="3654907"/>
            <a:ext cx="2744927" cy="227389"/>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008400"/>
                </a:solidFill>
                <a:latin typeface="Tahoma"/>
                <a:cs typeface="Tahoma"/>
              </a:rPr>
              <a:t># </a:t>
            </a:r>
            <a:r>
              <a:rPr sz="1406" b="1" spc="-9" dirty="0">
                <a:solidFill>
                  <a:srgbClr val="008400"/>
                </a:solidFill>
                <a:latin typeface="Tahoma"/>
                <a:cs typeface="Tahoma"/>
              </a:rPr>
              <a:t>rango </a:t>
            </a:r>
            <a:r>
              <a:rPr sz="1406" b="1" spc="-5" dirty="0">
                <a:solidFill>
                  <a:srgbClr val="008400"/>
                </a:solidFill>
                <a:latin typeface="Tahoma"/>
                <a:cs typeface="Tahoma"/>
              </a:rPr>
              <a:t>de </a:t>
            </a:r>
            <a:r>
              <a:rPr sz="1406" b="1" spc="-9" dirty="0">
                <a:solidFill>
                  <a:srgbClr val="008400"/>
                </a:solidFill>
                <a:latin typeface="Tahoma"/>
                <a:cs typeface="Tahoma"/>
              </a:rPr>
              <a:t>líneas con</a:t>
            </a:r>
            <a:r>
              <a:rPr sz="1406" b="1" dirty="0">
                <a:solidFill>
                  <a:srgbClr val="008400"/>
                </a:solidFill>
                <a:latin typeface="Tahoma"/>
                <a:cs typeface="Tahoma"/>
              </a:rPr>
              <a:t> </a:t>
            </a:r>
            <a:r>
              <a:rPr sz="1406" b="1" spc="-9" dirty="0">
                <a:solidFill>
                  <a:srgbClr val="008400"/>
                </a:solidFill>
                <a:latin typeface="Tahoma"/>
                <a:cs typeface="Tahoma"/>
              </a:rPr>
              <a:t>cambios</a:t>
            </a:r>
            <a:endParaRPr sz="1406">
              <a:latin typeface="Tahoma"/>
              <a:cs typeface="Tahoma"/>
            </a:endParaRPr>
          </a:p>
        </p:txBody>
      </p:sp>
      <p:sp>
        <p:nvSpPr>
          <p:cNvPr id="7" name="object 7"/>
          <p:cNvSpPr txBox="1"/>
          <p:nvPr/>
        </p:nvSpPr>
        <p:spPr>
          <a:xfrm>
            <a:off x="2036358" y="2574499"/>
            <a:ext cx="4461443" cy="1749337"/>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941751"/>
                </a:solidFill>
                <a:latin typeface="Tahoma"/>
                <a:cs typeface="Tahoma"/>
              </a:rPr>
              <a:t>$ </a:t>
            </a:r>
            <a:r>
              <a:rPr sz="1406" b="1" spc="-5" dirty="0">
                <a:latin typeface="Tahoma"/>
                <a:cs typeface="Tahoma"/>
              </a:rPr>
              <a:t>git</a:t>
            </a:r>
            <a:r>
              <a:rPr sz="1406" b="1" spc="-9" dirty="0">
                <a:latin typeface="Tahoma"/>
                <a:cs typeface="Tahoma"/>
              </a:rPr>
              <a:t> </a:t>
            </a:r>
            <a:r>
              <a:rPr sz="1406" b="1" spc="-5" dirty="0">
                <a:latin typeface="Tahoma"/>
                <a:cs typeface="Tahoma"/>
              </a:rPr>
              <a:t>diff</a:t>
            </a:r>
            <a:endParaRPr sz="1406">
              <a:latin typeface="Tahoma"/>
              <a:cs typeface="Tahoma"/>
            </a:endParaRPr>
          </a:p>
          <a:p>
            <a:pPr marL="11516" marR="495779">
              <a:lnSpc>
                <a:spcPct val="100899"/>
              </a:lnSpc>
            </a:pPr>
            <a:r>
              <a:rPr sz="1406" b="1" spc="-5" dirty="0">
                <a:latin typeface="Tahoma"/>
                <a:cs typeface="Tahoma"/>
              </a:rPr>
              <a:t>diff --git </a:t>
            </a:r>
            <a:r>
              <a:rPr sz="1406" b="1" spc="-9" dirty="0">
                <a:latin typeface="Tahoma"/>
                <a:cs typeface="Tahoma"/>
              </a:rPr>
              <a:t>a/benchmarks.rb b/benchmarks.rb  index </a:t>
            </a:r>
            <a:r>
              <a:rPr sz="1406" b="1" spc="-5" dirty="0">
                <a:latin typeface="Tahoma"/>
                <a:cs typeface="Tahoma"/>
              </a:rPr>
              <a:t>3cb747f..da65585</a:t>
            </a:r>
            <a:r>
              <a:rPr sz="1406" b="1" spc="-9" dirty="0">
                <a:latin typeface="Tahoma"/>
                <a:cs typeface="Tahoma"/>
              </a:rPr>
              <a:t> </a:t>
            </a:r>
            <a:r>
              <a:rPr sz="1406" b="1" spc="-5" dirty="0">
                <a:latin typeface="Tahoma"/>
                <a:cs typeface="Tahoma"/>
              </a:rPr>
              <a:t>100644</a:t>
            </a:r>
            <a:endParaRPr sz="1406">
              <a:latin typeface="Tahoma"/>
              <a:cs typeface="Tahoma"/>
            </a:endParaRPr>
          </a:p>
          <a:p>
            <a:pPr marL="11516">
              <a:lnSpc>
                <a:spcPct val="100000"/>
              </a:lnSpc>
              <a:spcBef>
                <a:spcPts val="14"/>
              </a:spcBef>
            </a:pPr>
            <a:r>
              <a:rPr sz="1406" b="1" spc="-5" dirty="0">
                <a:latin typeface="Tahoma"/>
                <a:cs typeface="Tahoma"/>
              </a:rPr>
              <a:t>---</a:t>
            </a:r>
            <a:r>
              <a:rPr sz="1406" b="1" spc="-9" dirty="0">
                <a:latin typeface="Tahoma"/>
                <a:cs typeface="Tahoma"/>
              </a:rPr>
              <a:t> a/benchmarks.rb</a:t>
            </a:r>
            <a:endParaRPr sz="1406">
              <a:latin typeface="Tahoma"/>
              <a:cs typeface="Tahoma"/>
            </a:endParaRPr>
          </a:p>
          <a:p>
            <a:pPr marL="11516">
              <a:lnSpc>
                <a:spcPct val="100000"/>
              </a:lnSpc>
              <a:spcBef>
                <a:spcPts val="14"/>
              </a:spcBef>
            </a:pPr>
            <a:r>
              <a:rPr sz="1406" b="1" spc="-5" dirty="0">
                <a:latin typeface="Tahoma"/>
                <a:cs typeface="Tahoma"/>
              </a:rPr>
              <a:t>+++</a:t>
            </a:r>
            <a:r>
              <a:rPr sz="1406" b="1" spc="-9" dirty="0">
                <a:latin typeface="Tahoma"/>
                <a:cs typeface="Tahoma"/>
              </a:rPr>
              <a:t> b/benchmarks.rb</a:t>
            </a:r>
            <a:endParaRPr sz="1406">
              <a:latin typeface="Tahoma"/>
              <a:cs typeface="Tahoma"/>
            </a:endParaRPr>
          </a:p>
          <a:p>
            <a:pPr marL="480232" marR="4607" indent="-469292">
              <a:lnSpc>
                <a:spcPct val="100899"/>
              </a:lnSpc>
            </a:pPr>
            <a:r>
              <a:rPr sz="1406" b="1" spc="-9" dirty="0">
                <a:latin typeface="Tahoma"/>
                <a:cs typeface="Tahoma"/>
              </a:rPr>
              <a:t>@@ </a:t>
            </a:r>
            <a:r>
              <a:rPr sz="1406" b="1" spc="-5" dirty="0">
                <a:latin typeface="Tahoma"/>
                <a:cs typeface="Tahoma"/>
              </a:rPr>
              <a:t>-36,6 +36,10 </a:t>
            </a:r>
            <a:r>
              <a:rPr sz="1406" b="1" spc="-9" dirty="0">
                <a:latin typeface="Tahoma"/>
                <a:cs typeface="Tahoma"/>
              </a:rPr>
              <a:t>@@ </a:t>
            </a:r>
            <a:r>
              <a:rPr sz="1406" b="1" spc="-5" dirty="0">
                <a:latin typeface="Tahoma"/>
                <a:cs typeface="Tahoma"/>
              </a:rPr>
              <a:t>def </a:t>
            </a:r>
            <a:r>
              <a:rPr sz="1406" b="1" spc="-9" dirty="0">
                <a:latin typeface="Tahoma"/>
                <a:cs typeface="Tahoma"/>
              </a:rPr>
              <a:t>main  </a:t>
            </a:r>
            <a:r>
              <a:rPr sz="1406" b="1" spc="-5" dirty="0">
                <a:latin typeface="Tahoma"/>
                <a:cs typeface="Tahoma"/>
              </a:rPr>
              <a:t>@commit.parents[0].parents[0].parents[0]  </a:t>
            </a:r>
            <a:r>
              <a:rPr sz="1406" b="1" spc="-9" dirty="0">
                <a:latin typeface="Tahoma"/>
                <a:cs typeface="Tahoma"/>
              </a:rPr>
              <a:t>end</a:t>
            </a:r>
            <a:endParaRPr sz="1406">
              <a:latin typeface="Tahoma"/>
              <a:cs typeface="Tahoma"/>
            </a:endParaRPr>
          </a:p>
        </p:txBody>
      </p:sp>
      <p:sp>
        <p:nvSpPr>
          <p:cNvPr id="8" name="object 8"/>
          <p:cNvSpPr txBox="1"/>
          <p:nvPr/>
        </p:nvSpPr>
        <p:spPr>
          <a:xfrm>
            <a:off x="6534847" y="4087071"/>
            <a:ext cx="2423045" cy="227389"/>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008400"/>
                </a:solidFill>
                <a:latin typeface="Tahoma"/>
                <a:cs typeface="Tahoma"/>
              </a:rPr>
              <a:t># </a:t>
            </a:r>
            <a:r>
              <a:rPr sz="1406" b="1" spc="-9" dirty="0">
                <a:solidFill>
                  <a:srgbClr val="008400"/>
                </a:solidFill>
                <a:latin typeface="Tahoma"/>
                <a:cs typeface="Tahoma"/>
              </a:rPr>
              <a:t>contenido no</a:t>
            </a:r>
            <a:r>
              <a:rPr sz="1406" b="1" spc="-41" dirty="0">
                <a:solidFill>
                  <a:srgbClr val="008400"/>
                </a:solidFill>
                <a:latin typeface="Tahoma"/>
                <a:cs typeface="Tahoma"/>
              </a:rPr>
              <a:t> </a:t>
            </a:r>
            <a:r>
              <a:rPr sz="1406" b="1" spc="-5" dirty="0">
                <a:solidFill>
                  <a:srgbClr val="008400"/>
                </a:solidFill>
                <a:latin typeface="Tahoma"/>
                <a:cs typeface="Tahoma"/>
              </a:rPr>
              <a:t>modificado</a:t>
            </a:r>
            <a:endParaRPr sz="1406">
              <a:latin typeface="Tahoma"/>
              <a:cs typeface="Tahoma"/>
            </a:endParaRPr>
          </a:p>
        </p:txBody>
      </p:sp>
      <p:sp>
        <p:nvSpPr>
          <p:cNvPr id="9" name="object 9"/>
          <p:cNvSpPr txBox="1"/>
          <p:nvPr/>
        </p:nvSpPr>
        <p:spPr>
          <a:xfrm>
            <a:off x="6519138" y="4519234"/>
            <a:ext cx="3361053" cy="428195"/>
          </a:xfrm>
          <a:prstGeom prst="rect">
            <a:avLst/>
          </a:prstGeom>
        </p:spPr>
        <p:txBody>
          <a:bodyPr vert="horz" wrap="square" lIns="0" tIns="8637" rIns="0" bIns="0" rtlCol="0">
            <a:spAutoFit/>
          </a:bodyPr>
          <a:lstStyle/>
          <a:p>
            <a:pPr marL="11516" marR="4607" indent="31670">
              <a:lnSpc>
                <a:spcPct val="100899"/>
              </a:lnSpc>
              <a:spcBef>
                <a:spcPts val="68"/>
              </a:spcBef>
            </a:pPr>
            <a:r>
              <a:rPr sz="1406" b="1" spc="-5" dirty="0">
                <a:solidFill>
                  <a:srgbClr val="008400"/>
                </a:solidFill>
                <a:latin typeface="Tahoma"/>
                <a:cs typeface="Tahoma"/>
              </a:rPr>
              <a:t># </a:t>
            </a:r>
            <a:r>
              <a:rPr sz="1406" b="1" spc="-9" dirty="0">
                <a:solidFill>
                  <a:srgbClr val="008400"/>
                </a:solidFill>
                <a:latin typeface="Tahoma"/>
                <a:cs typeface="Tahoma"/>
              </a:rPr>
              <a:t>líneas eliminadas </a:t>
            </a:r>
            <a:r>
              <a:rPr sz="1406" b="1" spc="-5" dirty="0">
                <a:solidFill>
                  <a:srgbClr val="008400"/>
                </a:solidFill>
                <a:latin typeface="Tahoma"/>
                <a:cs typeface="Tahoma"/>
              </a:rPr>
              <a:t>empiezan por “-”  # </a:t>
            </a:r>
            <a:r>
              <a:rPr sz="1406" b="1" spc="-9" dirty="0">
                <a:solidFill>
                  <a:srgbClr val="008400"/>
                </a:solidFill>
                <a:latin typeface="Tahoma"/>
                <a:cs typeface="Tahoma"/>
              </a:rPr>
              <a:t>líneas añadidas </a:t>
            </a:r>
            <a:r>
              <a:rPr sz="1406" b="1" spc="-5" dirty="0">
                <a:solidFill>
                  <a:srgbClr val="008400"/>
                </a:solidFill>
                <a:latin typeface="Tahoma"/>
                <a:cs typeface="Tahoma"/>
              </a:rPr>
              <a:t>empiezan por</a:t>
            </a:r>
            <a:r>
              <a:rPr sz="1406" b="1" dirty="0">
                <a:solidFill>
                  <a:srgbClr val="008400"/>
                </a:solidFill>
                <a:latin typeface="Tahoma"/>
                <a:cs typeface="Tahoma"/>
              </a:rPr>
              <a:t> </a:t>
            </a:r>
            <a:r>
              <a:rPr sz="1406" b="1" spc="-5" dirty="0">
                <a:solidFill>
                  <a:srgbClr val="008400"/>
                </a:solidFill>
                <a:latin typeface="Tahoma"/>
                <a:cs typeface="Tahoma"/>
              </a:rPr>
              <a:t>“+”</a:t>
            </a:r>
            <a:endParaRPr sz="1406">
              <a:latin typeface="Tahoma"/>
              <a:cs typeface="Tahoma"/>
            </a:endParaRPr>
          </a:p>
        </p:txBody>
      </p:sp>
      <p:sp>
        <p:nvSpPr>
          <p:cNvPr id="10" name="object 10"/>
          <p:cNvSpPr txBox="1"/>
          <p:nvPr/>
        </p:nvSpPr>
        <p:spPr>
          <a:xfrm>
            <a:off x="2047875" y="4519233"/>
            <a:ext cx="3088114" cy="885032"/>
          </a:xfrm>
          <a:prstGeom prst="rect">
            <a:avLst/>
          </a:prstGeom>
        </p:spPr>
        <p:txBody>
          <a:bodyPr vert="horz" wrap="square" lIns="0" tIns="8637" rIns="0" bIns="0" rtlCol="0">
            <a:spAutoFit/>
          </a:bodyPr>
          <a:lstStyle/>
          <a:p>
            <a:pPr marL="561998" marR="4607" indent="-562574">
              <a:lnSpc>
                <a:spcPct val="100899"/>
              </a:lnSpc>
              <a:spcBef>
                <a:spcPts val="68"/>
              </a:spcBef>
              <a:tabLst>
                <a:tab pos="545300" algn="l"/>
              </a:tabLst>
            </a:pPr>
            <a:r>
              <a:rPr sz="1406" b="1" spc="-5" dirty="0">
                <a:latin typeface="Tahoma"/>
                <a:cs typeface="Tahoma"/>
              </a:rPr>
              <a:t>-	# -&gt; </a:t>
            </a:r>
            <a:r>
              <a:rPr sz="1406" b="1" spc="-9" dirty="0">
                <a:latin typeface="Tahoma"/>
                <a:cs typeface="Tahoma"/>
              </a:rPr>
              <a:t>insert new task here  run_code(x, </a:t>
            </a:r>
            <a:r>
              <a:rPr sz="1406" b="1" spc="-5" dirty="0">
                <a:latin typeface="Tahoma"/>
                <a:cs typeface="Tahoma"/>
              </a:rPr>
              <a:t>'commits 1') do  git.commits.size</a:t>
            </a:r>
            <a:endParaRPr sz="1406">
              <a:latin typeface="Tahoma"/>
              <a:cs typeface="Tahoma"/>
            </a:endParaRPr>
          </a:p>
          <a:p>
            <a:pPr marL="561998">
              <a:lnSpc>
                <a:spcPct val="100000"/>
              </a:lnSpc>
              <a:spcBef>
                <a:spcPts val="18"/>
              </a:spcBef>
            </a:pPr>
            <a:r>
              <a:rPr sz="1406" b="1" spc="-9" dirty="0">
                <a:latin typeface="Tahoma"/>
                <a:cs typeface="Tahoma"/>
              </a:rPr>
              <a:t>end</a:t>
            </a:r>
            <a:endParaRPr sz="1406">
              <a:latin typeface="Tahoma"/>
              <a:cs typeface="Tahoma"/>
            </a:endParaRPr>
          </a:p>
        </p:txBody>
      </p:sp>
      <p:sp>
        <p:nvSpPr>
          <p:cNvPr id="11" name="object 11"/>
          <p:cNvSpPr txBox="1"/>
          <p:nvPr/>
        </p:nvSpPr>
        <p:spPr>
          <a:xfrm>
            <a:off x="2047875" y="4735316"/>
            <a:ext cx="145682" cy="885032"/>
          </a:xfrm>
          <a:prstGeom prst="rect">
            <a:avLst/>
          </a:prstGeom>
        </p:spPr>
        <p:txBody>
          <a:bodyPr vert="horz" wrap="square" lIns="0" tIns="10941" rIns="0" bIns="0" rtlCol="0">
            <a:spAutoFit/>
          </a:bodyPr>
          <a:lstStyle/>
          <a:p>
            <a:pPr>
              <a:lnSpc>
                <a:spcPct val="100000"/>
              </a:lnSpc>
              <a:spcBef>
                <a:spcPts val="86"/>
              </a:spcBef>
            </a:pPr>
            <a:r>
              <a:rPr sz="1406" b="1" spc="-5" dirty="0">
                <a:latin typeface="Tahoma"/>
                <a:cs typeface="Tahoma"/>
              </a:rPr>
              <a:t>+</a:t>
            </a:r>
            <a:endParaRPr sz="1406">
              <a:latin typeface="Tahoma"/>
              <a:cs typeface="Tahoma"/>
            </a:endParaRPr>
          </a:p>
          <a:p>
            <a:pPr>
              <a:lnSpc>
                <a:spcPct val="100000"/>
              </a:lnSpc>
              <a:spcBef>
                <a:spcPts val="14"/>
              </a:spcBef>
            </a:pPr>
            <a:r>
              <a:rPr sz="1406" b="1" spc="-5" dirty="0">
                <a:latin typeface="Tahoma"/>
                <a:cs typeface="Tahoma"/>
              </a:rPr>
              <a:t>+</a:t>
            </a:r>
            <a:endParaRPr sz="1406">
              <a:latin typeface="Tahoma"/>
              <a:cs typeface="Tahoma"/>
            </a:endParaRPr>
          </a:p>
          <a:p>
            <a:pPr>
              <a:lnSpc>
                <a:spcPct val="100000"/>
              </a:lnSpc>
              <a:spcBef>
                <a:spcPts val="14"/>
              </a:spcBef>
            </a:pPr>
            <a:r>
              <a:rPr sz="1406" b="1" spc="-5" dirty="0">
                <a:latin typeface="Tahoma"/>
                <a:cs typeface="Tahoma"/>
              </a:rPr>
              <a:t>+</a:t>
            </a:r>
            <a:endParaRPr sz="1406">
              <a:latin typeface="Tahoma"/>
              <a:cs typeface="Tahoma"/>
            </a:endParaRPr>
          </a:p>
          <a:p>
            <a:pPr>
              <a:lnSpc>
                <a:spcPct val="100000"/>
              </a:lnSpc>
              <a:spcBef>
                <a:spcPts val="18"/>
              </a:spcBef>
            </a:pPr>
            <a:r>
              <a:rPr sz="1406" b="1" spc="-5" dirty="0">
                <a:latin typeface="Tahoma"/>
                <a:cs typeface="Tahoma"/>
              </a:rPr>
              <a:t>+</a:t>
            </a:r>
            <a:endParaRPr sz="1406">
              <a:latin typeface="Tahoma"/>
              <a:cs typeface="Tahoma"/>
            </a:endParaRPr>
          </a:p>
        </p:txBody>
      </p:sp>
      <p:sp>
        <p:nvSpPr>
          <p:cNvPr id="12" name="object 12"/>
          <p:cNvSpPr txBox="1"/>
          <p:nvPr/>
        </p:nvSpPr>
        <p:spPr>
          <a:xfrm>
            <a:off x="6529894" y="5599637"/>
            <a:ext cx="2423045" cy="227389"/>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008400"/>
                </a:solidFill>
                <a:latin typeface="Tahoma"/>
                <a:cs typeface="Tahoma"/>
              </a:rPr>
              <a:t># </a:t>
            </a:r>
            <a:r>
              <a:rPr sz="1406" b="1" spc="-9" dirty="0">
                <a:solidFill>
                  <a:srgbClr val="008400"/>
                </a:solidFill>
                <a:latin typeface="Tahoma"/>
                <a:cs typeface="Tahoma"/>
              </a:rPr>
              <a:t>contenido no</a:t>
            </a:r>
            <a:r>
              <a:rPr sz="1406" b="1" spc="-41" dirty="0">
                <a:solidFill>
                  <a:srgbClr val="008400"/>
                </a:solidFill>
                <a:latin typeface="Tahoma"/>
                <a:cs typeface="Tahoma"/>
              </a:rPr>
              <a:t> </a:t>
            </a:r>
            <a:r>
              <a:rPr sz="1406" b="1" spc="-5" dirty="0">
                <a:solidFill>
                  <a:srgbClr val="008400"/>
                </a:solidFill>
                <a:latin typeface="Tahoma"/>
                <a:cs typeface="Tahoma"/>
              </a:rPr>
              <a:t>modificado</a:t>
            </a:r>
            <a:endParaRPr sz="1406">
              <a:latin typeface="Tahoma"/>
              <a:cs typeface="Tahoma"/>
            </a:endParaRPr>
          </a:p>
        </p:txBody>
      </p:sp>
      <p:sp>
        <p:nvSpPr>
          <p:cNvPr id="13" name="object 13"/>
          <p:cNvSpPr txBox="1"/>
          <p:nvPr/>
        </p:nvSpPr>
        <p:spPr>
          <a:xfrm>
            <a:off x="2505218" y="5599637"/>
            <a:ext cx="2926886" cy="669101"/>
          </a:xfrm>
          <a:prstGeom prst="rect">
            <a:avLst/>
          </a:prstGeom>
        </p:spPr>
        <p:txBody>
          <a:bodyPr vert="horz" wrap="square" lIns="0" tIns="10941" rIns="0" bIns="0" rtlCol="0">
            <a:spAutoFit/>
          </a:bodyPr>
          <a:lstStyle/>
          <a:p>
            <a:pPr marL="11516">
              <a:lnSpc>
                <a:spcPct val="100000"/>
              </a:lnSpc>
              <a:spcBef>
                <a:spcPts val="86"/>
              </a:spcBef>
            </a:pPr>
            <a:r>
              <a:rPr sz="1406" b="1" spc="-9" dirty="0">
                <a:latin typeface="Tahoma"/>
                <a:cs typeface="Tahoma"/>
              </a:rPr>
              <a:t>run_code(x, </a:t>
            </a:r>
            <a:r>
              <a:rPr sz="1406" b="1" spc="-5" dirty="0">
                <a:latin typeface="Tahoma"/>
                <a:cs typeface="Tahoma"/>
              </a:rPr>
              <a:t>'commits 2')</a:t>
            </a:r>
            <a:r>
              <a:rPr sz="1406" b="1" spc="-9" dirty="0">
                <a:latin typeface="Tahoma"/>
                <a:cs typeface="Tahoma"/>
              </a:rPr>
              <a:t> </a:t>
            </a:r>
            <a:r>
              <a:rPr sz="1406" b="1" spc="-5" dirty="0">
                <a:latin typeface="Tahoma"/>
                <a:cs typeface="Tahoma"/>
              </a:rPr>
              <a:t>do</a:t>
            </a:r>
            <a:endParaRPr sz="1406">
              <a:latin typeface="Tahoma"/>
              <a:cs typeface="Tahoma"/>
            </a:endParaRPr>
          </a:p>
          <a:p>
            <a:pPr marL="115164" marR="4607">
              <a:lnSpc>
                <a:spcPct val="100899"/>
              </a:lnSpc>
            </a:pPr>
            <a:r>
              <a:rPr sz="1406" b="1" spc="-5" dirty="0">
                <a:latin typeface="Tahoma"/>
                <a:cs typeface="Tahoma"/>
              </a:rPr>
              <a:t>log = git.commits('master',</a:t>
            </a:r>
            <a:r>
              <a:rPr sz="1406" b="1" spc="-73" dirty="0">
                <a:latin typeface="Tahoma"/>
                <a:cs typeface="Tahoma"/>
              </a:rPr>
              <a:t> </a:t>
            </a:r>
            <a:r>
              <a:rPr sz="1406" b="1" spc="-5" dirty="0">
                <a:latin typeface="Tahoma"/>
                <a:cs typeface="Tahoma"/>
              </a:rPr>
              <a:t>15)  </a:t>
            </a:r>
            <a:r>
              <a:rPr sz="1406" b="1" dirty="0">
                <a:latin typeface="Tahoma"/>
                <a:cs typeface="Tahoma"/>
              </a:rPr>
              <a:t>log.size</a:t>
            </a:r>
            <a:endParaRPr sz="1406">
              <a:latin typeface="Tahoma"/>
              <a:cs typeface="Tahoma"/>
            </a:endParaRPr>
          </a:p>
        </p:txBody>
      </p:sp>
      <p:sp>
        <p:nvSpPr>
          <p:cNvPr id="14" name="object 14"/>
          <p:cNvSpPr txBox="1"/>
          <p:nvPr/>
        </p:nvSpPr>
        <p:spPr>
          <a:xfrm>
            <a:off x="6444639" y="6463963"/>
            <a:ext cx="3445699" cy="227389"/>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008400"/>
                </a:solidFill>
                <a:latin typeface="Tahoma"/>
                <a:cs typeface="Tahoma"/>
              </a:rPr>
              <a:t># </a:t>
            </a:r>
            <a:r>
              <a:rPr sz="1406" b="1" spc="-9" dirty="0">
                <a:solidFill>
                  <a:srgbClr val="008400"/>
                </a:solidFill>
                <a:latin typeface="Tahoma"/>
                <a:cs typeface="Tahoma"/>
              </a:rPr>
              <a:t>modificaciones en el fichero</a:t>
            </a:r>
            <a:r>
              <a:rPr sz="1406" b="1" spc="23" dirty="0">
                <a:solidFill>
                  <a:srgbClr val="008400"/>
                </a:solidFill>
                <a:latin typeface="Tahoma"/>
                <a:cs typeface="Tahoma"/>
              </a:rPr>
              <a:t> </a:t>
            </a:r>
            <a:r>
              <a:rPr sz="1406" b="1" spc="-5" dirty="0">
                <a:solidFill>
                  <a:srgbClr val="008400"/>
                </a:solidFill>
                <a:latin typeface="Tahoma"/>
                <a:cs typeface="Tahoma"/>
              </a:rPr>
              <a:t>tests.rb</a:t>
            </a:r>
            <a:endParaRPr sz="1406">
              <a:latin typeface="Tahoma"/>
              <a:cs typeface="Tahoma"/>
            </a:endParaRPr>
          </a:p>
        </p:txBody>
      </p:sp>
      <p:sp>
        <p:nvSpPr>
          <p:cNvPr id="15" name="object 15"/>
          <p:cNvSpPr txBox="1"/>
          <p:nvPr/>
        </p:nvSpPr>
        <p:spPr>
          <a:xfrm>
            <a:off x="2036358" y="6463963"/>
            <a:ext cx="2660282" cy="453169"/>
          </a:xfrm>
          <a:prstGeom prst="rect">
            <a:avLst/>
          </a:prstGeom>
        </p:spPr>
        <p:txBody>
          <a:bodyPr vert="horz" wrap="square" lIns="0" tIns="10941" rIns="0" bIns="0" rtlCol="0">
            <a:spAutoFit/>
          </a:bodyPr>
          <a:lstStyle/>
          <a:p>
            <a:pPr marL="11516">
              <a:lnSpc>
                <a:spcPct val="100000"/>
              </a:lnSpc>
              <a:spcBef>
                <a:spcPts val="86"/>
              </a:spcBef>
            </a:pPr>
            <a:r>
              <a:rPr sz="1406" b="1" spc="-5" dirty="0">
                <a:latin typeface="Tahoma"/>
                <a:cs typeface="Tahoma"/>
              </a:rPr>
              <a:t>diff --git </a:t>
            </a:r>
            <a:r>
              <a:rPr sz="1406" b="1" spc="-9" dirty="0">
                <a:latin typeface="Tahoma"/>
                <a:cs typeface="Tahoma"/>
              </a:rPr>
              <a:t>a/tests.rb</a:t>
            </a:r>
            <a:r>
              <a:rPr sz="1406" b="1" dirty="0">
                <a:latin typeface="Tahoma"/>
                <a:cs typeface="Tahoma"/>
              </a:rPr>
              <a:t> </a:t>
            </a:r>
            <a:r>
              <a:rPr sz="1406" b="1" spc="-9" dirty="0">
                <a:latin typeface="Tahoma"/>
                <a:cs typeface="Tahoma"/>
              </a:rPr>
              <a:t>b/tests.rb</a:t>
            </a:r>
            <a:endParaRPr sz="1406">
              <a:latin typeface="Tahoma"/>
              <a:cs typeface="Tahoma"/>
            </a:endParaRPr>
          </a:p>
          <a:p>
            <a:pPr marL="11516">
              <a:lnSpc>
                <a:spcPct val="100000"/>
              </a:lnSpc>
              <a:spcBef>
                <a:spcPts val="14"/>
              </a:spcBef>
            </a:pPr>
            <a:r>
              <a:rPr sz="1406" b="1" spc="-5" dirty="0">
                <a:latin typeface="Tahoma"/>
                <a:cs typeface="Tahoma"/>
              </a:rPr>
              <a:t>...........</a:t>
            </a:r>
            <a:endParaRPr sz="1406">
              <a:latin typeface="Tahoma"/>
              <a:cs typeface="Tahoma"/>
            </a:endParaRPr>
          </a:p>
        </p:txBody>
      </p:sp>
      <p:sp>
        <p:nvSpPr>
          <p:cNvPr id="16" name="object 16"/>
          <p:cNvSpPr/>
          <p:nvPr/>
        </p:nvSpPr>
        <p:spPr>
          <a:xfrm>
            <a:off x="7027012" y="95170"/>
            <a:ext cx="3199294" cy="1732536"/>
          </a:xfrm>
          <a:prstGeom prst="rect">
            <a:avLst/>
          </a:prstGeom>
          <a:blipFill>
            <a:blip r:embed="rId2" cstate="print"/>
            <a:stretch>
              <a:fillRect/>
            </a:stretch>
          </a:blipFill>
        </p:spPr>
        <p:txBody>
          <a:bodyPr wrap="square" lIns="0" tIns="0" rIns="0" bIns="0" rtlCol="0"/>
          <a:lstStyle/>
          <a:p>
            <a:endParaRPr sz="1632"/>
          </a:p>
        </p:txBody>
      </p:sp>
      <p:sp>
        <p:nvSpPr>
          <p:cNvPr id="17" name="object 17"/>
          <p:cNvSpPr txBox="1"/>
          <p:nvPr/>
        </p:nvSpPr>
        <p:spPr>
          <a:xfrm>
            <a:off x="10103387" y="6481924"/>
            <a:ext cx="189444" cy="195996"/>
          </a:xfrm>
          <a:prstGeom prst="rect">
            <a:avLst/>
          </a:prstGeom>
        </p:spPr>
        <p:txBody>
          <a:bodyPr vert="horz" wrap="square" lIns="0" tIns="14395" rIns="0" bIns="0" rtlCol="0">
            <a:spAutoFit/>
          </a:bodyPr>
          <a:lstStyle/>
          <a:p>
            <a:pPr marL="11516">
              <a:lnSpc>
                <a:spcPct val="100000"/>
              </a:lnSpc>
              <a:spcBef>
                <a:spcPts val="113"/>
              </a:spcBef>
            </a:pPr>
            <a:r>
              <a:rPr sz="1179" spc="9" dirty="0">
                <a:solidFill>
                  <a:srgbClr val="515A9E"/>
                </a:solidFill>
                <a:latin typeface="Tahoma"/>
                <a:cs typeface="Tahoma"/>
              </a:rPr>
              <a:t>21</a:t>
            </a:r>
            <a:endParaRPr sz="1179">
              <a:latin typeface="Tahoma"/>
              <a:cs typeface="Tahoma"/>
            </a:endParaRPr>
          </a:p>
        </p:txBody>
      </p:sp>
      <p:grpSp>
        <p:nvGrpSpPr>
          <p:cNvPr id="18" name="object 18"/>
          <p:cNvGrpSpPr/>
          <p:nvPr/>
        </p:nvGrpSpPr>
        <p:grpSpPr>
          <a:xfrm>
            <a:off x="1789971" y="2794552"/>
            <a:ext cx="4710196" cy="3561438"/>
            <a:chOff x="598107" y="3081769"/>
            <a:chExt cx="5194300" cy="3927475"/>
          </a:xfrm>
        </p:grpSpPr>
        <p:sp>
          <p:nvSpPr>
            <p:cNvPr id="19" name="object 19"/>
            <p:cNvSpPr/>
            <p:nvPr/>
          </p:nvSpPr>
          <p:spPr>
            <a:xfrm>
              <a:off x="603363" y="3087014"/>
              <a:ext cx="5184140" cy="3916679"/>
            </a:xfrm>
            <a:custGeom>
              <a:avLst/>
              <a:gdLst/>
              <a:ahLst/>
              <a:cxnLst/>
              <a:rect l="l" t="t" r="r" b="b"/>
              <a:pathLst>
                <a:path w="5184140" h="3916679">
                  <a:moveTo>
                    <a:pt x="4967415" y="0"/>
                  </a:moveTo>
                  <a:lnTo>
                    <a:pt x="205626" y="0"/>
                  </a:lnTo>
                  <a:lnTo>
                    <a:pt x="157704" y="5639"/>
                  </a:lnTo>
                  <a:lnTo>
                    <a:pt x="114122" y="21679"/>
                  </a:lnTo>
                  <a:lnTo>
                    <a:pt x="75985" y="46804"/>
                  </a:lnTo>
                  <a:lnTo>
                    <a:pt x="44399" y="79696"/>
                  </a:lnTo>
                  <a:lnTo>
                    <a:pt x="20470" y="119039"/>
                  </a:lnTo>
                  <a:lnTo>
                    <a:pt x="5301" y="163516"/>
                  </a:lnTo>
                  <a:lnTo>
                    <a:pt x="0" y="211810"/>
                  </a:lnTo>
                  <a:lnTo>
                    <a:pt x="0" y="3706559"/>
                  </a:lnTo>
                  <a:lnTo>
                    <a:pt x="5301" y="3754744"/>
                  </a:lnTo>
                  <a:lnTo>
                    <a:pt x="20470" y="3798935"/>
                  </a:lnTo>
                  <a:lnTo>
                    <a:pt x="44399" y="3837886"/>
                  </a:lnTo>
                  <a:lnTo>
                    <a:pt x="75985" y="3870351"/>
                  </a:lnTo>
                  <a:lnTo>
                    <a:pt x="114122" y="3895083"/>
                  </a:lnTo>
                  <a:lnTo>
                    <a:pt x="157704" y="3910836"/>
                  </a:lnTo>
                  <a:lnTo>
                    <a:pt x="205626" y="3916365"/>
                  </a:lnTo>
                  <a:lnTo>
                    <a:pt x="4967415" y="3916365"/>
                  </a:lnTo>
                  <a:lnTo>
                    <a:pt x="5015921" y="3910587"/>
                  </a:lnTo>
                  <a:lnTo>
                    <a:pt x="5061006" y="3894190"/>
                  </a:lnTo>
                  <a:lnTo>
                    <a:pt x="5101197" y="3868578"/>
                  </a:lnTo>
                  <a:lnTo>
                    <a:pt x="5135020" y="3835154"/>
                  </a:lnTo>
                  <a:lnTo>
                    <a:pt x="5161003" y="3795323"/>
                  </a:lnTo>
                  <a:lnTo>
                    <a:pt x="5177673" y="3750488"/>
                  </a:lnTo>
                  <a:lnTo>
                    <a:pt x="5183557" y="3702053"/>
                  </a:lnTo>
                  <a:lnTo>
                    <a:pt x="5183557" y="211810"/>
                  </a:lnTo>
                  <a:lnTo>
                    <a:pt x="5177673" y="163516"/>
                  </a:lnTo>
                  <a:lnTo>
                    <a:pt x="5161003" y="119039"/>
                  </a:lnTo>
                  <a:lnTo>
                    <a:pt x="5135020" y="79696"/>
                  </a:lnTo>
                  <a:lnTo>
                    <a:pt x="5101197" y="46804"/>
                  </a:lnTo>
                  <a:lnTo>
                    <a:pt x="5061006" y="21679"/>
                  </a:lnTo>
                  <a:lnTo>
                    <a:pt x="5015921" y="5639"/>
                  </a:lnTo>
                  <a:lnTo>
                    <a:pt x="4967415" y="0"/>
                  </a:lnTo>
                  <a:close/>
                </a:path>
              </a:pathLst>
            </a:custGeom>
            <a:solidFill>
              <a:srgbClr val="FF40FF">
                <a:alpha val="30999"/>
              </a:srgbClr>
            </a:solidFill>
          </p:spPr>
          <p:txBody>
            <a:bodyPr wrap="square" lIns="0" tIns="0" rIns="0" bIns="0" rtlCol="0"/>
            <a:lstStyle/>
            <a:p>
              <a:endParaRPr sz="1632"/>
            </a:p>
          </p:txBody>
        </p:sp>
        <p:sp>
          <p:nvSpPr>
            <p:cNvPr id="20" name="object 20"/>
            <p:cNvSpPr/>
            <p:nvPr/>
          </p:nvSpPr>
          <p:spPr>
            <a:xfrm>
              <a:off x="603362" y="3087024"/>
              <a:ext cx="5184140" cy="3916679"/>
            </a:xfrm>
            <a:custGeom>
              <a:avLst/>
              <a:gdLst/>
              <a:ahLst/>
              <a:cxnLst/>
              <a:rect l="l" t="t" r="r" b="b"/>
              <a:pathLst>
                <a:path w="5184140" h="3916679">
                  <a:moveTo>
                    <a:pt x="0" y="3706536"/>
                  </a:moveTo>
                  <a:lnTo>
                    <a:pt x="0" y="211806"/>
                  </a:lnTo>
                  <a:lnTo>
                    <a:pt x="5301" y="163511"/>
                  </a:lnTo>
                  <a:lnTo>
                    <a:pt x="20470" y="119034"/>
                  </a:lnTo>
                  <a:lnTo>
                    <a:pt x="44400" y="79692"/>
                  </a:lnTo>
                  <a:lnTo>
                    <a:pt x="75985" y="46801"/>
                  </a:lnTo>
                  <a:lnTo>
                    <a:pt x="114122" y="21678"/>
                  </a:lnTo>
                  <a:lnTo>
                    <a:pt x="157705" y="5638"/>
                  </a:lnTo>
                  <a:lnTo>
                    <a:pt x="205627" y="0"/>
                  </a:lnTo>
                  <a:lnTo>
                    <a:pt x="4967431" y="0"/>
                  </a:lnTo>
                  <a:lnTo>
                    <a:pt x="5015935" y="5638"/>
                  </a:lnTo>
                  <a:lnTo>
                    <a:pt x="5061017" y="21678"/>
                  </a:lnTo>
                  <a:lnTo>
                    <a:pt x="5101205" y="46801"/>
                  </a:lnTo>
                  <a:lnTo>
                    <a:pt x="5135027" y="79692"/>
                  </a:lnTo>
                  <a:lnTo>
                    <a:pt x="5161008" y="119034"/>
                  </a:lnTo>
                  <a:lnTo>
                    <a:pt x="5177678" y="163511"/>
                  </a:lnTo>
                  <a:lnTo>
                    <a:pt x="5183561" y="211806"/>
                  </a:lnTo>
                  <a:lnTo>
                    <a:pt x="5183561" y="3702037"/>
                  </a:lnTo>
                  <a:lnTo>
                    <a:pt x="5177678" y="3750470"/>
                  </a:lnTo>
                  <a:lnTo>
                    <a:pt x="5161008" y="3795303"/>
                  </a:lnTo>
                  <a:lnTo>
                    <a:pt x="5135027" y="3835133"/>
                  </a:lnTo>
                  <a:lnTo>
                    <a:pt x="5101205" y="3868556"/>
                  </a:lnTo>
                  <a:lnTo>
                    <a:pt x="5061017" y="3894168"/>
                  </a:lnTo>
                  <a:lnTo>
                    <a:pt x="5015935" y="3910565"/>
                  </a:lnTo>
                  <a:lnTo>
                    <a:pt x="4967431" y="3916343"/>
                  </a:lnTo>
                  <a:lnTo>
                    <a:pt x="205627" y="3916343"/>
                  </a:lnTo>
                  <a:lnTo>
                    <a:pt x="157705" y="3910815"/>
                  </a:lnTo>
                  <a:lnTo>
                    <a:pt x="114122" y="3895063"/>
                  </a:lnTo>
                  <a:lnTo>
                    <a:pt x="75985" y="3870332"/>
                  </a:lnTo>
                  <a:lnTo>
                    <a:pt x="44400" y="3837868"/>
                  </a:lnTo>
                  <a:lnTo>
                    <a:pt x="20470" y="3798917"/>
                  </a:lnTo>
                  <a:lnTo>
                    <a:pt x="5301" y="3754724"/>
                  </a:lnTo>
                  <a:lnTo>
                    <a:pt x="0" y="3706536"/>
                  </a:lnTo>
                  <a:close/>
                </a:path>
              </a:pathLst>
            </a:custGeom>
            <a:ln w="10509">
              <a:solidFill>
                <a:srgbClr val="000000"/>
              </a:solidFill>
            </a:ln>
          </p:spPr>
          <p:txBody>
            <a:bodyPr wrap="square" lIns="0" tIns="0" rIns="0" bIns="0" rtlCol="0"/>
            <a:lstStyle/>
            <a:p>
              <a:endParaRPr sz="1632"/>
            </a:p>
          </p:txBody>
        </p:sp>
      </p:grpSp>
    </p:spTree>
    <p:extLst>
      <p:ext uri="{BB962C8B-B14F-4D97-AF65-F5344CB8AC3E}">
        <p14:creationId xmlns:p14="http://schemas.microsoft.com/office/powerpoint/2010/main" val="1617357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es-ES" dirty="0"/>
              <a:t>Consultar Cambios</a:t>
            </a:r>
            <a:endParaRPr lang="es-ES"/>
          </a:p>
          <a:p>
            <a:r>
              <a:rPr lang="es-ES" dirty="0"/>
              <a:t>Staged</a:t>
            </a:r>
            <a:endParaRPr lang="es-ES"/>
          </a:p>
        </p:txBody>
      </p:sp>
      <p:sp>
        <p:nvSpPr>
          <p:cNvPr id="4" name="object 4"/>
          <p:cNvSpPr txBox="1"/>
          <p:nvPr/>
        </p:nvSpPr>
        <p:spPr>
          <a:xfrm>
            <a:off x="2020483" y="2091491"/>
            <a:ext cx="6724986" cy="453169"/>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008400"/>
                </a:solidFill>
                <a:latin typeface="Tahoma"/>
                <a:cs typeface="Tahoma"/>
              </a:rPr>
              <a:t># "git </a:t>
            </a:r>
            <a:r>
              <a:rPr sz="1406" b="1" spc="-5" dirty="0">
                <a:solidFill>
                  <a:srgbClr val="FF2600"/>
                </a:solidFill>
                <a:latin typeface="Tahoma"/>
                <a:cs typeface="Tahoma"/>
              </a:rPr>
              <a:t>diff </a:t>
            </a:r>
            <a:r>
              <a:rPr sz="1406" b="1" spc="-9" dirty="0">
                <a:solidFill>
                  <a:srgbClr val="FF2600"/>
                </a:solidFill>
                <a:latin typeface="Tahoma"/>
                <a:cs typeface="Tahoma"/>
              </a:rPr>
              <a:t>--cached</a:t>
            </a:r>
            <a:r>
              <a:rPr sz="1406" b="1" spc="-9" dirty="0">
                <a:solidFill>
                  <a:srgbClr val="008400"/>
                </a:solidFill>
                <a:latin typeface="Tahoma"/>
                <a:cs typeface="Tahoma"/>
              </a:rPr>
              <a:t>" </a:t>
            </a:r>
            <a:r>
              <a:rPr sz="1406" b="1" spc="-5" dirty="0">
                <a:solidFill>
                  <a:srgbClr val="008400"/>
                </a:solidFill>
                <a:latin typeface="Tahoma"/>
                <a:cs typeface="Tahoma"/>
              </a:rPr>
              <a:t>o "git </a:t>
            </a:r>
            <a:r>
              <a:rPr sz="1406" b="1" spc="-5" dirty="0">
                <a:solidFill>
                  <a:srgbClr val="FF2600"/>
                </a:solidFill>
                <a:latin typeface="Tahoma"/>
                <a:cs typeface="Tahoma"/>
              </a:rPr>
              <a:t>diff --staged</a:t>
            </a:r>
            <a:r>
              <a:rPr sz="1406" b="1" spc="-5" dirty="0">
                <a:solidFill>
                  <a:srgbClr val="008400"/>
                </a:solidFill>
                <a:latin typeface="Tahoma"/>
                <a:cs typeface="Tahoma"/>
              </a:rPr>
              <a:t>"</a:t>
            </a:r>
            <a:endParaRPr sz="1406">
              <a:latin typeface="Tahoma"/>
              <a:cs typeface="Tahoma"/>
            </a:endParaRPr>
          </a:p>
          <a:p>
            <a:pPr marL="11516">
              <a:lnSpc>
                <a:spcPct val="100000"/>
              </a:lnSpc>
              <a:spcBef>
                <a:spcPts val="14"/>
              </a:spcBef>
            </a:pPr>
            <a:r>
              <a:rPr sz="1406" b="1" spc="-5" dirty="0">
                <a:solidFill>
                  <a:srgbClr val="008400"/>
                </a:solidFill>
                <a:latin typeface="Tahoma"/>
                <a:cs typeface="Tahoma"/>
              </a:rPr>
              <a:t># </a:t>
            </a:r>
            <a:r>
              <a:rPr sz="1406" b="1" spc="-9" dirty="0">
                <a:solidFill>
                  <a:srgbClr val="008400"/>
                </a:solidFill>
                <a:latin typeface="Tahoma"/>
                <a:cs typeface="Tahoma"/>
              </a:rPr>
              <a:t>muestra </a:t>
            </a:r>
            <a:r>
              <a:rPr sz="1406" b="1" spc="-5" dirty="0">
                <a:solidFill>
                  <a:srgbClr val="008400"/>
                </a:solidFill>
                <a:latin typeface="Tahoma"/>
                <a:cs typeface="Tahoma"/>
              </a:rPr>
              <a:t>las </a:t>
            </a:r>
            <a:r>
              <a:rPr sz="1406" b="1" spc="-9" dirty="0">
                <a:solidFill>
                  <a:srgbClr val="008400"/>
                </a:solidFill>
                <a:latin typeface="Tahoma"/>
                <a:cs typeface="Tahoma"/>
              </a:rPr>
              <a:t>modificaciones que han </a:t>
            </a:r>
            <a:r>
              <a:rPr sz="1406" b="1" spc="-5" dirty="0">
                <a:solidFill>
                  <a:srgbClr val="008400"/>
                </a:solidFill>
                <a:latin typeface="Tahoma"/>
                <a:cs typeface="Tahoma"/>
              </a:rPr>
              <a:t>sido </a:t>
            </a:r>
            <a:r>
              <a:rPr sz="1406" b="1" spc="-9" dirty="0">
                <a:solidFill>
                  <a:srgbClr val="008400"/>
                </a:solidFill>
                <a:latin typeface="Tahoma"/>
                <a:cs typeface="Tahoma"/>
              </a:rPr>
              <a:t>staged </a:t>
            </a:r>
            <a:r>
              <a:rPr sz="1406" b="1" spc="-5" dirty="0">
                <a:solidFill>
                  <a:srgbClr val="008400"/>
                </a:solidFill>
                <a:latin typeface="Tahoma"/>
                <a:cs typeface="Tahoma"/>
              </a:rPr>
              <a:t>para </a:t>
            </a:r>
            <a:r>
              <a:rPr sz="1406" b="1" spc="-9" dirty="0">
                <a:solidFill>
                  <a:srgbClr val="008400"/>
                </a:solidFill>
                <a:latin typeface="Tahoma"/>
                <a:cs typeface="Tahoma"/>
              </a:rPr>
              <a:t>el </a:t>
            </a:r>
            <a:r>
              <a:rPr sz="1406" b="1" spc="-5" dirty="0">
                <a:solidFill>
                  <a:srgbClr val="008400"/>
                </a:solidFill>
                <a:latin typeface="Tahoma"/>
                <a:cs typeface="Tahoma"/>
              </a:rPr>
              <a:t>proximo</a:t>
            </a:r>
            <a:r>
              <a:rPr sz="1406" b="1" spc="86" dirty="0">
                <a:solidFill>
                  <a:srgbClr val="008400"/>
                </a:solidFill>
                <a:latin typeface="Tahoma"/>
                <a:cs typeface="Tahoma"/>
              </a:rPr>
              <a:t> </a:t>
            </a:r>
            <a:r>
              <a:rPr sz="1406" b="1" spc="-5" dirty="0">
                <a:solidFill>
                  <a:srgbClr val="008400"/>
                </a:solidFill>
                <a:latin typeface="Tahoma"/>
                <a:cs typeface="Tahoma"/>
              </a:rPr>
              <a:t>commit.</a:t>
            </a:r>
            <a:endParaRPr sz="1406">
              <a:latin typeface="Tahoma"/>
              <a:cs typeface="Tahoma"/>
            </a:endParaRPr>
          </a:p>
        </p:txBody>
      </p:sp>
      <p:sp>
        <p:nvSpPr>
          <p:cNvPr id="5" name="object 5"/>
          <p:cNvSpPr txBox="1"/>
          <p:nvPr/>
        </p:nvSpPr>
        <p:spPr>
          <a:xfrm>
            <a:off x="6550088" y="3820145"/>
            <a:ext cx="2744927" cy="227389"/>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008400"/>
                </a:solidFill>
                <a:latin typeface="Tahoma"/>
                <a:cs typeface="Tahoma"/>
              </a:rPr>
              <a:t># </a:t>
            </a:r>
            <a:r>
              <a:rPr sz="1406" b="1" spc="-9" dirty="0">
                <a:solidFill>
                  <a:srgbClr val="008400"/>
                </a:solidFill>
                <a:latin typeface="Tahoma"/>
                <a:cs typeface="Tahoma"/>
              </a:rPr>
              <a:t>rango </a:t>
            </a:r>
            <a:r>
              <a:rPr sz="1406" b="1" spc="-5" dirty="0">
                <a:solidFill>
                  <a:srgbClr val="008400"/>
                </a:solidFill>
                <a:latin typeface="Tahoma"/>
                <a:cs typeface="Tahoma"/>
              </a:rPr>
              <a:t>de </a:t>
            </a:r>
            <a:r>
              <a:rPr sz="1406" b="1" spc="-9" dirty="0">
                <a:solidFill>
                  <a:srgbClr val="008400"/>
                </a:solidFill>
                <a:latin typeface="Tahoma"/>
                <a:cs typeface="Tahoma"/>
              </a:rPr>
              <a:t>líneas con</a:t>
            </a:r>
            <a:r>
              <a:rPr sz="1406" b="1" dirty="0">
                <a:solidFill>
                  <a:srgbClr val="008400"/>
                </a:solidFill>
                <a:latin typeface="Tahoma"/>
                <a:cs typeface="Tahoma"/>
              </a:rPr>
              <a:t> </a:t>
            </a:r>
            <a:r>
              <a:rPr sz="1406" b="1" spc="-9" dirty="0">
                <a:solidFill>
                  <a:srgbClr val="008400"/>
                </a:solidFill>
                <a:latin typeface="Tahoma"/>
                <a:cs typeface="Tahoma"/>
              </a:rPr>
              <a:t>cambios</a:t>
            </a:r>
            <a:endParaRPr sz="1406">
              <a:latin typeface="Tahoma"/>
              <a:cs typeface="Tahoma"/>
            </a:endParaRPr>
          </a:p>
        </p:txBody>
      </p:sp>
      <p:sp>
        <p:nvSpPr>
          <p:cNvPr id="6" name="object 6"/>
          <p:cNvSpPr txBox="1"/>
          <p:nvPr/>
        </p:nvSpPr>
        <p:spPr>
          <a:xfrm>
            <a:off x="2061757" y="2739736"/>
            <a:ext cx="4461443" cy="1749337"/>
          </a:xfrm>
          <a:prstGeom prst="rect">
            <a:avLst/>
          </a:prstGeom>
        </p:spPr>
        <p:txBody>
          <a:bodyPr vert="horz" wrap="square" lIns="0" tIns="10941" rIns="0" bIns="0" rtlCol="0">
            <a:spAutoFit/>
          </a:bodyPr>
          <a:lstStyle/>
          <a:p>
            <a:pPr marL="11516">
              <a:lnSpc>
                <a:spcPct val="100000"/>
              </a:lnSpc>
              <a:spcBef>
                <a:spcPts val="86"/>
              </a:spcBef>
            </a:pPr>
            <a:r>
              <a:rPr sz="1406" b="1" spc="-9" dirty="0">
                <a:solidFill>
                  <a:srgbClr val="941751"/>
                </a:solidFill>
                <a:latin typeface="Tahoma"/>
                <a:cs typeface="Tahoma"/>
              </a:rPr>
              <a:t>planet$&gt; </a:t>
            </a:r>
            <a:r>
              <a:rPr sz="1406" b="1" spc="-5" dirty="0">
                <a:latin typeface="Tahoma"/>
                <a:cs typeface="Tahoma"/>
              </a:rPr>
              <a:t>git diff</a:t>
            </a:r>
            <a:r>
              <a:rPr sz="1406" b="1" dirty="0">
                <a:latin typeface="Tahoma"/>
                <a:cs typeface="Tahoma"/>
              </a:rPr>
              <a:t> </a:t>
            </a:r>
            <a:r>
              <a:rPr sz="1406" b="1" spc="-9" dirty="0">
                <a:latin typeface="Tahoma"/>
                <a:cs typeface="Tahoma"/>
              </a:rPr>
              <a:t>--staged</a:t>
            </a:r>
            <a:endParaRPr sz="1406">
              <a:latin typeface="Tahoma"/>
              <a:cs typeface="Tahoma"/>
            </a:endParaRPr>
          </a:p>
          <a:p>
            <a:pPr marL="11516" marR="495779">
              <a:lnSpc>
                <a:spcPct val="100899"/>
              </a:lnSpc>
            </a:pPr>
            <a:r>
              <a:rPr sz="1406" b="1" spc="-5" dirty="0">
                <a:latin typeface="Tahoma"/>
                <a:cs typeface="Tahoma"/>
              </a:rPr>
              <a:t>diff --git </a:t>
            </a:r>
            <a:r>
              <a:rPr sz="1406" b="1" spc="-9" dirty="0">
                <a:latin typeface="Tahoma"/>
                <a:cs typeface="Tahoma"/>
              </a:rPr>
              <a:t>a/benchmarks.rb b/benchmarks.rb  index </a:t>
            </a:r>
            <a:r>
              <a:rPr sz="1406" b="1" spc="-5" dirty="0">
                <a:latin typeface="Tahoma"/>
                <a:cs typeface="Tahoma"/>
              </a:rPr>
              <a:t>3cb747f..da65585</a:t>
            </a:r>
            <a:r>
              <a:rPr sz="1406" b="1" spc="-9" dirty="0">
                <a:latin typeface="Tahoma"/>
                <a:cs typeface="Tahoma"/>
              </a:rPr>
              <a:t> </a:t>
            </a:r>
            <a:r>
              <a:rPr sz="1406" b="1" spc="-5" dirty="0">
                <a:latin typeface="Tahoma"/>
                <a:cs typeface="Tahoma"/>
              </a:rPr>
              <a:t>100644</a:t>
            </a:r>
            <a:endParaRPr sz="1406">
              <a:latin typeface="Tahoma"/>
              <a:cs typeface="Tahoma"/>
            </a:endParaRPr>
          </a:p>
          <a:p>
            <a:pPr marL="11516">
              <a:lnSpc>
                <a:spcPct val="100000"/>
              </a:lnSpc>
              <a:spcBef>
                <a:spcPts val="14"/>
              </a:spcBef>
            </a:pPr>
            <a:r>
              <a:rPr sz="1406" b="1" spc="-5" dirty="0">
                <a:latin typeface="Tahoma"/>
                <a:cs typeface="Tahoma"/>
              </a:rPr>
              <a:t>---</a:t>
            </a:r>
            <a:r>
              <a:rPr sz="1406" b="1" spc="-9" dirty="0">
                <a:latin typeface="Tahoma"/>
                <a:cs typeface="Tahoma"/>
              </a:rPr>
              <a:t> a/benchmarks.rb</a:t>
            </a:r>
            <a:endParaRPr sz="1406">
              <a:latin typeface="Tahoma"/>
              <a:cs typeface="Tahoma"/>
            </a:endParaRPr>
          </a:p>
          <a:p>
            <a:pPr marL="11516">
              <a:lnSpc>
                <a:spcPct val="100000"/>
              </a:lnSpc>
              <a:spcBef>
                <a:spcPts val="14"/>
              </a:spcBef>
            </a:pPr>
            <a:r>
              <a:rPr sz="1406" b="1" spc="-5" dirty="0">
                <a:latin typeface="Tahoma"/>
                <a:cs typeface="Tahoma"/>
              </a:rPr>
              <a:t>+++</a:t>
            </a:r>
            <a:r>
              <a:rPr sz="1406" b="1" spc="-9" dirty="0">
                <a:latin typeface="Tahoma"/>
                <a:cs typeface="Tahoma"/>
              </a:rPr>
              <a:t> b/benchmarks.rb</a:t>
            </a:r>
            <a:endParaRPr sz="1406">
              <a:latin typeface="Tahoma"/>
              <a:cs typeface="Tahoma"/>
            </a:endParaRPr>
          </a:p>
          <a:p>
            <a:pPr marL="480232" marR="4607" indent="-469292">
              <a:lnSpc>
                <a:spcPct val="100899"/>
              </a:lnSpc>
            </a:pPr>
            <a:r>
              <a:rPr sz="1406" b="1" spc="-9" dirty="0">
                <a:latin typeface="Tahoma"/>
                <a:cs typeface="Tahoma"/>
              </a:rPr>
              <a:t>@@ </a:t>
            </a:r>
            <a:r>
              <a:rPr sz="1406" b="1" spc="-5" dirty="0">
                <a:latin typeface="Tahoma"/>
                <a:cs typeface="Tahoma"/>
              </a:rPr>
              <a:t>-36,6 +36,10 </a:t>
            </a:r>
            <a:r>
              <a:rPr sz="1406" b="1" spc="-9" dirty="0">
                <a:latin typeface="Tahoma"/>
                <a:cs typeface="Tahoma"/>
              </a:rPr>
              <a:t>@@ </a:t>
            </a:r>
            <a:r>
              <a:rPr sz="1406" b="1" spc="-5" dirty="0">
                <a:latin typeface="Tahoma"/>
                <a:cs typeface="Tahoma"/>
              </a:rPr>
              <a:t>def </a:t>
            </a:r>
            <a:r>
              <a:rPr sz="1406" b="1" spc="-9" dirty="0">
                <a:latin typeface="Tahoma"/>
                <a:cs typeface="Tahoma"/>
              </a:rPr>
              <a:t>main  </a:t>
            </a:r>
            <a:r>
              <a:rPr sz="1406" b="1" spc="-5" dirty="0">
                <a:latin typeface="Tahoma"/>
                <a:cs typeface="Tahoma"/>
              </a:rPr>
              <a:t>@commit.parents[0].parents[0].parents[0]  </a:t>
            </a:r>
            <a:r>
              <a:rPr sz="1406" b="1" spc="-9" dirty="0">
                <a:latin typeface="Tahoma"/>
                <a:cs typeface="Tahoma"/>
              </a:rPr>
              <a:t>end</a:t>
            </a:r>
            <a:endParaRPr sz="1406">
              <a:latin typeface="Tahoma"/>
              <a:cs typeface="Tahoma"/>
            </a:endParaRPr>
          </a:p>
        </p:txBody>
      </p:sp>
      <p:sp>
        <p:nvSpPr>
          <p:cNvPr id="7" name="object 7"/>
          <p:cNvSpPr txBox="1"/>
          <p:nvPr/>
        </p:nvSpPr>
        <p:spPr>
          <a:xfrm>
            <a:off x="6560247" y="4252308"/>
            <a:ext cx="2423045" cy="227389"/>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008400"/>
                </a:solidFill>
                <a:latin typeface="Tahoma"/>
                <a:cs typeface="Tahoma"/>
              </a:rPr>
              <a:t># </a:t>
            </a:r>
            <a:r>
              <a:rPr sz="1406" b="1" spc="-9" dirty="0">
                <a:solidFill>
                  <a:srgbClr val="008400"/>
                </a:solidFill>
                <a:latin typeface="Tahoma"/>
                <a:cs typeface="Tahoma"/>
              </a:rPr>
              <a:t>contenido no</a:t>
            </a:r>
            <a:r>
              <a:rPr sz="1406" b="1" spc="-41" dirty="0">
                <a:solidFill>
                  <a:srgbClr val="008400"/>
                </a:solidFill>
                <a:latin typeface="Tahoma"/>
                <a:cs typeface="Tahoma"/>
              </a:rPr>
              <a:t> </a:t>
            </a:r>
            <a:r>
              <a:rPr sz="1406" b="1" spc="-5" dirty="0">
                <a:solidFill>
                  <a:srgbClr val="008400"/>
                </a:solidFill>
                <a:latin typeface="Tahoma"/>
                <a:cs typeface="Tahoma"/>
              </a:rPr>
              <a:t>modificado</a:t>
            </a:r>
            <a:endParaRPr sz="1406">
              <a:latin typeface="Tahoma"/>
              <a:cs typeface="Tahoma"/>
            </a:endParaRPr>
          </a:p>
        </p:txBody>
      </p:sp>
      <p:sp>
        <p:nvSpPr>
          <p:cNvPr id="8" name="object 8"/>
          <p:cNvSpPr txBox="1"/>
          <p:nvPr/>
        </p:nvSpPr>
        <p:spPr>
          <a:xfrm>
            <a:off x="6576312" y="4684471"/>
            <a:ext cx="3329383" cy="428195"/>
          </a:xfrm>
          <a:prstGeom prst="rect">
            <a:avLst/>
          </a:prstGeom>
        </p:spPr>
        <p:txBody>
          <a:bodyPr vert="horz" wrap="square" lIns="0" tIns="8637" rIns="0" bIns="0" rtlCol="0">
            <a:spAutoFit/>
          </a:bodyPr>
          <a:lstStyle/>
          <a:p>
            <a:pPr marL="31670" marR="4607" indent="-20729">
              <a:lnSpc>
                <a:spcPct val="100899"/>
              </a:lnSpc>
              <a:spcBef>
                <a:spcPts val="68"/>
              </a:spcBef>
            </a:pPr>
            <a:r>
              <a:rPr sz="1406" b="1" spc="-5" dirty="0">
                <a:solidFill>
                  <a:srgbClr val="008400"/>
                </a:solidFill>
                <a:latin typeface="Tahoma"/>
                <a:cs typeface="Tahoma"/>
              </a:rPr>
              <a:t># </a:t>
            </a:r>
            <a:r>
              <a:rPr sz="1406" b="1" spc="-9" dirty="0">
                <a:solidFill>
                  <a:srgbClr val="008400"/>
                </a:solidFill>
                <a:latin typeface="Tahoma"/>
                <a:cs typeface="Tahoma"/>
              </a:rPr>
              <a:t>líneas eliminadas </a:t>
            </a:r>
            <a:r>
              <a:rPr sz="1406" b="1" spc="-5" dirty="0">
                <a:solidFill>
                  <a:srgbClr val="008400"/>
                </a:solidFill>
                <a:latin typeface="Tahoma"/>
                <a:cs typeface="Tahoma"/>
              </a:rPr>
              <a:t>empiezan por “-”  # </a:t>
            </a:r>
            <a:r>
              <a:rPr sz="1406" b="1" spc="-9" dirty="0">
                <a:solidFill>
                  <a:srgbClr val="008400"/>
                </a:solidFill>
                <a:latin typeface="Tahoma"/>
                <a:cs typeface="Tahoma"/>
              </a:rPr>
              <a:t>líneas añadidas </a:t>
            </a:r>
            <a:r>
              <a:rPr sz="1406" b="1" spc="-5" dirty="0">
                <a:solidFill>
                  <a:srgbClr val="008400"/>
                </a:solidFill>
                <a:latin typeface="Tahoma"/>
                <a:cs typeface="Tahoma"/>
              </a:rPr>
              <a:t>empiezan por</a:t>
            </a:r>
            <a:r>
              <a:rPr sz="1406" b="1" dirty="0">
                <a:solidFill>
                  <a:srgbClr val="008400"/>
                </a:solidFill>
                <a:latin typeface="Tahoma"/>
                <a:cs typeface="Tahoma"/>
              </a:rPr>
              <a:t> </a:t>
            </a:r>
            <a:r>
              <a:rPr sz="1406" b="1" spc="-5" dirty="0">
                <a:solidFill>
                  <a:srgbClr val="008400"/>
                </a:solidFill>
                <a:latin typeface="Tahoma"/>
                <a:cs typeface="Tahoma"/>
              </a:rPr>
              <a:t>“+”</a:t>
            </a:r>
            <a:endParaRPr sz="1406">
              <a:latin typeface="Tahoma"/>
              <a:cs typeface="Tahoma"/>
            </a:endParaRPr>
          </a:p>
        </p:txBody>
      </p:sp>
      <p:sp>
        <p:nvSpPr>
          <p:cNvPr id="9" name="object 9"/>
          <p:cNvSpPr txBox="1"/>
          <p:nvPr/>
        </p:nvSpPr>
        <p:spPr>
          <a:xfrm>
            <a:off x="2073274" y="4684471"/>
            <a:ext cx="3088114" cy="885032"/>
          </a:xfrm>
          <a:prstGeom prst="rect">
            <a:avLst/>
          </a:prstGeom>
        </p:spPr>
        <p:txBody>
          <a:bodyPr vert="horz" wrap="square" lIns="0" tIns="8637" rIns="0" bIns="0" rtlCol="0">
            <a:spAutoFit/>
          </a:bodyPr>
          <a:lstStyle/>
          <a:p>
            <a:pPr marL="561998" marR="4607" indent="-562574">
              <a:lnSpc>
                <a:spcPct val="100899"/>
              </a:lnSpc>
              <a:spcBef>
                <a:spcPts val="68"/>
              </a:spcBef>
              <a:tabLst>
                <a:tab pos="545300" algn="l"/>
              </a:tabLst>
            </a:pPr>
            <a:r>
              <a:rPr sz="1406" b="1" spc="-5" dirty="0">
                <a:latin typeface="Tahoma"/>
                <a:cs typeface="Tahoma"/>
              </a:rPr>
              <a:t>-	# -&gt; </a:t>
            </a:r>
            <a:r>
              <a:rPr sz="1406" b="1" spc="-9" dirty="0">
                <a:latin typeface="Tahoma"/>
                <a:cs typeface="Tahoma"/>
              </a:rPr>
              <a:t>insert new task here  run_code(x, </a:t>
            </a:r>
            <a:r>
              <a:rPr sz="1406" b="1" spc="-5" dirty="0">
                <a:latin typeface="Tahoma"/>
                <a:cs typeface="Tahoma"/>
              </a:rPr>
              <a:t>'commits 1') do  git.commits.size</a:t>
            </a:r>
            <a:endParaRPr sz="1406">
              <a:latin typeface="Tahoma"/>
              <a:cs typeface="Tahoma"/>
            </a:endParaRPr>
          </a:p>
          <a:p>
            <a:pPr marL="561998">
              <a:lnSpc>
                <a:spcPct val="100000"/>
              </a:lnSpc>
              <a:spcBef>
                <a:spcPts val="18"/>
              </a:spcBef>
            </a:pPr>
            <a:r>
              <a:rPr sz="1406" b="1" spc="-9" dirty="0">
                <a:latin typeface="Tahoma"/>
                <a:cs typeface="Tahoma"/>
              </a:rPr>
              <a:t>end</a:t>
            </a:r>
            <a:endParaRPr sz="1406">
              <a:latin typeface="Tahoma"/>
              <a:cs typeface="Tahoma"/>
            </a:endParaRPr>
          </a:p>
        </p:txBody>
      </p:sp>
      <p:sp>
        <p:nvSpPr>
          <p:cNvPr id="10" name="object 10"/>
          <p:cNvSpPr txBox="1"/>
          <p:nvPr/>
        </p:nvSpPr>
        <p:spPr>
          <a:xfrm>
            <a:off x="2073274" y="4900552"/>
            <a:ext cx="145682" cy="885032"/>
          </a:xfrm>
          <a:prstGeom prst="rect">
            <a:avLst/>
          </a:prstGeom>
        </p:spPr>
        <p:txBody>
          <a:bodyPr vert="horz" wrap="square" lIns="0" tIns="10941" rIns="0" bIns="0" rtlCol="0">
            <a:spAutoFit/>
          </a:bodyPr>
          <a:lstStyle/>
          <a:p>
            <a:pPr>
              <a:lnSpc>
                <a:spcPct val="100000"/>
              </a:lnSpc>
              <a:spcBef>
                <a:spcPts val="86"/>
              </a:spcBef>
            </a:pPr>
            <a:r>
              <a:rPr sz="1406" b="1" spc="-5" dirty="0">
                <a:latin typeface="Tahoma"/>
                <a:cs typeface="Tahoma"/>
              </a:rPr>
              <a:t>+</a:t>
            </a:r>
            <a:endParaRPr sz="1406">
              <a:latin typeface="Tahoma"/>
              <a:cs typeface="Tahoma"/>
            </a:endParaRPr>
          </a:p>
          <a:p>
            <a:pPr>
              <a:lnSpc>
                <a:spcPct val="100000"/>
              </a:lnSpc>
              <a:spcBef>
                <a:spcPts val="14"/>
              </a:spcBef>
            </a:pPr>
            <a:r>
              <a:rPr sz="1406" b="1" spc="-5" dirty="0">
                <a:latin typeface="Tahoma"/>
                <a:cs typeface="Tahoma"/>
              </a:rPr>
              <a:t>+</a:t>
            </a:r>
            <a:endParaRPr sz="1406">
              <a:latin typeface="Tahoma"/>
              <a:cs typeface="Tahoma"/>
            </a:endParaRPr>
          </a:p>
          <a:p>
            <a:pPr>
              <a:lnSpc>
                <a:spcPct val="100000"/>
              </a:lnSpc>
              <a:spcBef>
                <a:spcPts val="14"/>
              </a:spcBef>
            </a:pPr>
            <a:r>
              <a:rPr sz="1406" b="1" spc="-5" dirty="0">
                <a:latin typeface="Tahoma"/>
                <a:cs typeface="Tahoma"/>
              </a:rPr>
              <a:t>+</a:t>
            </a:r>
            <a:endParaRPr sz="1406">
              <a:latin typeface="Tahoma"/>
              <a:cs typeface="Tahoma"/>
            </a:endParaRPr>
          </a:p>
          <a:p>
            <a:pPr>
              <a:lnSpc>
                <a:spcPct val="100000"/>
              </a:lnSpc>
              <a:spcBef>
                <a:spcPts val="18"/>
              </a:spcBef>
            </a:pPr>
            <a:r>
              <a:rPr sz="1406" b="1" spc="-5" dirty="0">
                <a:latin typeface="Tahoma"/>
                <a:cs typeface="Tahoma"/>
              </a:rPr>
              <a:t>+</a:t>
            </a:r>
            <a:endParaRPr sz="1406">
              <a:latin typeface="Tahoma"/>
              <a:cs typeface="Tahoma"/>
            </a:endParaRPr>
          </a:p>
        </p:txBody>
      </p:sp>
      <p:sp>
        <p:nvSpPr>
          <p:cNvPr id="11" name="object 11"/>
          <p:cNvSpPr txBox="1"/>
          <p:nvPr/>
        </p:nvSpPr>
        <p:spPr>
          <a:xfrm>
            <a:off x="6555294" y="5764877"/>
            <a:ext cx="2423045" cy="227389"/>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008400"/>
                </a:solidFill>
                <a:latin typeface="Tahoma"/>
                <a:cs typeface="Tahoma"/>
              </a:rPr>
              <a:t># </a:t>
            </a:r>
            <a:r>
              <a:rPr sz="1406" b="1" spc="-9" dirty="0">
                <a:solidFill>
                  <a:srgbClr val="008400"/>
                </a:solidFill>
                <a:latin typeface="Tahoma"/>
                <a:cs typeface="Tahoma"/>
              </a:rPr>
              <a:t>contenido no</a:t>
            </a:r>
            <a:r>
              <a:rPr sz="1406" b="1" spc="-41" dirty="0">
                <a:solidFill>
                  <a:srgbClr val="008400"/>
                </a:solidFill>
                <a:latin typeface="Tahoma"/>
                <a:cs typeface="Tahoma"/>
              </a:rPr>
              <a:t> </a:t>
            </a:r>
            <a:r>
              <a:rPr sz="1406" b="1" spc="-5" dirty="0">
                <a:solidFill>
                  <a:srgbClr val="008400"/>
                </a:solidFill>
                <a:latin typeface="Tahoma"/>
                <a:cs typeface="Tahoma"/>
              </a:rPr>
              <a:t>modificado</a:t>
            </a:r>
            <a:endParaRPr sz="1406">
              <a:latin typeface="Tahoma"/>
              <a:cs typeface="Tahoma"/>
            </a:endParaRPr>
          </a:p>
        </p:txBody>
      </p:sp>
      <p:sp>
        <p:nvSpPr>
          <p:cNvPr id="12" name="object 12"/>
          <p:cNvSpPr txBox="1"/>
          <p:nvPr/>
        </p:nvSpPr>
        <p:spPr>
          <a:xfrm>
            <a:off x="2530618" y="5764876"/>
            <a:ext cx="2926886" cy="669101"/>
          </a:xfrm>
          <a:prstGeom prst="rect">
            <a:avLst/>
          </a:prstGeom>
        </p:spPr>
        <p:txBody>
          <a:bodyPr vert="horz" wrap="square" lIns="0" tIns="10941" rIns="0" bIns="0" rtlCol="0">
            <a:spAutoFit/>
          </a:bodyPr>
          <a:lstStyle/>
          <a:p>
            <a:pPr marL="11516">
              <a:lnSpc>
                <a:spcPct val="100000"/>
              </a:lnSpc>
              <a:spcBef>
                <a:spcPts val="86"/>
              </a:spcBef>
            </a:pPr>
            <a:r>
              <a:rPr sz="1406" b="1" spc="-9" dirty="0">
                <a:latin typeface="Tahoma"/>
                <a:cs typeface="Tahoma"/>
              </a:rPr>
              <a:t>run_code(x, </a:t>
            </a:r>
            <a:r>
              <a:rPr sz="1406" b="1" spc="-5" dirty="0">
                <a:latin typeface="Tahoma"/>
                <a:cs typeface="Tahoma"/>
              </a:rPr>
              <a:t>'commits 2')</a:t>
            </a:r>
            <a:r>
              <a:rPr sz="1406" b="1" spc="-9" dirty="0">
                <a:latin typeface="Tahoma"/>
                <a:cs typeface="Tahoma"/>
              </a:rPr>
              <a:t> </a:t>
            </a:r>
            <a:r>
              <a:rPr sz="1406" b="1" spc="-5" dirty="0">
                <a:latin typeface="Tahoma"/>
                <a:cs typeface="Tahoma"/>
              </a:rPr>
              <a:t>do</a:t>
            </a:r>
            <a:endParaRPr sz="1406">
              <a:latin typeface="Tahoma"/>
              <a:cs typeface="Tahoma"/>
            </a:endParaRPr>
          </a:p>
          <a:p>
            <a:pPr marL="115164" marR="4607">
              <a:lnSpc>
                <a:spcPct val="100899"/>
              </a:lnSpc>
            </a:pPr>
            <a:r>
              <a:rPr sz="1406" b="1" spc="-5" dirty="0">
                <a:latin typeface="Tahoma"/>
                <a:cs typeface="Tahoma"/>
              </a:rPr>
              <a:t>log = git.commits('master',</a:t>
            </a:r>
            <a:r>
              <a:rPr sz="1406" b="1" spc="-73" dirty="0">
                <a:latin typeface="Tahoma"/>
                <a:cs typeface="Tahoma"/>
              </a:rPr>
              <a:t> </a:t>
            </a:r>
            <a:r>
              <a:rPr sz="1406" b="1" spc="-5" dirty="0">
                <a:latin typeface="Tahoma"/>
                <a:cs typeface="Tahoma"/>
              </a:rPr>
              <a:t>15)  </a:t>
            </a:r>
            <a:r>
              <a:rPr sz="1406" b="1" dirty="0">
                <a:latin typeface="Tahoma"/>
                <a:cs typeface="Tahoma"/>
              </a:rPr>
              <a:t>log.size</a:t>
            </a:r>
            <a:endParaRPr sz="1406">
              <a:latin typeface="Tahoma"/>
              <a:cs typeface="Tahoma"/>
            </a:endParaRPr>
          </a:p>
        </p:txBody>
      </p:sp>
      <p:sp>
        <p:nvSpPr>
          <p:cNvPr id="13" name="object 13"/>
          <p:cNvSpPr/>
          <p:nvPr/>
        </p:nvSpPr>
        <p:spPr>
          <a:xfrm>
            <a:off x="6864444" y="95771"/>
            <a:ext cx="3259184" cy="1764962"/>
          </a:xfrm>
          <a:prstGeom prst="rect">
            <a:avLst/>
          </a:prstGeom>
          <a:blipFill>
            <a:blip r:embed="rId2" cstate="print"/>
            <a:stretch>
              <a:fillRect/>
            </a:stretch>
          </a:blipFill>
        </p:spPr>
        <p:txBody>
          <a:bodyPr wrap="square" lIns="0" tIns="0" rIns="0" bIns="0" rtlCol="0"/>
          <a:lstStyle/>
          <a:p>
            <a:endParaRPr sz="1632"/>
          </a:p>
        </p:txBody>
      </p:sp>
      <p:grpSp>
        <p:nvGrpSpPr>
          <p:cNvPr id="14" name="object 14"/>
          <p:cNvGrpSpPr/>
          <p:nvPr/>
        </p:nvGrpSpPr>
        <p:grpSpPr>
          <a:xfrm>
            <a:off x="1789971" y="2955975"/>
            <a:ext cx="4744746" cy="3480248"/>
            <a:chOff x="598107" y="3259784"/>
            <a:chExt cx="5232400" cy="3837940"/>
          </a:xfrm>
        </p:grpSpPr>
        <p:sp>
          <p:nvSpPr>
            <p:cNvPr id="15" name="object 15"/>
            <p:cNvSpPr/>
            <p:nvPr/>
          </p:nvSpPr>
          <p:spPr>
            <a:xfrm>
              <a:off x="603363" y="3265030"/>
              <a:ext cx="5222240" cy="3827779"/>
            </a:xfrm>
            <a:custGeom>
              <a:avLst/>
              <a:gdLst/>
              <a:ahLst/>
              <a:cxnLst/>
              <a:rect l="l" t="t" r="r" b="b"/>
              <a:pathLst>
                <a:path w="5222240" h="3827779">
                  <a:moveTo>
                    <a:pt x="5009440" y="0"/>
                  </a:moveTo>
                  <a:lnTo>
                    <a:pt x="205626" y="0"/>
                  </a:lnTo>
                  <a:lnTo>
                    <a:pt x="157704" y="5872"/>
                  </a:lnTo>
                  <a:lnTo>
                    <a:pt x="114122" y="22513"/>
                  </a:lnTo>
                  <a:lnTo>
                    <a:pt x="75985" y="48458"/>
                  </a:lnTo>
                  <a:lnTo>
                    <a:pt x="44399" y="82245"/>
                  </a:lnTo>
                  <a:lnTo>
                    <a:pt x="20470" y="122409"/>
                  </a:lnTo>
                  <a:lnTo>
                    <a:pt x="5301" y="167487"/>
                  </a:lnTo>
                  <a:lnTo>
                    <a:pt x="0" y="216014"/>
                  </a:lnTo>
                  <a:lnTo>
                    <a:pt x="0" y="3617551"/>
                  </a:lnTo>
                  <a:lnTo>
                    <a:pt x="5301" y="3665736"/>
                  </a:lnTo>
                  <a:lnTo>
                    <a:pt x="20470" y="3709927"/>
                  </a:lnTo>
                  <a:lnTo>
                    <a:pt x="44399" y="3748878"/>
                  </a:lnTo>
                  <a:lnTo>
                    <a:pt x="75985" y="3781343"/>
                  </a:lnTo>
                  <a:lnTo>
                    <a:pt x="114122" y="3806075"/>
                  </a:lnTo>
                  <a:lnTo>
                    <a:pt x="157704" y="3821829"/>
                  </a:lnTo>
                  <a:lnTo>
                    <a:pt x="205626" y="3827357"/>
                  </a:lnTo>
                  <a:lnTo>
                    <a:pt x="5009440" y="3827357"/>
                  </a:lnTo>
                  <a:lnTo>
                    <a:pt x="5057725" y="3822084"/>
                  </a:lnTo>
                  <a:lnTo>
                    <a:pt x="5102249" y="3806988"/>
                  </a:lnTo>
                  <a:lnTo>
                    <a:pt x="5141676" y="3783156"/>
                  </a:lnTo>
                  <a:lnTo>
                    <a:pt x="5174668" y="3751671"/>
                  </a:lnTo>
                  <a:lnTo>
                    <a:pt x="5199889" y="3713619"/>
                  </a:lnTo>
                  <a:lnTo>
                    <a:pt x="5216001" y="3670086"/>
                  </a:lnTo>
                  <a:lnTo>
                    <a:pt x="5221669" y="3622156"/>
                  </a:lnTo>
                  <a:lnTo>
                    <a:pt x="5221669" y="216014"/>
                  </a:lnTo>
                  <a:lnTo>
                    <a:pt x="5216001" y="167487"/>
                  </a:lnTo>
                  <a:lnTo>
                    <a:pt x="5199889" y="122409"/>
                  </a:lnTo>
                  <a:lnTo>
                    <a:pt x="5174668" y="82245"/>
                  </a:lnTo>
                  <a:lnTo>
                    <a:pt x="5141676" y="48458"/>
                  </a:lnTo>
                  <a:lnTo>
                    <a:pt x="5102249" y="22513"/>
                  </a:lnTo>
                  <a:lnTo>
                    <a:pt x="5057725" y="5872"/>
                  </a:lnTo>
                  <a:lnTo>
                    <a:pt x="5009440" y="0"/>
                  </a:lnTo>
                  <a:close/>
                </a:path>
              </a:pathLst>
            </a:custGeom>
            <a:solidFill>
              <a:srgbClr val="FF40FF">
                <a:alpha val="30999"/>
              </a:srgbClr>
            </a:solidFill>
          </p:spPr>
          <p:txBody>
            <a:bodyPr wrap="square" lIns="0" tIns="0" rIns="0" bIns="0" rtlCol="0"/>
            <a:lstStyle/>
            <a:p>
              <a:endParaRPr sz="1632"/>
            </a:p>
          </p:txBody>
        </p:sp>
        <p:sp>
          <p:nvSpPr>
            <p:cNvPr id="16" name="object 16"/>
            <p:cNvSpPr/>
            <p:nvPr/>
          </p:nvSpPr>
          <p:spPr>
            <a:xfrm>
              <a:off x="603362" y="3265039"/>
              <a:ext cx="5222240" cy="3827779"/>
            </a:xfrm>
            <a:custGeom>
              <a:avLst/>
              <a:gdLst/>
              <a:ahLst/>
              <a:cxnLst/>
              <a:rect l="l" t="t" r="r" b="b"/>
              <a:pathLst>
                <a:path w="5222240" h="3827779">
                  <a:moveTo>
                    <a:pt x="0" y="3617528"/>
                  </a:moveTo>
                  <a:lnTo>
                    <a:pt x="0" y="216011"/>
                  </a:lnTo>
                  <a:lnTo>
                    <a:pt x="5301" y="167483"/>
                  </a:lnTo>
                  <a:lnTo>
                    <a:pt x="20470" y="122405"/>
                  </a:lnTo>
                  <a:lnTo>
                    <a:pt x="44400" y="82242"/>
                  </a:lnTo>
                  <a:lnTo>
                    <a:pt x="75985" y="48456"/>
                  </a:lnTo>
                  <a:lnTo>
                    <a:pt x="114122" y="22511"/>
                  </a:lnTo>
                  <a:lnTo>
                    <a:pt x="157705" y="5871"/>
                  </a:lnTo>
                  <a:lnTo>
                    <a:pt x="205627" y="0"/>
                  </a:lnTo>
                  <a:lnTo>
                    <a:pt x="5009447" y="0"/>
                  </a:lnTo>
                  <a:lnTo>
                    <a:pt x="5057735" y="5871"/>
                  </a:lnTo>
                  <a:lnTo>
                    <a:pt x="5102261" y="22511"/>
                  </a:lnTo>
                  <a:lnTo>
                    <a:pt x="5141689" y="48456"/>
                  </a:lnTo>
                  <a:lnTo>
                    <a:pt x="5174681" y="82242"/>
                  </a:lnTo>
                  <a:lnTo>
                    <a:pt x="5199903" y="122405"/>
                  </a:lnTo>
                  <a:lnTo>
                    <a:pt x="5216016" y="167483"/>
                  </a:lnTo>
                  <a:lnTo>
                    <a:pt x="5221684" y="216011"/>
                  </a:lnTo>
                  <a:lnTo>
                    <a:pt x="5221684" y="3622140"/>
                  </a:lnTo>
                  <a:lnTo>
                    <a:pt x="5216016" y="3670068"/>
                  </a:lnTo>
                  <a:lnTo>
                    <a:pt x="5199903" y="3713600"/>
                  </a:lnTo>
                  <a:lnTo>
                    <a:pt x="5174681" y="3751650"/>
                  </a:lnTo>
                  <a:lnTo>
                    <a:pt x="5141689" y="3783134"/>
                  </a:lnTo>
                  <a:lnTo>
                    <a:pt x="5102261" y="3806967"/>
                  </a:lnTo>
                  <a:lnTo>
                    <a:pt x="5057735" y="3822062"/>
                  </a:lnTo>
                  <a:lnTo>
                    <a:pt x="5009447" y="3827335"/>
                  </a:lnTo>
                  <a:lnTo>
                    <a:pt x="205627" y="3827335"/>
                  </a:lnTo>
                  <a:lnTo>
                    <a:pt x="157705" y="3821807"/>
                  </a:lnTo>
                  <a:lnTo>
                    <a:pt x="114122" y="3806055"/>
                  </a:lnTo>
                  <a:lnTo>
                    <a:pt x="75985" y="3781324"/>
                  </a:lnTo>
                  <a:lnTo>
                    <a:pt x="44400" y="3748860"/>
                  </a:lnTo>
                  <a:lnTo>
                    <a:pt x="20470" y="3709909"/>
                  </a:lnTo>
                  <a:lnTo>
                    <a:pt x="5301" y="3665716"/>
                  </a:lnTo>
                  <a:lnTo>
                    <a:pt x="0" y="3617528"/>
                  </a:lnTo>
                  <a:close/>
                </a:path>
              </a:pathLst>
            </a:custGeom>
            <a:ln w="10509">
              <a:solidFill>
                <a:srgbClr val="000000"/>
              </a:solidFill>
            </a:ln>
          </p:spPr>
          <p:txBody>
            <a:bodyPr wrap="square" lIns="0" tIns="0" rIns="0" bIns="0" rtlCol="0"/>
            <a:lstStyle/>
            <a:p>
              <a:endParaRPr sz="1632"/>
            </a:p>
          </p:txBody>
        </p:sp>
      </p:grpSp>
    </p:spTree>
    <p:extLst>
      <p:ext uri="{BB962C8B-B14F-4D97-AF65-F5344CB8AC3E}">
        <p14:creationId xmlns:p14="http://schemas.microsoft.com/office/powerpoint/2010/main" val="171910066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git log: Historia de versiones</a:t>
            </a:r>
            <a:endParaRPr lang="es-ES"/>
          </a:p>
        </p:txBody>
      </p:sp>
      <p:sp>
        <p:nvSpPr>
          <p:cNvPr id="4" name="object 4"/>
          <p:cNvSpPr txBox="1"/>
          <p:nvPr/>
        </p:nvSpPr>
        <p:spPr>
          <a:xfrm>
            <a:off x="2020482" y="1027159"/>
            <a:ext cx="7386602" cy="398358"/>
          </a:xfrm>
          <a:prstGeom prst="rect">
            <a:avLst/>
          </a:prstGeom>
        </p:spPr>
        <p:txBody>
          <a:bodyPr vert="horz" wrap="square" lIns="0" tIns="5758" rIns="0" bIns="0" rtlCol="0">
            <a:spAutoFit/>
          </a:bodyPr>
          <a:lstStyle/>
          <a:p>
            <a:pPr marL="11516" marR="4607">
              <a:lnSpc>
                <a:spcPct val="105100"/>
              </a:lnSpc>
              <a:spcBef>
                <a:spcPts val="45"/>
              </a:spcBef>
            </a:pPr>
            <a:r>
              <a:rPr sz="1270" b="1" spc="23" dirty="0">
                <a:solidFill>
                  <a:srgbClr val="008400"/>
                </a:solidFill>
                <a:latin typeface="Tahoma"/>
                <a:cs typeface="Tahoma"/>
              </a:rPr>
              <a:t># </a:t>
            </a:r>
            <a:r>
              <a:rPr sz="1270" b="1" spc="14" dirty="0">
                <a:solidFill>
                  <a:srgbClr val="008400"/>
                </a:solidFill>
                <a:latin typeface="Tahoma"/>
                <a:cs typeface="Tahoma"/>
              </a:rPr>
              <a:t>La </a:t>
            </a:r>
            <a:r>
              <a:rPr sz="1270" b="1" spc="9" dirty="0">
                <a:solidFill>
                  <a:srgbClr val="008400"/>
                </a:solidFill>
                <a:latin typeface="Tahoma"/>
                <a:cs typeface="Tahoma"/>
              </a:rPr>
              <a:t>historia </a:t>
            </a:r>
            <a:r>
              <a:rPr sz="1270" b="1" spc="18" dirty="0">
                <a:solidFill>
                  <a:srgbClr val="008400"/>
                </a:solidFill>
                <a:latin typeface="Tahoma"/>
                <a:cs typeface="Tahoma"/>
              </a:rPr>
              <a:t>de </a:t>
            </a:r>
            <a:r>
              <a:rPr sz="1270" b="1" spc="14" dirty="0">
                <a:solidFill>
                  <a:srgbClr val="008400"/>
                </a:solidFill>
                <a:latin typeface="Tahoma"/>
                <a:cs typeface="Tahoma"/>
              </a:rPr>
              <a:t>commits (versiones congeladas) </a:t>
            </a:r>
            <a:r>
              <a:rPr sz="1270" b="1" spc="18" dirty="0">
                <a:solidFill>
                  <a:srgbClr val="008400"/>
                </a:solidFill>
                <a:latin typeface="Tahoma"/>
                <a:cs typeface="Tahoma"/>
              </a:rPr>
              <a:t>de </a:t>
            </a:r>
            <a:r>
              <a:rPr sz="1270" b="1" spc="14" dirty="0">
                <a:solidFill>
                  <a:srgbClr val="008400"/>
                </a:solidFill>
                <a:latin typeface="Tahoma"/>
                <a:cs typeface="Tahoma"/>
              </a:rPr>
              <a:t>un proyecto se muestra con “</a:t>
            </a:r>
            <a:r>
              <a:rPr sz="1270" b="1" spc="14" dirty="0">
                <a:solidFill>
                  <a:srgbClr val="FF2600"/>
                </a:solidFill>
                <a:latin typeface="Tahoma"/>
                <a:cs typeface="Tahoma"/>
              </a:rPr>
              <a:t>git log</a:t>
            </a:r>
            <a:r>
              <a:rPr sz="1270" b="1" spc="14" dirty="0">
                <a:solidFill>
                  <a:srgbClr val="008400"/>
                </a:solidFill>
                <a:latin typeface="Tahoma"/>
                <a:cs typeface="Tahoma"/>
              </a:rPr>
              <a:t>”  </a:t>
            </a:r>
            <a:r>
              <a:rPr sz="1270" b="1" spc="23" dirty="0">
                <a:solidFill>
                  <a:srgbClr val="008400"/>
                </a:solidFill>
                <a:latin typeface="Tahoma"/>
                <a:cs typeface="Tahoma"/>
              </a:rPr>
              <a:t># </a:t>
            </a:r>
            <a:r>
              <a:rPr sz="1270" b="1" spc="14" dirty="0">
                <a:solidFill>
                  <a:srgbClr val="008400"/>
                </a:solidFill>
                <a:latin typeface="Tahoma"/>
                <a:cs typeface="Tahoma"/>
              </a:rPr>
              <a:t>Existen muchas</a:t>
            </a:r>
            <a:r>
              <a:rPr sz="1270" b="1" spc="-23" dirty="0">
                <a:solidFill>
                  <a:srgbClr val="008400"/>
                </a:solidFill>
                <a:latin typeface="Tahoma"/>
                <a:cs typeface="Tahoma"/>
              </a:rPr>
              <a:t> </a:t>
            </a:r>
            <a:r>
              <a:rPr sz="1270" b="1" spc="14" dirty="0">
                <a:solidFill>
                  <a:srgbClr val="008400"/>
                </a:solidFill>
                <a:latin typeface="Tahoma"/>
                <a:cs typeface="Tahoma"/>
              </a:rPr>
              <a:t>opciones:</a:t>
            </a:r>
            <a:endParaRPr sz="1270">
              <a:latin typeface="Tahoma"/>
              <a:cs typeface="Tahoma"/>
            </a:endParaRPr>
          </a:p>
        </p:txBody>
      </p:sp>
      <p:graphicFrame>
        <p:nvGraphicFramePr>
          <p:cNvPr id="5" name="object 5"/>
          <p:cNvGraphicFramePr>
            <a:graphicFrameLocks noGrp="1"/>
          </p:cNvGraphicFramePr>
          <p:nvPr>
            <p:extLst>
              <p:ext uri="{D42A27DB-BD31-4B8C-83A1-F6EECF244321}">
                <p14:modId xmlns:p14="http://schemas.microsoft.com/office/powerpoint/2010/main" val="3137101418"/>
              </p:ext>
            </p:extLst>
          </p:nvPr>
        </p:nvGraphicFramePr>
        <p:xfrm>
          <a:off x="2003208" y="1445330"/>
          <a:ext cx="6666252" cy="798087"/>
        </p:xfrm>
        <a:graphic>
          <a:graphicData uri="http://schemas.openxmlformats.org/drawingml/2006/table">
            <a:tbl>
              <a:tblPr firstRow="1" bandRow="1">
                <a:tableStyleId>{2D5ABB26-0587-4C30-8999-92F81FD0307C}</a:tableStyleId>
              </a:tblPr>
              <a:tblGrid>
                <a:gridCol w="236661">
                  <a:extLst>
                    <a:ext uri="{9D8B030D-6E8A-4147-A177-3AD203B41FA5}">
                      <a16:colId xmlns:a16="http://schemas.microsoft.com/office/drawing/2014/main" val="20000"/>
                    </a:ext>
                  </a:extLst>
                </a:gridCol>
                <a:gridCol w="2290607">
                  <a:extLst>
                    <a:ext uri="{9D8B030D-6E8A-4147-A177-3AD203B41FA5}">
                      <a16:colId xmlns:a16="http://schemas.microsoft.com/office/drawing/2014/main" val="20001"/>
                    </a:ext>
                  </a:extLst>
                </a:gridCol>
                <a:gridCol w="4138984">
                  <a:extLst>
                    <a:ext uri="{9D8B030D-6E8A-4147-A177-3AD203B41FA5}">
                      <a16:colId xmlns:a16="http://schemas.microsoft.com/office/drawing/2014/main" val="20002"/>
                    </a:ext>
                  </a:extLst>
                </a:gridCol>
              </a:tblGrid>
              <a:tr h="201413">
                <a:tc>
                  <a:txBody>
                    <a:bodyPr/>
                    <a:lstStyle/>
                    <a:p>
                      <a:pPr marL="31750">
                        <a:lnSpc>
                          <a:spcPts val="1614"/>
                        </a:lnSpc>
                        <a:spcBef>
                          <a:spcPts val="35"/>
                        </a:spcBef>
                      </a:pPr>
                      <a:r>
                        <a:rPr sz="1300" b="1" dirty="0">
                          <a:solidFill>
                            <a:srgbClr val="008400"/>
                          </a:solidFill>
                          <a:latin typeface="Tahoma"/>
                          <a:cs typeface="Tahoma"/>
                        </a:rPr>
                        <a:t>#</a:t>
                      </a:r>
                      <a:endParaRPr sz="1300">
                        <a:latin typeface="Tahoma"/>
                        <a:cs typeface="Tahoma"/>
                      </a:endParaRPr>
                    </a:p>
                  </a:txBody>
                  <a:tcPr marL="0" marR="0" marT="4031" marB="0"/>
                </a:tc>
                <a:tc>
                  <a:txBody>
                    <a:bodyPr/>
                    <a:lstStyle/>
                    <a:p>
                      <a:pPr marL="80010">
                        <a:lnSpc>
                          <a:spcPts val="1614"/>
                        </a:lnSpc>
                        <a:spcBef>
                          <a:spcPts val="35"/>
                        </a:spcBef>
                      </a:pPr>
                      <a:r>
                        <a:rPr sz="1300" b="1" spc="15" dirty="0">
                          <a:solidFill>
                            <a:srgbClr val="008400"/>
                          </a:solidFill>
                          <a:latin typeface="Tahoma"/>
                          <a:cs typeface="Tahoma"/>
                        </a:rPr>
                        <a:t>“git </a:t>
                      </a:r>
                      <a:r>
                        <a:rPr sz="1300" b="1" spc="15" dirty="0">
                          <a:solidFill>
                            <a:srgbClr val="FF2600"/>
                          </a:solidFill>
                          <a:latin typeface="Tahoma"/>
                          <a:cs typeface="Tahoma"/>
                        </a:rPr>
                        <a:t>log</a:t>
                      </a:r>
                      <a:r>
                        <a:rPr sz="1300" b="1" spc="-15" dirty="0">
                          <a:solidFill>
                            <a:srgbClr val="FF2600"/>
                          </a:solidFill>
                          <a:latin typeface="Tahoma"/>
                          <a:cs typeface="Tahoma"/>
                        </a:rPr>
                        <a:t> </a:t>
                      </a:r>
                      <a:r>
                        <a:rPr sz="1300" b="1" spc="10" dirty="0">
                          <a:solidFill>
                            <a:srgbClr val="FF2600"/>
                          </a:solidFill>
                          <a:latin typeface="Tahoma"/>
                          <a:cs typeface="Tahoma"/>
                        </a:rPr>
                        <a:t>--stat</a:t>
                      </a:r>
                      <a:r>
                        <a:rPr sz="1300" b="1" spc="10" dirty="0">
                          <a:solidFill>
                            <a:srgbClr val="008400"/>
                          </a:solidFill>
                          <a:latin typeface="Tahoma"/>
                          <a:cs typeface="Tahoma"/>
                        </a:rPr>
                        <a:t>”</a:t>
                      </a:r>
                      <a:endParaRPr sz="1300">
                        <a:latin typeface="Tahoma"/>
                        <a:cs typeface="Tahoma"/>
                      </a:endParaRPr>
                    </a:p>
                  </a:txBody>
                  <a:tcPr marL="0" marR="0" marT="4031" marB="0"/>
                </a:tc>
                <a:tc>
                  <a:txBody>
                    <a:bodyPr/>
                    <a:lstStyle/>
                    <a:p>
                      <a:pPr marL="103505">
                        <a:lnSpc>
                          <a:spcPts val="1614"/>
                        </a:lnSpc>
                        <a:spcBef>
                          <a:spcPts val="35"/>
                        </a:spcBef>
                      </a:pPr>
                      <a:r>
                        <a:rPr sz="1300" b="1" spc="25" dirty="0">
                          <a:solidFill>
                            <a:srgbClr val="008400"/>
                          </a:solidFill>
                          <a:latin typeface="Tahoma"/>
                          <a:cs typeface="Tahoma"/>
                        </a:rPr>
                        <a:t># </a:t>
                      </a:r>
                      <a:r>
                        <a:rPr sz="1300" b="1" spc="15" dirty="0">
                          <a:solidFill>
                            <a:srgbClr val="008400"/>
                          </a:solidFill>
                          <a:latin typeface="Tahoma"/>
                          <a:cs typeface="Tahoma"/>
                        </a:rPr>
                        <a:t>muestra</a:t>
                      </a:r>
                      <a:r>
                        <a:rPr sz="1300" b="1" spc="-15" dirty="0">
                          <a:solidFill>
                            <a:srgbClr val="008400"/>
                          </a:solidFill>
                          <a:latin typeface="Tahoma"/>
                          <a:cs typeface="Tahoma"/>
                        </a:rPr>
                        <a:t> </a:t>
                      </a:r>
                      <a:r>
                        <a:rPr sz="1300" b="1" spc="10" dirty="0">
                          <a:solidFill>
                            <a:srgbClr val="008400"/>
                          </a:solidFill>
                          <a:latin typeface="Tahoma"/>
                          <a:cs typeface="Tahoma"/>
                        </a:rPr>
                        <a:t>estadísticas</a:t>
                      </a:r>
                      <a:endParaRPr sz="1300">
                        <a:latin typeface="Tahoma"/>
                        <a:cs typeface="Tahoma"/>
                      </a:endParaRPr>
                    </a:p>
                  </a:txBody>
                  <a:tcPr marL="0" marR="0" marT="4031" marB="0"/>
                </a:tc>
                <a:extLst>
                  <a:ext uri="{0D108BD9-81ED-4DB2-BD59-A6C34878D82A}">
                    <a16:rowId xmlns:a16="http://schemas.microsoft.com/office/drawing/2014/main" val="10000"/>
                  </a:ext>
                </a:extLst>
              </a:tr>
              <a:tr h="203373">
                <a:tc>
                  <a:txBody>
                    <a:bodyPr/>
                    <a:lstStyle/>
                    <a:p>
                      <a:pPr marL="31750">
                        <a:lnSpc>
                          <a:spcPts val="1614"/>
                        </a:lnSpc>
                        <a:spcBef>
                          <a:spcPts val="50"/>
                        </a:spcBef>
                      </a:pPr>
                      <a:r>
                        <a:rPr sz="1300" b="1" dirty="0">
                          <a:solidFill>
                            <a:srgbClr val="008400"/>
                          </a:solidFill>
                          <a:latin typeface="Tahoma"/>
                          <a:cs typeface="Tahoma"/>
                        </a:rPr>
                        <a:t>#</a:t>
                      </a:r>
                      <a:endParaRPr sz="1300">
                        <a:latin typeface="Tahoma"/>
                        <a:cs typeface="Tahoma"/>
                      </a:endParaRPr>
                    </a:p>
                  </a:txBody>
                  <a:tcPr marL="0" marR="0" marT="5758" marB="0"/>
                </a:tc>
                <a:tc>
                  <a:txBody>
                    <a:bodyPr/>
                    <a:lstStyle/>
                    <a:p>
                      <a:pPr marL="80010">
                        <a:lnSpc>
                          <a:spcPts val="1614"/>
                        </a:lnSpc>
                        <a:spcBef>
                          <a:spcPts val="50"/>
                        </a:spcBef>
                      </a:pPr>
                      <a:r>
                        <a:rPr sz="1300" b="1" spc="15" dirty="0">
                          <a:solidFill>
                            <a:srgbClr val="008400"/>
                          </a:solidFill>
                          <a:latin typeface="Tahoma"/>
                          <a:cs typeface="Tahoma"/>
                        </a:rPr>
                        <a:t>“git </a:t>
                      </a:r>
                      <a:r>
                        <a:rPr sz="1300" b="1" spc="15" dirty="0">
                          <a:solidFill>
                            <a:srgbClr val="FF2600"/>
                          </a:solidFill>
                          <a:latin typeface="Tahoma"/>
                          <a:cs typeface="Tahoma"/>
                        </a:rPr>
                        <a:t>log</a:t>
                      </a:r>
                      <a:r>
                        <a:rPr sz="1300" b="1" spc="-15" dirty="0">
                          <a:solidFill>
                            <a:srgbClr val="FF2600"/>
                          </a:solidFill>
                          <a:latin typeface="Tahoma"/>
                          <a:cs typeface="Tahoma"/>
                        </a:rPr>
                        <a:t> </a:t>
                      </a:r>
                      <a:r>
                        <a:rPr sz="1300" b="1" spc="15" dirty="0">
                          <a:solidFill>
                            <a:srgbClr val="FF2600"/>
                          </a:solidFill>
                          <a:latin typeface="Tahoma"/>
                          <a:cs typeface="Tahoma"/>
                        </a:rPr>
                        <a:t>--graph</a:t>
                      </a:r>
                      <a:r>
                        <a:rPr sz="1300" b="1" spc="15" dirty="0">
                          <a:solidFill>
                            <a:srgbClr val="008400"/>
                          </a:solidFill>
                          <a:latin typeface="Tahoma"/>
                          <a:cs typeface="Tahoma"/>
                        </a:rPr>
                        <a:t>”</a:t>
                      </a:r>
                      <a:endParaRPr sz="1300">
                        <a:latin typeface="Tahoma"/>
                        <a:cs typeface="Tahoma"/>
                      </a:endParaRPr>
                    </a:p>
                  </a:txBody>
                  <a:tcPr marL="0" marR="0" marT="5758" marB="0"/>
                </a:tc>
                <a:tc>
                  <a:txBody>
                    <a:bodyPr/>
                    <a:lstStyle/>
                    <a:p>
                      <a:pPr marL="123189">
                        <a:lnSpc>
                          <a:spcPts val="1614"/>
                        </a:lnSpc>
                        <a:spcBef>
                          <a:spcPts val="50"/>
                        </a:spcBef>
                      </a:pPr>
                      <a:r>
                        <a:rPr sz="1300" b="1" spc="25" dirty="0">
                          <a:solidFill>
                            <a:srgbClr val="008400"/>
                          </a:solidFill>
                          <a:latin typeface="Tahoma"/>
                          <a:cs typeface="Tahoma"/>
                        </a:rPr>
                        <a:t># </a:t>
                      </a:r>
                      <a:r>
                        <a:rPr sz="1300" b="1" spc="15" dirty="0">
                          <a:solidFill>
                            <a:srgbClr val="008400"/>
                          </a:solidFill>
                          <a:latin typeface="Tahoma"/>
                          <a:cs typeface="Tahoma"/>
                        </a:rPr>
                        <a:t>muestra un gráfico ASCII con </a:t>
                      </a:r>
                      <a:r>
                        <a:rPr sz="1300" b="1" spc="20" dirty="0">
                          <a:solidFill>
                            <a:srgbClr val="008400"/>
                          </a:solidFill>
                          <a:latin typeface="Tahoma"/>
                          <a:cs typeface="Tahoma"/>
                        </a:rPr>
                        <a:t>ramas </a:t>
                      </a:r>
                      <a:r>
                        <a:rPr sz="1300" b="1" spc="15" dirty="0">
                          <a:solidFill>
                            <a:srgbClr val="008400"/>
                          </a:solidFill>
                          <a:latin typeface="Tahoma"/>
                          <a:cs typeface="Tahoma"/>
                        </a:rPr>
                        <a:t>y</a:t>
                      </a:r>
                      <a:r>
                        <a:rPr sz="1300" b="1" spc="-75" dirty="0">
                          <a:solidFill>
                            <a:srgbClr val="008400"/>
                          </a:solidFill>
                          <a:latin typeface="Tahoma"/>
                          <a:cs typeface="Tahoma"/>
                        </a:rPr>
                        <a:t> </a:t>
                      </a:r>
                      <a:r>
                        <a:rPr sz="1300" b="1" spc="15" dirty="0">
                          <a:solidFill>
                            <a:srgbClr val="008400"/>
                          </a:solidFill>
                          <a:latin typeface="Tahoma"/>
                          <a:cs typeface="Tahoma"/>
                        </a:rPr>
                        <a:t>merges</a:t>
                      </a:r>
                      <a:endParaRPr sz="1300">
                        <a:latin typeface="Tahoma"/>
                        <a:cs typeface="Tahoma"/>
                      </a:endParaRPr>
                    </a:p>
                  </a:txBody>
                  <a:tcPr marL="0" marR="0" marT="5758" marB="0"/>
                </a:tc>
                <a:extLst>
                  <a:ext uri="{0D108BD9-81ED-4DB2-BD59-A6C34878D82A}">
                    <a16:rowId xmlns:a16="http://schemas.microsoft.com/office/drawing/2014/main" val="10001"/>
                  </a:ext>
                </a:extLst>
              </a:tr>
              <a:tr h="201407">
                <a:tc>
                  <a:txBody>
                    <a:bodyPr/>
                    <a:lstStyle/>
                    <a:p>
                      <a:pPr marL="31750">
                        <a:lnSpc>
                          <a:spcPts val="1595"/>
                        </a:lnSpc>
                        <a:spcBef>
                          <a:spcPts val="50"/>
                        </a:spcBef>
                      </a:pPr>
                      <a:r>
                        <a:rPr sz="1300" b="1" dirty="0">
                          <a:solidFill>
                            <a:srgbClr val="008400"/>
                          </a:solidFill>
                          <a:latin typeface="Tahoma"/>
                          <a:cs typeface="Tahoma"/>
                        </a:rPr>
                        <a:t>#</a:t>
                      </a:r>
                      <a:endParaRPr sz="1300">
                        <a:latin typeface="Tahoma"/>
                        <a:cs typeface="Tahoma"/>
                      </a:endParaRPr>
                    </a:p>
                  </a:txBody>
                  <a:tcPr marL="0" marR="0" marT="5758" marB="0"/>
                </a:tc>
                <a:tc>
                  <a:txBody>
                    <a:bodyPr/>
                    <a:lstStyle/>
                    <a:p>
                      <a:pPr marL="80010">
                        <a:lnSpc>
                          <a:spcPts val="1595"/>
                        </a:lnSpc>
                        <a:spcBef>
                          <a:spcPts val="50"/>
                        </a:spcBef>
                      </a:pPr>
                      <a:r>
                        <a:rPr sz="1300" b="1" spc="15" dirty="0">
                          <a:solidFill>
                            <a:srgbClr val="008400"/>
                          </a:solidFill>
                          <a:latin typeface="Tahoma"/>
                          <a:cs typeface="Tahoma"/>
                        </a:rPr>
                        <a:t>“git </a:t>
                      </a:r>
                      <a:r>
                        <a:rPr sz="1300" b="1" spc="15" dirty="0">
                          <a:solidFill>
                            <a:srgbClr val="FF2600"/>
                          </a:solidFill>
                          <a:latin typeface="Tahoma"/>
                          <a:cs typeface="Tahoma"/>
                        </a:rPr>
                        <a:t>log</a:t>
                      </a:r>
                      <a:r>
                        <a:rPr sz="1300" b="1" spc="-45" dirty="0">
                          <a:solidFill>
                            <a:srgbClr val="FF2600"/>
                          </a:solidFill>
                          <a:latin typeface="Tahoma"/>
                          <a:cs typeface="Tahoma"/>
                        </a:rPr>
                        <a:t> </a:t>
                      </a:r>
                      <a:r>
                        <a:rPr sz="1300" b="1" spc="15" dirty="0">
                          <a:solidFill>
                            <a:srgbClr val="FF2600"/>
                          </a:solidFill>
                          <a:latin typeface="Tahoma"/>
                          <a:cs typeface="Tahoma"/>
                        </a:rPr>
                        <a:t>--since=2.weeks</a:t>
                      </a:r>
                      <a:r>
                        <a:rPr sz="1300" b="1" spc="15" dirty="0">
                          <a:solidFill>
                            <a:srgbClr val="008400"/>
                          </a:solidFill>
                          <a:latin typeface="Tahoma"/>
                          <a:cs typeface="Tahoma"/>
                        </a:rPr>
                        <a:t>”</a:t>
                      </a:r>
                      <a:endParaRPr sz="1300">
                        <a:latin typeface="Tahoma"/>
                        <a:cs typeface="Tahoma"/>
                      </a:endParaRPr>
                    </a:p>
                  </a:txBody>
                  <a:tcPr marL="0" marR="0" marT="5758" marB="0"/>
                </a:tc>
                <a:tc>
                  <a:txBody>
                    <a:bodyPr/>
                    <a:lstStyle/>
                    <a:p>
                      <a:pPr marL="109220">
                        <a:lnSpc>
                          <a:spcPts val="1595"/>
                        </a:lnSpc>
                        <a:spcBef>
                          <a:spcPts val="50"/>
                        </a:spcBef>
                      </a:pPr>
                      <a:r>
                        <a:rPr sz="1300" b="1" spc="25" dirty="0">
                          <a:solidFill>
                            <a:srgbClr val="008400"/>
                          </a:solidFill>
                          <a:latin typeface="Tahoma"/>
                          <a:cs typeface="Tahoma"/>
                        </a:rPr>
                        <a:t># </a:t>
                      </a:r>
                      <a:r>
                        <a:rPr sz="1300" b="1" spc="15" dirty="0">
                          <a:solidFill>
                            <a:srgbClr val="008400"/>
                          </a:solidFill>
                          <a:latin typeface="Tahoma"/>
                          <a:cs typeface="Tahoma"/>
                        </a:rPr>
                        <a:t>muestra commits </a:t>
                      </a:r>
                      <a:r>
                        <a:rPr sz="1300" b="1" spc="20" dirty="0">
                          <a:solidFill>
                            <a:srgbClr val="008400"/>
                          </a:solidFill>
                          <a:latin typeface="Tahoma"/>
                          <a:cs typeface="Tahoma"/>
                        </a:rPr>
                        <a:t>de </a:t>
                      </a:r>
                      <a:r>
                        <a:rPr sz="1300" b="1" spc="15" dirty="0">
                          <a:solidFill>
                            <a:srgbClr val="008400"/>
                          </a:solidFill>
                          <a:latin typeface="Tahoma"/>
                          <a:cs typeface="Tahoma"/>
                        </a:rPr>
                        <a:t>las últimas </a:t>
                      </a:r>
                      <a:r>
                        <a:rPr sz="1300" b="1" spc="20" dirty="0">
                          <a:solidFill>
                            <a:srgbClr val="008400"/>
                          </a:solidFill>
                          <a:latin typeface="Tahoma"/>
                          <a:cs typeface="Tahoma"/>
                        </a:rPr>
                        <a:t>2</a:t>
                      </a:r>
                      <a:r>
                        <a:rPr sz="1300" b="1" spc="-65" dirty="0">
                          <a:solidFill>
                            <a:srgbClr val="008400"/>
                          </a:solidFill>
                          <a:latin typeface="Tahoma"/>
                          <a:cs typeface="Tahoma"/>
                        </a:rPr>
                        <a:t> </a:t>
                      </a:r>
                      <a:r>
                        <a:rPr sz="1300" b="1" spc="15" dirty="0">
                          <a:solidFill>
                            <a:srgbClr val="008400"/>
                          </a:solidFill>
                          <a:latin typeface="Tahoma"/>
                          <a:cs typeface="Tahoma"/>
                        </a:rPr>
                        <a:t>semanas</a:t>
                      </a:r>
                      <a:endParaRPr sz="1300">
                        <a:latin typeface="Tahoma"/>
                        <a:cs typeface="Tahoma"/>
                      </a:endParaRPr>
                    </a:p>
                  </a:txBody>
                  <a:tcPr marL="0" marR="0" marT="5758" marB="0"/>
                </a:tc>
                <a:extLst>
                  <a:ext uri="{0D108BD9-81ED-4DB2-BD59-A6C34878D82A}">
                    <a16:rowId xmlns:a16="http://schemas.microsoft.com/office/drawing/2014/main" val="10002"/>
                  </a:ext>
                </a:extLst>
              </a:tr>
            </a:tbl>
          </a:graphicData>
        </a:graphic>
      </p:graphicFrame>
      <p:sp>
        <p:nvSpPr>
          <p:cNvPr id="6" name="object 6"/>
          <p:cNvSpPr txBox="1"/>
          <p:nvPr/>
        </p:nvSpPr>
        <p:spPr>
          <a:xfrm>
            <a:off x="2061758" y="2247387"/>
            <a:ext cx="4711348" cy="3065883"/>
          </a:xfrm>
          <a:prstGeom prst="rect">
            <a:avLst/>
          </a:prstGeom>
        </p:spPr>
        <p:txBody>
          <a:bodyPr vert="horz" wrap="square" lIns="0" tIns="5758" rIns="0" bIns="0" rtlCol="0">
            <a:spAutoFit/>
          </a:bodyPr>
          <a:lstStyle/>
          <a:p>
            <a:pPr marL="11516" marR="4607" algn="just">
              <a:lnSpc>
                <a:spcPct val="105100"/>
              </a:lnSpc>
              <a:spcBef>
                <a:spcPts val="45"/>
              </a:spcBef>
              <a:tabLst>
                <a:tab pos="1979662" algn="l"/>
              </a:tabLst>
            </a:pPr>
            <a:r>
              <a:rPr sz="1270" b="1" spc="18" dirty="0">
                <a:solidFill>
                  <a:srgbClr val="941751"/>
                </a:solidFill>
                <a:latin typeface="Tahoma"/>
                <a:cs typeface="Tahoma"/>
              </a:rPr>
              <a:t>$ </a:t>
            </a:r>
            <a:r>
              <a:rPr sz="1270" b="1" spc="14" dirty="0">
                <a:latin typeface="Tahoma"/>
                <a:cs typeface="Tahoma"/>
              </a:rPr>
              <a:t>git</a:t>
            </a:r>
            <a:r>
              <a:rPr sz="1270" b="1" spc="-5" dirty="0">
                <a:latin typeface="Tahoma"/>
                <a:cs typeface="Tahoma"/>
              </a:rPr>
              <a:t> </a:t>
            </a:r>
            <a:r>
              <a:rPr sz="1270" b="1" spc="14" dirty="0">
                <a:latin typeface="Tahoma"/>
                <a:cs typeface="Tahoma"/>
              </a:rPr>
              <a:t>log</a:t>
            </a:r>
            <a:r>
              <a:rPr sz="1270" b="1" spc="5" dirty="0">
                <a:latin typeface="Tahoma"/>
                <a:cs typeface="Tahoma"/>
              </a:rPr>
              <a:t> </a:t>
            </a:r>
            <a:r>
              <a:rPr sz="1270" b="1" spc="14" dirty="0">
                <a:solidFill>
                  <a:srgbClr val="FF2600"/>
                </a:solidFill>
                <a:latin typeface="Tahoma"/>
                <a:cs typeface="Tahoma"/>
              </a:rPr>
              <a:t>-2	</a:t>
            </a:r>
            <a:r>
              <a:rPr sz="1270" b="1" spc="23" dirty="0">
                <a:solidFill>
                  <a:srgbClr val="008400"/>
                </a:solidFill>
                <a:latin typeface="Tahoma"/>
                <a:cs typeface="Tahoma"/>
              </a:rPr>
              <a:t># </a:t>
            </a:r>
            <a:r>
              <a:rPr sz="1270" b="1" spc="14" dirty="0">
                <a:solidFill>
                  <a:srgbClr val="008400"/>
                </a:solidFill>
                <a:latin typeface="Tahoma"/>
                <a:cs typeface="Tahoma"/>
              </a:rPr>
              <a:t>Muestra los </a:t>
            </a:r>
            <a:r>
              <a:rPr sz="1270" b="1" spc="18" dirty="0">
                <a:solidFill>
                  <a:srgbClr val="008400"/>
                </a:solidFill>
                <a:latin typeface="Tahoma"/>
                <a:cs typeface="Tahoma"/>
              </a:rPr>
              <a:t>2 </a:t>
            </a:r>
            <a:r>
              <a:rPr sz="1270" b="1" spc="14" dirty="0">
                <a:solidFill>
                  <a:srgbClr val="008400"/>
                </a:solidFill>
                <a:latin typeface="Tahoma"/>
                <a:cs typeface="Tahoma"/>
              </a:rPr>
              <a:t>últimos</a:t>
            </a:r>
            <a:r>
              <a:rPr sz="1270" b="1" spc="-63" dirty="0">
                <a:solidFill>
                  <a:srgbClr val="008400"/>
                </a:solidFill>
                <a:latin typeface="Tahoma"/>
                <a:cs typeface="Tahoma"/>
              </a:rPr>
              <a:t> </a:t>
            </a:r>
            <a:r>
              <a:rPr sz="1270" b="1" spc="14" dirty="0">
                <a:solidFill>
                  <a:srgbClr val="008400"/>
                </a:solidFill>
                <a:latin typeface="Tahoma"/>
                <a:cs typeface="Tahoma"/>
              </a:rPr>
              <a:t>commits  </a:t>
            </a:r>
            <a:endParaRPr lang="es-ES" sz="1270" b="1" spc="14" dirty="0">
              <a:solidFill>
                <a:srgbClr val="008400"/>
              </a:solidFill>
              <a:latin typeface="Tahoma"/>
              <a:cs typeface="Tahoma"/>
            </a:endParaRPr>
          </a:p>
          <a:p>
            <a:pPr marL="11516" marR="4607" algn="just">
              <a:lnSpc>
                <a:spcPct val="105100"/>
              </a:lnSpc>
              <a:spcBef>
                <a:spcPts val="45"/>
              </a:spcBef>
              <a:tabLst>
                <a:tab pos="1979662" algn="l"/>
              </a:tabLst>
            </a:pPr>
            <a:endParaRPr lang="es-ES" sz="1270" b="1" spc="14" dirty="0">
              <a:solidFill>
                <a:srgbClr val="008400"/>
              </a:solidFill>
              <a:latin typeface="Tahoma"/>
              <a:cs typeface="Tahoma"/>
            </a:endParaRPr>
          </a:p>
          <a:p>
            <a:pPr marL="11516" marR="4607" algn="just">
              <a:lnSpc>
                <a:spcPct val="105100"/>
              </a:lnSpc>
              <a:spcBef>
                <a:spcPts val="45"/>
              </a:spcBef>
              <a:tabLst>
                <a:tab pos="1979662" algn="l"/>
              </a:tabLst>
            </a:pPr>
            <a:r>
              <a:rPr sz="1270" b="1" spc="18" dirty="0">
                <a:latin typeface="Tahoma"/>
                <a:cs typeface="Tahoma"/>
              </a:rPr>
              <a:t>commit </a:t>
            </a:r>
            <a:r>
              <a:rPr sz="1270" b="1" spc="14" dirty="0">
                <a:latin typeface="Tahoma"/>
                <a:cs typeface="Tahoma"/>
              </a:rPr>
              <a:t>973751d21c4a71f13a2e729ccf77f3a960885682  Author: Juan </a:t>
            </a:r>
            <a:r>
              <a:rPr sz="1270" b="1" spc="18" dirty="0">
                <a:latin typeface="Tahoma"/>
                <a:cs typeface="Tahoma"/>
              </a:rPr>
              <a:t>Quemada</a:t>
            </a:r>
            <a:r>
              <a:rPr sz="1270" b="1" spc="-9" dirty="0">
                <a:latin typeface="Tahoma"/>
                <a:cs typeface="Tahoma"/>
              </a:rPr>
              <a:t> </a:t>
            </a:r>
            <a:r>
              <a:rPr sz="1270" b="1" spc="14" dirty="0">
                <a:latin typeface="Tahoma"/>
                <a:cs typeface="Tahoma"/>
              </a:rPr>
              <a:t>&lt;</a:t>
            </a:r>
            <a:r>
              <a:rPr sz="1270" b="1" u="heavy" spc="14" dirty="0">
                <a:uFill>
                  <a:solidFill>
                    <a:srgbClr val="000000"/>
                  </a:solidFill>
                </a:uFill>
                <a:latin typeface="Tahoma"/>
                <a:cs typeface="Tahoma"/>
                <a:hlinkClick r:id="rId2"/>
              </a:rPr>
              <a:t>jquemada@dit.upm.es</a:t>
            </a:r>
            <a:r>
              <a:rPr sz="1270" b="1" spc="14" dirty="0">
                <a:latin typeface="Tahoma"/>
                <a:cs typeface="Tahoma"/>
              </a:rPr>
              <a:t>&gt;</a:t>
            </a:r>
            <a:endParaRPr sz="1270" dirty="0">
              <a:latin typeface="Tahoma"/>
              <a:cs typeface="Tahoma"/>
            </a:endParaRPr>
          </a:p>
          <a:p>
            <a:pPr marL="11516" algn="just">
              <a:lnSpc>
                <a:spcPct val="100000"/>
              </a:lnSpc>
              <a:spcBef>
                <a:spcPts val="77"/>
              </a:spcBef>
            </a:pPr>
            <a:r>
              <a:rPr sz="1270" b="1" spc="14" dirty="0">
                <a:latin typeface="Tahoma"/>
                <a:cs typeface="Tahoma"/>
              </a:rPr>
              <a:t>Date: </a:t>
            </a:r>
            <a:r>
              <a:rPr sz="1270" b="1" spc="18" dirty="0">
                <a:latin typeface="Tahoma"/>
                <a:cs typeface="Tahoma"/>
              </a:rPr>
              <a:t>Mon Nov 21 </a:t>
            </a:r>
            <a:r>
              <a:rPr sz="1270" b="1" spc="14" dirty="0">
                <a:latin typeface="Tahoma"/>
                <a:cs typeface="Tahoma"/>
              </a:rPr>
              <a:t>18:17:13 </a:t>
            </a:r>
            <a:r>
              <a:rPr sz="1270" b="1" spc="18" dirty="0">
                <a:latin typeface="Tahoma"/>
                <a:cs typeface="Tahoma"/>
              </a:rPr>
              <a:t>2011</a:t>
            </a:r>
            <a:r>
              <a:rPr sz="1270" b="1" spc="-68" dirty="0">
                <a:latin typeface="Tahoma"/>
                <a:cs typeface="Tahoma"/>
              </a:rPr>
              <a:t> </a:t>
            </a:r>
            <a:r>
              <a:rPr sz="1270" b="1" spc="18" dirty="0">
                <a:latin typeface="Tahoma"/>
                <a:cs typeface="Tahoma"/>
              </a:rPr>
              <a:t>+0100</a:t>
            </a:r>
            <a:endParaRPr sz="1270" dirty="0">
              <a:latin typeface="Tahoma"/>
              <a:cs typeface="Tahoma"/>
            </a:endParaRPr>
          </a:p>
          <a:p>
            <a:pPr>
              <a:lnSpc>
                <a:spcPct val="100000"/>
              </a:lnSpc>
              <a:spcBef>
                <a:spcPts val="36"/>
              </a:spcBef>
            </a:pPr>
            <a:endParaRPr sz="1360" dirty="0">
              <a:latin typeface="Tahoma"/>
              <a:cs typeface="Tahoma"/>
            </a:endParaRPr>
          </a:p>
          <a:p>
            <a:pPr marL="204991">
              <a:lnSpc>
                <a:spcPct val="100000"/>
              </a:lnSpc>
            </a:pPr>
            <a:r>
              <a:rPr sz="1270" b="1" spc="9" dirty="0">
                <a:latin typeface="Tahoma"/>
                <a:cs typeface="Tahoma"/>
              </a:rPr>
              <a:t>rails </a:t>
            </a:r>
            <a:r>
              <a:rPr sz="1270" b="1" spc="14" dirty="0">
                <a:latin typeface="Tahoma"/>
                <a:cs typeface="Tahoma"/>
              </a:rPr>
              <a:t>generate </a:t>
            </a:r>
            <a:r>
              <a:rPr sz="1270" b="1" spc="9" dirty="0">
                <a:latin typeface="Tahoma"/>
                <a:cs typeface="Tahoma"/>
              </a:rPr>
              <a:t>controller </a:t>
            </a:r>
            <a:r>
              <a:rPr sz="1270" b="1" spc="14" dirty="0">
                <a:latin typeface="Tahoma"/>
                <a:cs typeface="Tahoma"/>
              </a:rPr>
              <a:t>Planet index</a:t>
            </a:r>
            <a:r>
              <a:rPr sz="1270" b="1" spc="-23" dirty="0">
                <a:latin typeface="Tahoma"/>
                <a:cs typeface="Tahoma"/>
              </a:rPr>
              <a:t> </a:t>
            </a:r>
            <a:r>
              <a:rPr sz="1270" b="1" spc="14" dirty="0">
                <a:latin typeface="Tahoma"/>
                <a:cs typeface="Tahoma"/>
              </a:rPr>
              <a:t>contact</a:t>
            </a:r>
            <a:endParaRPr sz="1270" dirty="0">
              <a:latin typeface="Tahoma"/>
              <a:cs typeface="Tahoma"/>
            </a:endParaRPr>
          </a:p>
          <a:p>
            <a:pPr>
              <a:lnSpc>
                <a:spcPct val="100000"/>
              </a:lnSpc>
              <a:spcBef>
                <a:spcPts val="14"/>
              </a:spcBef>
            </a:pPr>
            <a:endParaRPr sz="1315" dirty="0">
              <a:latin typeface="Tahoma"/>
              <a:cs typeface="Tahoma"/>
            </a:endParaRPr>
          </a:p>
          <a:p>
            <a:pPr marL="11516" marR="121498" algn="just">
              <a:lnSpc>
                <a:spcPct val="105100"/>
              </a:lnSpc>
            </a:pPr>
            <a:endParaRPr lang="es-ES" sz="1270" b="1" spc="18" dirty="0">
              <a:latin typeface="Tahoma"/>
              <a:cs typeface="Tahoma"/>
            </a:endParaRPr>
          </a:p>
          <a:p>
            <a:pPr marL="11516" marR="121498" algn="just">
              <a:lnSpc>
                <a:spcPct val="105100"/>
              </a:lnSpc>
            </a:pPr>
            <a:r>
              <a:rPr lang="es-ES" sz="1270" b="1" spc="18" dirty="0">
                <a:latin typeface="Tahoma"/>
                <a:cs typeface="Tahoma"/>
              </a:rPr>
              <a:t>c</a:t>
            </a:r>
            <a:r>
              <a:rPr sz="1270" b="1" spc="18" dirty="0" err="1">
                <a:latin typeface="Tahoma"/>
                <a:cs typeface="Tahoma"/>
              </a:rPr>
              <a:t>ommit</a:t>
            </a:r>
            <a:r>
              <a:rPr sz="1270" b="1" spc="18" dirty="0">
                <a:latin typeface="Tahoma"/>
                <a:cs typeface="Tahoma"/>
              </a:rPr>
              <a:t> </a:t>
            </a:r>
            <a:r>
              <a:rPr sz="1270" b="1" spc="14" dirty="0">
                <a:latin typeface="Tahoma"/>
                <a:cs typeface="Tahoma"/>
              </a:rPr>
              <a:t>27ec17607086f1bffd0695791a8fc263f87d405f  Author: Juan </a:t>
            </a:r>
            <a:r>
              <a:rPr sz="1270" b="1" spc="18" dirty="0">
                <a:latin typeface="Tahoma"/>
                <a:cs typeface="Tahoma"/>
              </a:rPr>
              <a:t>Quemada</a:t>
            </a:r>
            <a:r>
              <a:rPr sz="1270" b="1" spc="-9" dirty="0">
                <a:latin typeface="Tahoma"/>
                <a:cs typeface="Tahoma"/>
              </a:rPr>
              <a:t> </a:t>
            </a:r>
            <a:r>
              <a:rPr sz="1270" b="1" spc="14" dirty="0">
                <a:latin typeface="Tahoma"/>
                <a:cs typeface="Tahoma"/>
              </a:rPr>
              <a:t>&lt;</a:t>
            </a:r>
            <a:r>
              <a:rPr sz="1270" b="1" u="heavy" spc="14" dirty="0">
                <a:uFill>
                  <a:solidFill>
                    <a:srgbClr val="000000"/>
                  </a:solidFill>
                </a:uFill>
                <a:latin typeface="Tahoma"/>
                <a:cs typeface="Tahoma"/>
                <a:hlinkClick r:id="rId2"/>
              </a:rPr>
              <a:t>jquemada@dit.upm.es</a:t>
            </a:r>
            <a:r>
              <a:rPr sz="1270" b="1" spc="14" dirty="0">
                <a:latin typeface="Tahoma"/>
                <a:cs typeface="Tahoma"/>
              </a:rPr>
              <a:t>&gt;</a:t>
            </a:r>
            <a:endParaRPr sz="1270" dirty="0">
              <a:latin typeface="Tahoma"/>
              <a:cs typeface="Tahoma"/>
            </a:endParaRPr>
          </a:p>
          <a:p>
            <a:pPr marL="11516" algn="just">
              <a:lnSpc>
                <a:spcPct val="100000"/>
              </a:lnSpc>
              <a:spcBef>
                <a:spcPts val="77"/>
              </a:spcBef>
            </a:pPr>
            <a:r>
              <a:rPr sz="1270" b="1" spc="14" dirty="0">
                <a:latin typeface="Tahoma"/>
                <a:cs typeface="Tahoma"/>
              </a:rPr>
              <a:t>Date: </a:t>
            </a:r>
            <a:r>
              <a:rPr sz="1270" b="1" spc="18" dirty="0">
                <a:latin typeface="Tahoma"/>
                <a:cs typeface="Tahoma"/>
              </a:rPr>
              <a:t>Mon Nov 21 </a:t>
            </a:r>
            <a:r>
              <a:rPr sz="1270" b="1" spc="14" dirty="0">
                <a:latin typeface="Tahoma"/>
                <a:cs typeface="Tahoma"/>
              </a:rPr>
              <a:t>18:16:03 </a:t>
            </a:r>
            <a:r>
              <a:rPr sz="1270" b="1" spc="18" dirty="0">
                <a:latin typeface="Tahoma"/>
                <a:cs typeface="Tahoma"/>
              </a:rPr>
              <a:t>2011</a:t>
            </a:r>
            <a:r>
              <a:rPr sz="1270" b="1" spc="-68" dirty="0">
                <a:latin typeface="Tahoma"/>
                <a:cs typeface="Tahoma"/>
              </a:rPr>
              <a:t> </a:t>
            </a:r>
            <a:r>
              <a:rPr sz="1270" b="1" spc="18" dirty="0">
                <a:latin typeface="Tahoma"/>
                <a:cs typeface="Tahoma"/>
              </a:rPr>
              <a:t>+0100</a:t>
            </a:r>
            <a:endParaRPr sz="1270" dirty="0">
              <a:latin typeface="Tahoma"/>
              <a:cs typeface="Tahoma"/>
            </a:endParaRPr>
          </a:p>
          <a:p>
            <a:pPr>
              <a:lnSpc>
                <a:spcPct val="100000"/>
              </a:lnSpc>
              <a:spcBef>
                <a:spcPts val="36"/>
              </a:spcBef>
            </a:pPr>
            <a:endParaRPr sz="1360" dirty="0">
              <a:latin typeface="Tahoma"/>
              <a:cs typeface="Tahoma"/>
            </a:endParaRPr>
          </a:p>
          <a:p>
            <a:pPr marL="204991">
              <a:lnSpc>
                <a:spcPct val="100000"/>
              </a:lnSpc>
              <a:spcBef>
                <a:spcPts val="5"/>
              </a:spcBef>
            </a:pPr>
            <a:endParaRPr lang="es-ES" sz="1270" b="1" spc="18" dirty="0">
              <a:latin typeface="Tahoma"/>
              <a:cs typeface="Tahoma"/>
            </a:endParaRPr>
          </a:p>
          <a:p>
            <a:pPr marL="204991">
              <a:lnSpc>
                <a:spcPct val="100000"/>
              </a:lnSpc>
              <a:spcBef>
                <a:spcPts val="5"/>
              </a:spcBef>
            </a:pPr>
            <a:r>
              <a:rPr sz="1270" b="1" spc="18" dirty="0">
                <a:latin typeface="Tahoma"/>
                <a:cs typeface="Tahoma"/>
              </a:rPr>
              <a:t>new </a:t>
            </a:r>
            <a:r>
              <a:rPr sz="1270" b="1" spc="14" dirty="0">
                <a:latin typeface="Tahoma"/>
                <a:cs typeface="Tahoma"/>
              </a:rPr>
              <a:t>planet</a:t>
            </a:r>
            <a:r>
              <a:rPr sz="1270" b="1" spc="-14" dirty="0">
                <a:latin typeface="Tahoma"/>
                <a:cs typeface="Tahoma"/>
              </a:rPr>
              <a:t> </a:t>
            </a:r>
            <a:r>
              <a:rPr sz="1270" b="1" spc="14" dirty="0">
                <a:latin typeface="Tahoma"/>
                <a:cs typeface="Tahoma"/>
              </a:rPr>
              <a:t>creado</a:t>
            </a:r>
            <a:endParaRPr sz="1270" dirty="0">
              <a:latin typeface="Tahoma"/>
              <a:cs typeface="Tahoma"/>
            </a:endParaRPr>
          </a:p>
        </p:txBody>
      </p:sp>
      <p:sp>
        <p:nvSpPr>
          <p:cNvPr id="7" name="object 7"/>
          <p:cNvSpPr txBox="1"/>
          <p:nvPr/>
        </p:nvSpPr>
        <p:spPr>
          <a:xfrm>
            <a:off x="2061758" y="5297936"/>
            <a:ext cx="6055885" cy="831482"/>
          </a:xfrm>
          <a:prstGeom prst="rect">
            <a:avLst/>
          </a:prstGeom>
        </p:spPr>
        <p:txBody>
          <a:bodyPr vert="horz" wrap="square" lIns="0" tIns="15547" rIns="0" bIns="0" rtlCol="0">
            <a:spAutoFit/>
          </a:bodyPr>
          <a:lstStyle/>
          <a:p>
            <a:pPr marL="11516">
              <a:lnSpc>
                <a:spcPct val="100000"/>
              </a:lnSpc>
              <a:spcBef>
                <a:spcPts val="122"/>
              </a:spcBef>
              <a:tabLst>
                <a:tab pos="1926111" algn="l"/>
              </a:tabLst>
            </a:pPr>
            <a:r>
              <a:rPr sz="1270" b="1" spc="18" dirty="0">
                <a:solidFill>
                  <a:srgbClr val="941751"/>
                </a:solidFill>
                <a:latin typeface="Tahoma"/>
                <a:cs typeface="Tahoma"/>
              </a:rPr>
              <a:t>$ </a:t>
            </a:r>
            <a:r>
              <a:rPr sz="1270" b="1" spc="14" dirty="0">
                <a:latin typeface="Tahoma"/>
                <a:cs typeface="Tahoma"/>
              </a:rPr>
              <a:t>git</a:t>
            </a:r>
            <a:r>
              <a:rPr sz="1270" b="1" spc="-5" dirty="0">
                <a:latin typeface="Tahoma"/>
                <a:cs typeface="Tahoma"/>
              </a:rPr>
              <a:t> </a:t>
            </a:r>
            <a:r>
              <a:rPr sz="1270" b="1" spc="14" dirty="0">
                <a:latin typeface="Tahoma"/>
                <a:cs typeface="Tahoma"/>
              </a:rPr>
              <a:t>log</a:t>
            </a:r>
            <a:r>
              <a:rPr sz="1270" b="1" spc="9" dirty="0">
                <a:latin typeface="Tahoma"/>
                <a:cs typeface="Tahoma"/>
              </a:rPr>
              <a:t> </a:t>
            </a:r>
            <a:r>
              <a:rPr sz="1270" b="1" spc="14" dirty="0">
                <a:solidFill>
                  <a:srgbClr val="FF2600"/>
                </a:solidFill>
                <a:latin typeface="Tahoma"/>
                <a:cs typeface="Tahoma"/>
              </a:rPr>
              <a:t>--oneline	</a:t>
            </a:r>
            <a:r>
              <a:rPr sz="1270" b="1" spc="23" dirty="0">
                <a:solidFill>
                  <a:srgbClr val="008400"/>
                </a:solidFill>
                <a:latin typeface="Tahoma"/>
                <a:cs typeface="Tahoma"/>
              </a:rPr>
              <a:t># </a:t>
            </a:r>
            <a:r>
              <a:rPr sz="1270" b="1" spc="14" dirty="0">
                <a:solidFill>
                  <a:srgbClr val="008400"/>
                </a:solidFill>
                <a:latin typeface="Tahoma"/>
                <a:cs typeface="Tahoma"/>
              </a:rPr>
              <a:t>Muestra un log resumido. </a:t>
            </a:r>
            <a:r>
              <a:rPr sz="1270" b="1" spc="18" dirty="0">
                <a:solidFill>
                  <a:srgbClr val="008400"/>
                </a:solidFill>
                <a:latin typeface="Tahoma"/>
                <a:cs typeface="Tahoma"/>
              </a:rPr>
              <a:t>Una </a:t>
            </a:r>
            <a:r>
              <a:rPr sz="1270" b="1" spc="9" dirty="0">
                <a:solidFill>
                  <a:srgbClr val="008400"/>
                </a:solidFill>
                <a:latin typeface="Tahoma"/>
                <a:cs typeface="Tahoma"/>
              </a:rPr>
              <a:t>línea </a:t>
            </a:r>
            <a:r>
              <a:rPr sz="1270" b="1" spc="14" dirty="0">
                <a:solidFill>
                  <a:srgbClr val="008400"/>
                </a:solidFill>
                <a:latin typeface="Tahoma"/>
                <a:cs typeface="Tahoma"/>
              </a:rPr>
              <a:t>por</a:t>
            </a:r>
            <a:r>
              <a:rPr sz="1270" b="1" spc="-73" dirty="0">
                <a:solidFill>
                  <a:srgbClr val="008400"/>
                </a:solidFill>
                <a:latin typeface="Tahoma"/>
                <a:cs typeface="Tahoma"/>
              </a:rPr>
              <a:t> </a:t>
            </a:r>
            <a:r>
              <a:rPr sz="1270" b="1" spc="18" dirty="0">
                <a:solidFill>
                  <a:srgbClr val="008400"/>
                </a:solidFill>
                <a:latin typeface="Tahoma"/>
                <a:cs typeface="Tahoma"/>
              </a:rPr>
              <a:t>commit</a:t>
            </a:r>
            <a:endParaRPr sz="1270">
              <a:latin typeface="Tahoma"/>
              <a:cs typeface="Tahoma"/>
            </a:endParaRPr>
          </a:p>
          <a:p>
            <a:pPr>
              <a:lnSpc>
                <a:spcPct val="100000"/>
              </a:lnSpc>
              <a:spcBef>
                <a:spcPts val="14"/>
              </a:spcBef>
            </a:pPr>
            <a:endParaRPr sz="1315">
              <a:latin typeface="Tahoma"/>
              <a:cs typeface="Tahoma"/>
            </a:endParaRPr>
          </a:p>
          <a:p>
            <a:pPr marL="11516" marR="1503461">
              <a:lnSpc>
                <a:spcPct val="105100"/>
              </a:lnSpc>
            </a:pPr>
            <a:r>
              <a:rPr sz="1270" b="1" spc="18" dirty="0">
                <a:latin typeface="Tahoma"/>
                <a:cs typeface="Tahoma"/>
              </a:rPr>
              <a:t>973751d </a:t>
            </a:r>
            <a:r>
              <a:rPr sz="1270" b="1" spc="9" dirty="0">
                <a:latin typeface="Tahoma"/>
                <a:cs typeface="Tahoma"/>
              </a:rPr>
              <a:t>rails </a:t>
            </a:r>
            <a:r>
              <a:rPr sz="1270" b="1" spc="14" dirty="0">
                <a:latin typeface="Tahoma"/>
                <a:cs typeface="Tahoma"/>
              </a:rPr>
              <a:t>generate </a:t>
            </a:r>
            <a:r>
              <a:rPr sz="1270" b="1" spc="9" dirty="0">
                <a:latin typeface="Tahoma"/>
                <a:cs typeface="Tahoma"/>
              </a:rPr>
              <a:t>controller </a:t>
            </a:r>
            <a:r>
              <a:rPr sz="1270" b="1" spc="14" dirty="0">
                <a:latin typeface="Tahoma"/>
                <a:cs typeface="Tahoma"/>
              </a:rPr>
              <a:t>Planet index contact  27ec176 </a:t>
            </a:r>
            <a:r>
              <a:rPr sz="1270" b="1" spc="18" dirty="0">
                <a:latin typeface="Tahoma"/>
                <a:cs typeface="Tahoma"/>
              </a:rPr>
              <a:t>new </a:t>
            </a:r>
            <a:r>
              <a:rPr sz="1270" b="1" spc="14" dirty="0">
                <a:latin typeface="Tahoma"/>
                <a:cs typeface="Tahoma"/>
              </a:rPr>
              <a:t>planet</a:t>
            </a:r>
            <a:r>
              <a:rPr sz="1270" b="1" spc="-23" dirty="0">
                <a:latin typeface="Tahoma"/>
                <a:cs typeface="Tahoma"/>
              </a:rPr>
              <a:t> </a:t>
            </a:r>
            <a:r>
              <a:rPr sz="1270" b="1" spc="14" dirty="0">
                <a:latin typeface="Tahoma"/>
                <a:cs typeface="Tahoma"/>
              </a:rPr>
              <a:t>creado</a:t>
            </a:r>
            <a:endParaRPr sz="1270">
              <a:latin typeface="Tahoma"/>
              <a:cs typeface="Tahoma"/>
            </a:endParaRPr>
          </a:p>
        </p:txBody>
      </p:sp>
      <p:sp>
        <p:nvSpPr>
          <p:cNvPr id="8" name="object 8"/>
          <p:cNvSpPr/>
          <p:nvPr/>
        </p:nvSpPr>
        <p:spPr>
          <a:xfrm>
            <a:off x="7554213" y="2770507"/>
            <a:ext cx="3705741" cy="1843113"/>
          </a:xfrm>
          <a:prstGeom prst="rect">
            <a:avLst/>
          </a:prstGeom>
          <a:blipFill>
            <a:blip r:embed="rId3" cstate="print"/>
            <a:stretch>
              <a:fillRect/>
            </a:stretch>
          </a:blipFill>
        </p:spPr>
        <p:txBody>
          <a:bodyPr wrap="square" lIns="0" tIns="0" rIns="0" bIns="0" rtlCol="0"/>
          <a:lstStyle/>
          <a:p>
            <a:endParaRPr sz="1632"/>
          </a:p>
        </p:txBody>
      </p:sp>
      <p:grpSp>
        <p:nvGrpSpPr>
          <p:cNvPr id="9" name="object 9"/>
          <p:cNvGrpSpPr/>
          <p:nvPr/>
        </p:nvGrpSpPr>
        <p:grpSpPr>
          <a:xfrm>
            <a:off x="1806256" y="2596281"/>
            <a:ext cx="5599261" cy="824069"/>
            <a:chOff x="616066" y="2527533"/>
            <a:chExt cx="6174741" cy="1208413"/>
          </a:xfrm>
        </p:grpSpPr>
        <p:sp>
          <p:nvSpPr>
            <p:cNvPr id="10" name="object 10"/>
            <p:cNvSpPr/>
            <p:nvPr/>
          </p:nvSpPr>
          <p:spPr>
            <a:xfrm>
              <a:off x="616066" y="2527541"/>
              <a:ext cx="6174740" cy="1208405"/>
            </a:xfrm>
            <a:custGeom>
              <a:avLst/>
              <a:gdLst/>
              <a:ahLst/>
              <a:cxnLst/>
              <a:rect l="l" t="t" r="r" b="b"/>
              <a:pathLst>
                <a:path w="6174740" h="1208404">
                  <a:moveTo>
                    <a:pt x="5963091" y="0"/>
                  </a:moveTo>
                  <a:lnTo>
                    <a:pt x="206928" y="0"/>
                  </a:lnTo>
                  <a:lnTo>
                    <a:pt x="158934" y="5572"/>
                  </a:lnTo>
                  <a:lnTo>
                    <a:pt x="115165" y="21440"/>
                  </a:lnTo>
                  <a:lnTo>
                    <a:pt x="76774" y="46329"/>
                  </a:lnTo>
                  <a:lnTo>
                    <a:pt x="44912" y="78964"/>
                  </a:lnTo>
                  <a:lnTo>
                    <a:pt x="20728" y="118072"/>
                  </a:lnTo>
                  <a:lnTo>
                    <a:pt x="5373" y="162376"/>
                  </a:lnTo>
                  <a:lnTo>
                    <a:pt x="0" y="210604"/>
                  </a:lnTo>
                  <a:lnTo>
                    <a:pt x="0" y="998156"/>
                  </a:lnTo>
                  <a:lnTo>
                    <a:pt x="5373" y="1046343"/>
                  </a:lnTo>
                  <a:lnTo>
                    <a:pt x="20728" y="1090535"/>
                  </a:lnTo>
                  <a:lnTo>
                    <a:pt x="44912" y="1129486"/>
                  </a:lnTo>
                  <a:lnTo>
                    <a:pt x="76774" y="1161949"/>
                  </a:lnTo>
                  <a:lnTo>
                    <a:pt x="115165" y="1186680"/>
                  </a:lnTo>
                  <a:lnTo>
                    <a:pt x="158934" y="1202432"/>
                  </a:lnTo>
                  <a:lnTo>
                    <a:pt x="206928" y="1207960"/>
                  </a:lnTo>
                  <a:lnTo>
                    <a:pt x="5963091" y="1207960"/>
                  </a:lnTo>
                  <a:lnTo>
                    <a:pt x="6011337" y="1202288"/>
                  </a:lnTo>
                  <a:lnTo>
                    <a:pt x="6055748" y="1186164"/>
                  </a:lnTo>
                  <a:lnTo>
                    <a:pt x="6095018" y="1160925"/>
                  </a:lnTo>
                  <a:lnTo>
                    <a:pt x="6127839" y="1127907"/>
                  </a:lnTo>
                  <a:lnTo>
                    <a:pt x="6152901" y="1088448"/>
                  </a:lnTo>
                  <a:lnTo>
                    <a:pt x="6168898" y="1043884"/>
                  </a:lnTo>
                  <a:lnTo>
                    <a:pt x="6174521" y="995552"/>
                  </a:lnTo>
                  <a:lnTo>
                    <a:pt x="6174521" y="210604"/>
                  </a:lnTo>
                  <a:lnTo>
                    <a:pt x="6168898" y="162376"/>
                  </a:lnTo>
                  <a:lnTo>
                    <a:pt x="6152901" y="118072"/>
                  </a:lnTo>
                  <a:lnTo>
                    <a:pt x="6127839" y="78964"/>
                  </a:lnTo>
                  <a:lnTo>
                    <a:pt x="6095018" y="46329"/>
                  </a:lnTo>
                  <a:lnTo>
                    <a:pt x="6055748" y="21440"/>
                  </a:lnTo>
                  <a:lnTo>
                    <a:pt x="6011337" y="5572"/>
                  </a:lnTo>
                  <a:lnTo>
                    <a:pt x="5963091" y="0"/>
                  </a:lnTo>
                  <a:close/>
                </a:path>
              </a:pathLst>
            </a:custGeom>
            <a:solidFill>
              <a:srgbClr val="FF40FF">
                <a:alpha val="30999"/>
              </a:srgbClr>
            </a:solidFill>
          </p:spPr>
          <p:txBody>
            <a:bodyPr wrap="square" lIns="0" tIns="0" rIns="0" bIns="0" rtlCol="0"/>
            <a:lstStyle/>
            <a:p>
              <a:endParaRPr sz="1632"/>
            </a:p>
          </p:txBody>
        </p:sp>
        <p:sp>
          <p:nvSpPr>
            <p:cNvPr id="11" name="object 11"/>
            <p:cNvSpPr/>
            <p:nvPr/>
          </p:nvSpPr>
          <p:spPr>
            <a:xfrm>
              <a:off x="616067" y="2527533"/>
              <a:ext cx="6174740" cy="1208405"/>
            </a:xfrm>
            <a:custGeom>
              <a:avLst/>
              <a:gdLst/>
              <a:ahLst/>
              <a:cxnLst/>
              <a:rect l="l" t="t" r="r" b="b"/>
              <a:pathLst>
                <a:path w="6174740" h="1208404">
                  <a:moveTo>
                    <a:pt x="0" y="998159"/>
                  </a:moveTo>
                  <a:lnTo>
                    <a:pt x="0" y="210605"/>
                  </a:lnTo>
                  <a:lnTo>
                    <a:pt x="5373" y="162376"/>
                  </a:lnTo>
                  <a:lnTo>
                    <a:pt x="20728" y="118071"/>
                  </a:lnTo>
                  <a:lnTo>
                    <a:pt x="44911" y="78963"/>
                  </a:lnTo>
                  <a:lnTo>
                    <a:pt x="76774" y="46328"/>
                  </a:lnTo>
                  <a:lnTo>
                    <a:pt x="115165" y="21440"/>
                  </a:lnTo>
                  <a:lnTo>
                    <a:pt x="158933" y="5572"/>
                  </a:lnTo>
                  <a:lnTo>
                    <a:pt x="206928" y="0"/>
                  </a:lnTo>
                  <a:lnTo>
                    <a:pt x="5963109" y="0"/>
                  </a:lnTo>
                  <a:lnTo>
                    <a:pt x="6011351" y="5572"/>
                  </a:lnTo>
                  <a:lnTo>
                    <a:pt x="6055761" y="21440"/>
                  </a:lnTo>
                  <a:lnTo>
                    <a:pt x="6095030" y="46328"/>
                  </a:lnTo>
                  <a:lnTo>
                    <a:pt x="6127850" y="78963"/>
                  </a:lnTo>
                  <a:lnTo>
                    <a:pt x="6152913" y="118071"/>
                  </a:lnTo>
                  <a:lnTo>
                    <a:pt x="6168910" y="162376"/>
                  </a:lnTo>
                  <a:lnTo>
                    <a:pt x="6174533" y="210605"/>
                  </a:lnTo>
                  <a:lnTo>
                    <a:pt x="6174533" y="995556"/>
                  </a:lnTo>
                  <a:lnTo>
                    <a:pt x="6168910" y="1043885"/>
                  </a:lnTo>
                  <a:lnTo>
                    <a:pt x="6152913" y="1088448"/>
                  </a:lnTo>
                  <a:lnTo>
                    <a:pt x="6127850" y="1127907"/>
                  </a:lnTo>
                  <a:lnTo>
                    <a:pt x="6095030" y="1160926"/>
                  </a:lnTo>
                  <a:lnTo>
                    <a:pt x="6055761" y="1186167"/>
                  </a:lnTo>
                  <a:lnTo>
                    <a:pt x="6011351" y="1202292"/>
                  </a:lnTo>
                  <a:lnTo>
                    <a:pt x="5963109" y="1207964"/>
                  </a:lnTo>
                  <a:lnTo>
                    <a:pt x="206928" y="1207964"/>
                  </a:lnTo>
                  <a:lnTo>
                    <a:pt x="158933" y="1202436"/>
                  </a:lnTo>
                  <a:lnTo>
                    <a:pt x="115165" y="1186683"/>
                  </a:lnTo>
                  <a:lnTo>
                    <a:pt x="76774" y="1161951"/>
                  </a:lnTo>
                  <a:lnTo>
                    <a:pt x="44911" y="1129486"/>
                  </a:lnTo>
                  <a:lnTo>
                    <a:pt x="20728" y="1090535"/>
                  </a:lnTo>
                  <a:lnTo>
                    <a:pt x="5373" y="1046344"/>
                  </a:lnTo>
                  <a:lnTo>
                    <a:pt x="0" y="998159"/>
                  </a:lnTo>
                  <a:close/>
                </a:path>
              </a:pathLst>
            </a:custGeom>
            <a:ln w="10512">
              <a:solidFill>
                <a:srgbClr val="000000"/>
              </a:solidFill>
            </a:ln>
          </p:spPr>
          <p:txBody>
            <a:bodyPr wrap="square" lIns="0" tIns="0" rIns="0" bIns="0" rtlCol="0"/>
            <a:lstStyle/>
            <a:p>
              <a:endParaRPr sz="1632"/>
            </a:p>
          </p:txBody>
        </p:sp>
      </p:grpSp>
      <p:grpSp>
        <p:nvGrpSpPr>
          <p:cNvPr id="12" name="object 12"/>
          <p:cNvGrpSpPr/>
          <p:nvPr/>
        </p:nvGrpSpPr>
        <p:grpSpPr>
          <a:xfrm>
            <a:off x="1806256" y="3849282"/>
            <a:ext cx="5609049" cy="1034750"/>
            <a:chOff x="610810" y="3857402"/>
            <a:chExt cx="6185535" cy="1218565"/>
          </a:xfrm>
        </p:grpSpPr>
        <p:sp>
          <p:nvSpPr>
            <p:cNvPr id="13" name="object 13"/>
            <p:cNvSpPr/>
            <p:nvPr/>
          </p:nvSpPr>
          <p:spPr>
            <a:xfrm>
              <a:off x="616066" y="3862666"/>
              <a:ext cx="6174740" cy="1208405"/>
            </a:xfrm>
            <a:custGeom>
              <a:avLst/>
              <a:gdLst/>
              <a:ahLst/>
              <a:cxnLst/>
              <a:rect l="l" t="t" r="r" b="b"/>
              <a:pathLst>
                <a:path w="6174740" h="1208404">
                  <a:moveTo>
                    <a:pt x="5963091" y="0"/>
                  </a:moveTo>
                  <a:lnTo>
                    <a:pt x="206928" y="0"/>
                  </a:lnTo>
                  <a:lnTo>
                    <a:pt x="158934" y="5377"/>
                  </a:lnTo>
                  <a:lnTo>
                    <a:pt x="115165" y="20743"/>
                  </a:lnTo>
                  <a:lnTo>
                    <a:pt x="76774" y="44945"/>
                  </a:lnTo>
                  <a:lnTo>
                    <a:pt x="44912" y="76833"/>
                  </a:lnTo>
                  <a:lnTo>
                    <a:pt x="20728" y="115256"/>
                  </a:lnTo>
                  <a:lnTo>
                    <a:pt x="5373" y="159061"/>
                  </a:lnTo>
                  <a:lnTo>
                    <a:pt x="0" y="207098"/>
                  </a:lnTo>
                  <a:lnTo>
                    <a:pt x="0" y="998156"/>
                  </a:lnTo>
                  <a:lnTo>
                    <a:pt x="5373" y="1046343"/>
                  </a:lnTo>
                  <a:lnTo>
                    <a:pt x="20728" y="1090535"/>
                  </a:lnTo>
                  <a:lnTo>
                    <a:pt x="44912" y="1129486"/>
                  </a:lnTo>
                  <a:lnTo>
                    <a:pt x="76774" y="1161949"/>
                  </a:lnTo>
                  <a:lnTo>
                    <a:pt x="115165" y="1186680"/>
                  </a:lnTo>
                  <a:lnTo>
                    <a:pt x="158934" y="1202432"/>
                  </a:lnTo>
                  <a:lnTo>
                    <a:pt x="206928" y="1207960"/>
                  </a:lnTo>
                  <a:lnTo>
                    <a:pt x="5963091" y="1207960"/>
                  </a:lnTo>
                  <a:lnTo>
                    <a:pt x="6011337" y="1202094"/>
                  </a:lnTo>
                  <a:lnTo>
                    <a:pt x="6055748" y="1185469"/>
                  </a:lnTo>
                  <a:lnTo>
                    <a:pt x="6095018" y="1159545"/>
                  </a:lnTo>
                  <a:lnTo>
                    <a:pt x="6127839" y="1125781"/>
                  </a:lnTo>
                  <a:lnTo>
                    <a:pt x="6152901" y="1085637"/>
                  </a:lnTo>
                  <a:lnTo>
                    <a:pt x="6168898" y="1040573"/>
                  </a:lnTo>
                  <a:lnTo>
                    <a:pt x="6174521" y="992047"/>
                  </a:lnTo>
                  <a:lnTo>
                    <a:pt x="6174521" y="207098"/>
                  </a:lnTo>
                  <a:lnTo>
                    <a:pt x="6168898" y="159061"/>
                  </a:lnTo>
                  <a:lnTo>
                    <a:pt x="6152901" y="115256"/>
                  </a:lnTo>
                  <a:lnTo>
                    <a:pt x="6127839" y="76833"/>
                  </a:lnTo>
                  <a:lnTo>
                    <a:pt x="6095018" y="44945"/>
                  </a:lnTo>
                  <a:lnTo>
                    <a:pt x="6055748" y="20743"/>
                  </a:lnTo>
                  <a:lnTo>
                    <a:pt x="6011337" y="5377"/>
                  </a:lnTo>
                  <a:lnTo>
                    <a:pt x="5963091" y="0"/>
                  </a:lnTo>
                  <a:close/>
                </a:path>
              </a:pathLst>
            </a:custGeom>
            <a:solidFill>
              <a:srgbClr val="FF40FF">
                <a:alpha val="30999"/>
              </a:srgbClr>
            </a:solidFill>
          </p:spPr>
          <p:txBody>
            <a:bodyPr wrap="square" lIns="0" tIns="0" rIns="0" bIns="0" rtlCol="0"/>
            <a:lstStyle/>
            <a:p>
              <a:endParaRPr sz="1632"/>
            </a:p>
          </p:txBody>
        </p:sp>
        <p:sp>
          <p:nvSpPr>
            <p:cNvPr id="14" name="object 14"/>
            <p:cNvSpPr/>
            <p:nvPr/>
          </p:nvSpPr>
          <p:spPr>
            <a:xfrm>
              <a:off x="616067" y="3862658"/>
              <a:ext cx="6174740" cy="1208405"/>
            </a:xfrm>
            <a:custGeom>
              <a:avLst/>
              <a:gdLst/>
              <a:ahLst/>
              <a:cxnLst/>
              <a:rect l="l" t="t" r="r" b="b"/>
              <a:pathLst>
                <a:path w="6174740" h="1208404">
                  <a:moveTo>
                    <a:pt x="0" y="998159"/>
                  </a:moveTo>
                  <a:lnTo>
                    <a:pt x="0" y="207100"/>
                  </a:lnTo>
                  <a:lnTo>
                    <a:pt x="5373" y="159066"/>
                  </a:lnTo>
                  <a:lnTo>
                    <a:pt x="20728" y="115261"/>
                  </a:lnTo>
                  <a:lnTo>
                    <a:pt x="44911" y="76838"/>
                  </a:lnTo>
                  <a:lnTo>
                    <a:pt x="76774" y="44949"/>
                  </a:lnTo>
                  <a:lnTo>
                    <a:pt x="115165" y="20745"/>
                  </a:lnTo>
                  <a:lnTo>
                    <a:pt x="158933" y="5378"/>
                  </a:lnTo>
                  <a:lnTo>
                    <a:pt x="206928" y="0"/>
                  </a:lnTo>
                  <a:lnTo>
                    <a:pt x="5963109" y="0"/>
                  </a:lnTo>
                  <a:lnTo>
                    <a:pt x="6011351" y="5378"/>
                  </a:lnTo>
                  <a:lnTo>
                    <a:pt x="6055761" y="20745"/>
                  </a:lnTo>
                  <a:lnTo>
                    <a:pt x="6095030" y="44949"/>
                  </a:lnTo>
                  <a:lnTo>
                    <a:pt x="6127850" y="76838"/>
                  </a:lnTo>
                  <a:lnTo>
                    <a:pt x="6152913" y="115261"/>
                  </a:lnTo>
                  <a:lnTo>
                    <a:pt x="6168910" y="159066"/>
                  </a:lnTo>
                  <a:lnTo>
                    <a:pt x="6174533" y="207100"/>
                  </a:lnTo>
                  <a:lnTo>
                    <a:pt x="6174533" y="992052"/>
                  </a:lnTo>
                  <a:lnTo>
                    <a:pt x="6168910" y="1040575"/>
                  </a:lnTo>
                  <a:lnTo>
                    <a:pt x="6152913" y="1085638"/>
                  </a:lnTo>
                  <a:lnTo>
                    <a:pt x="6127850" y="1125782"/>
                  </a:lnTo>
                  <a:lnTo>
                    <a:pt x="6095030" y="1159547"/>
                  </a:lnTo>
                  <a:lnTo>
                    <a:pt x="6055761" y="1185472"/>
                  </a:lnTo>
                  <a:lnTo>
                    <a:pt x="6011351" y="1202098"/>
                  </a:lnTo>
                  <a:lnTo>
                    <a:pt x="5963109" y="1207964"/>
                  </a:lnTo>
                  <a:lnTo>
                    <a:pt x="206928" y="1207964"/>
                  </a:lnTo>
                  <a:lnTo>
                    <a:pt x="158933" y="1202436"/>
                  </a:lnTo>
                  <a:lnTo>
                    <a:pt x="115165" y="1186683"/>
                  </a:lnTo>
                  <a:lnTo>
                    <a:pt x="76774" y="1161951"/>
                  </a:lnTo>
                  <a:lnTo>
                    <a:pt x="44911" y="1129486"/>
                  </a:lnTo>
                  <a:lnTo>
                    <a:pt x="20728" y="1090535"/>
                  </a:lnTo>
                  <a:lnTo>
                    <a:pt x="5373" y="1046344"/>
                  </a:lnTo>
                  <a:lnTo>
                    <a:pt x="0" y="998159"/>
                  </a:lnTo>
                  <a:close/>
                </a:path>
              </a:pathLst>
            </a:custGeom>
            <a:ln w="10512">
              <a:solidFill>
                <a:srgbClr val="000000"/>
              </a:solidFill>
            </a:ln>
          </p:spPr>
          <p:txBody>
            <a:bodyPr wrap="square" lIns="0" tIns="0" rIns="0" bIns="0" rtlCol="0"/>
            <a:lstStyle/>
            <a:p>
              <a:endParaRPr sz="1632"/>
            </a:p>
          </p:txBody>
        </p:sp>
      </p:grpSp>
      <p:grpSp>
        <p:nvGrpSpPr>
          <p:cNvPr id="15" name="object 15"/>
          <p:cNvGrpSpPr/>
          <p:nvPr/>
        </p:nvGrpSpPr>
        <p:grpSpPr>
          <a:xfrm>
            <a:off x="1801491" y="5660986"/>
            <a:ext cx="5609049" cy="551634"/>
            <a:chOff x="610810" y="6031744"/>
            <a:chExt cx="6185535" cy="608330"/>
          </a:xfrm>
        </p:grpSpPr>
        <p:sp>
          <p:nvSpPr>
            <p:cNvPr id="16" name="object 16"/>
            <p:cNvSpPr/>
            <p:nvPr/>
          </p:nvSpPr>
          <p:spPr>
            <a:xfrm>
              <a:off x="616066" y="6037008"/>
              <a:ext cx="6174740" cy="598170"/>
            </a:xfrm>
            <a:custGeom>
              <a:avLst/>
              <a:gdLst/>
              <a:ahLst/>
              <a:cxnLst/>
              <a:rect l="l" t="t" r="r" b="b"/>
              <a:pathLst>
                <a:path w="6174740" h="598170">
                  <a:moveTo>
                    <a:pt x="5963091" y="0"/>
                  </a:moveTo>
                  <a:lnTo>
                    <a:pt x="206928" y="0"/>
                  </a:lnTo>
                  <a:lnTo>
                    <a:pt x="158934" y="5283"/>
                  </a:lnTo>
                  <a:lnTo>
                    <a:pt x="115165" y="20406"/>
                  </a:lnTo>
                  <a:lnTo>
                    <a:pt x="76774" y="44276"/>
                  </a:lnTo>
                  <a:lnTo>
                    <a:pt x="44912" y="75801"/>
                  </a:lnTo>
                  <a:lnTo>
                    <a:pt x="20728" y="113891"/>
                  </a:lnTo>
                  <a:lnTo>
                    <a:pt x="5373" y="157454"/>
                  </a:lnTo>
                  <a:lnTo>
                    <a:pt x="0" y="205397"/>
                  </a:lnTo>
                  <a:lnTo>
                    <a:pt x="0" y="387817"/>
                  </a:lnTo>
                  <a:lnTo>
                    <a:pt x="5373" y="436002"/>
                  </a:lnTo>
                  <a:lnTo>
                    <a:pt x="20728" y="480193"/>
                  </a:lnTo>
                  <a:lnTo>
                    <a:pt x="44912" y="519144"/>
                  </a:lnTo>
                  <a:lnTo>
                    <a:pt x="76774" y="551609"/>
                  </a:lnTo>
                  <a:lnTo>
                    <a:pt x="115165" y="576341"/>
                  </a:lnTo>
                  <a:lnTo>
                    <a:pt x="158934" y="592094"/>
                  </a:lnTo>
                  <a:lnTo>
                    <a:pt x="206928" y="597622"/>
                  </a:lnTo>
                  <a:lnTo>
                    <a:pt x="5963091" y="597622"/>
                  </a:lnTo>
                  <a:lnTo>
                    <a:pt x="6011337" y="592083"/>
                  </a:lnTo>
                  <a:lnTo>
                    <a:pt x="6055748" y="576301"/>
                  </a:lnTo>
                  <a:lnTo>
                    <a:pt x="6095018" y="551530"/>
                  </a:lnTo>
                  <a:lnTo>
                    <a:pt x="6127839" y="519022"/>
                  </a:lnTo>
                  <a:lnTo>
                    <a:pt x="6152901" y="480032"/>
                  </a:lnTo>
                  <a:lnTo>
                    <a:pt x="6168898" y="435812"/>
                  </a:lnTo>
                  <a:lnTo>
                    <a:pt x="6174498" y="387817"/>
                  </a:lnTo>
                  <a:lnTo>
                    <a:pt x="6174521" y="205397"/>
                  </a:lnTo>
                  <a:lnTo>
                    <a:pt x="6168898" y="157454"/>
                  </a:lnTo>
                  <a:lnTo>
                    <a:pt x="6152901" y="113891"/>
                  </a:lnTo>
                  <a:lnTo>
                    <a:pt x="6127839" y="75801"/>
                  </a:lnTo>
                  <a:lnTo>
                    <a:pt x="6095018" y="44276"/>
                  </a:lnTo>
                  <a:lnTo>
                    <a:pt x="6055748" y="20406"/>
                  </a:lnTo>
                  <a:lnTo>
                    <a:pt x="6011337" y="5283"/>
                  </a:lnTo>
                  <a:lnTo>
                    <a:pt x="5963091" y="0"/>
                  </a:lnTo>
                  <a:close/>
                </a:path>
              </a:pathLst>
            </a:custGeom>
            <a:solidFill>
              <a:srgbClr val="FF40FF">
                <a:alpha val="30999"/>
              </a:srgbClr>
            </a:solidFill>
          </p:spPr>
          <p:txBody>
            <a:bodyPr wrap="square" lIns="0" tIns="0" rIns="0" bIns="0" rtlCol="0"/>
            <a:lstStyle/>
            <a:p>
              <a:endParaRPr sz="1632"/>
            </a:p>
          </p:txBody>
        </p:sp>
        <p:sp>
          <p:nvSpPr>
            <p:cNvPr id="17" name="object 17"/>
            <p:cNvSpPr/>
            <p:nvPr/>
          </p:nvSpPr>
          <p:spPr>
            <a:xfrm>
              <a:off x="616067" y="6037000"/>
              <a:ext cx="6174740" cy="598170"/>
            </a:xfrm>
            <a:custGeom>
              <a:avLst/>
              <a:gdLst/>
              <a:ahLst/>
              <a:cxnLst/>
              <a:rect l="l" t="t" r="r" b="b"/>
              <a:pathLst>
                <a:path w="6174740" h="598170">
                  <a:moveTo>
                    <a:pt x="0" y="387820"/>
                  </a:moveTo>
                  <a:lnTo>
                    <a:pt x="0" y="205398"/>
                  </a:lnTo>
                  <a:lnTo>
                    <a:pt x="5373" y="157458"/>
                  </a:lnTo>
                  <a:lnTo>
                    <a:pt x="20728" y="113896"/>
                  </a:lnTo>
                  <a:lnTo>
                    <a:pt x="44911" y="75806"/>
                  </a:lnTo>
                  <a:lnTo>
                    <a:pt x="76774" y="44279"/>
                  </a:lnTo>
                  <a:lnTo>
                    <a:pt x="115165" y="20407"/>
                  </a:lnTo>
                  <a:lnTo>
                    <a:pt x="158933" y="5283"/>
                  </a:lnTo>
                  <a:lnTo>
                    <a:pt x="206928" y="0"/>
                  </a:lnTo>
                  <a:lnTo>
                    <a:pt x="5963109" y="0"/>
                  </a:lnTo>
                  <a:lnTo>
                    <a:pt x="6011351" y="5283"/>
                  </a:lnTo>
                  <a:lnTo>
                    <a:pt x="6055761" y="20407"/>
                  </a:lnTo>
                  <a:lnTo>
                    <a:pt x="6095030" y="44279"/>
                  </a:lnTo>
                  <a:lnTo>
                    <a:pt x="6127850" y="75806"/>
                  </a:lnTo>
                  <a:lnTo>
                    <a:pt x="6152913" y="113896"/>
                  </a:lnTo>
                  <a:lnTo>
                    <a:pt x="6168910" y="157458"/>
                  </a:lnTo>
                  <a:lnTo>
                    <a:pt x="6174533" y="205398"/>
                  </a:lnTo>
                  <a:lnTo>
                    <a:pt x="6174533" y="387619"/>
                  </a:lnTo>
                  <a:lnTo>
                    <a:pt x="6168910" y="435815"/>
                  </a:lnTo>
                  <a:lnTo>
                    <a:pt x="6152913" y="480035"/>
                  </a:lnTo>
                  <a:lnTo>
                    <a:pt x="6127850" y="519025"/>
                  </a:lnTo>
                  <a:lnTo>
                    <a:pt x="6095030" y="551532"/>
                  </a:lnTo>
                  <a:lnTo>
                    <a:pt x="6055761" y="576304"/>
                  </a:lnTo>
                  <a:lnTo>
                    <a:pt x="6011351" y="592085"/>
                  </a:lnTo>
                  <a:lnTo>
                    <a:pt x="5963109" y="597625"/>
                  </a:lnTo>
                  <a:lnTo>
                    <a:pt x="206928" y="597625"/>
                  </a:lnTo>
                  <a:lnTo>
                    <a:pt x="158933" y="592097"/>
                  </a:lnTo>
                  <a:lnTo>
                    <a:pt x="115165" y="576343"/>
                  </a:lnTo>
                  <a:lnTo>
                    <a:pt x="76774" y="551611"/>
                  </a:lnTo>
                  <a:lnTo>
                    <a:pt x="44911" y="519146"/>
                  </a:lnTo>
                  <a:lnTo>
                    <a:pt x="20728" y="480195"/>
                  </a:lnTo>
                  <a:lnTo>
                    <a:pt x="5373" y="436004"/>
                  </a:lnTo>
                  <a:lnTo>
                    <a:pt x="0" y="387820"/>
                  </a:lnTo>
                  <a:close/>
                </a:path>
              </a:pathLst>
            </a:custGeom>
            <a:ln w="10512">
              <a:solidFill>
                <a:srgbClr val="000000"/>
              </a:solidFill>
            </a:ln>
          </p:spPr>
          <p:txBody>
            <a:bodyPr wrap="square" lIns="0" tIns="0" rIns="0" bIns="0" rtlCol="0"/>
            <a:lstStyle/>
            <a:p>
              <a:endParaRPr sz="1632"/>
            </a:p>
          </p:txBody>
        </p:sp>
      </p:grpSp>
    </p:spTree>
    <p:extLst>
      <p:ext uri="{BB962C8B-B14F-4D97-AF65-F5344CB8AC3E}">
        <p14:creationId xmlns:p14="http://schemas.microsoft.com/office/powerpoint/2010/main" val="17247543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6964983" y="820114"/>
            <a:ext cx="3086964" cy="211137"/>
          </a:xfrm>
          <a:prstGeom prst="rect">
            <a:avLst/>
          </a:prstGeom>
        </p:spPr>
        <p:txBody>
          <a:bodyPr vert="horz" wrap="square" lIns="0" tIns="15547" rIns="0" bIns="0" rtlCol="0">
            <a:spAutoFit/>
          </a:bodyPr>
          <a:lstStyle/>
          <a:p>
            <a:pPr marL="11516">
              <a:lnSpc>
                <a:spcPct val="100000"/>
              </a:lnSpc>
              <a:spcBef>
                <a:spcPts val="122"/>
              </a:spcBef>
            </a:pPr>
            <a:r>
              <a:rPr sz="1270" b="1" spc="23" dirty="0">
                <a:solidFill>
                  <a:srgbClr val="008400"/>
                </a:solidFill>
                <a:latin typeface="Tahoma"/>
                <a:cs typeface="Tahoma"/>
              </a:rPr>
              <a:t># </a:t>
            </a:r>
            <a:r>
              <a:rPr sz="1270" b="1" spc="14" dirty="0">
                <a:solidFill>
                  <a:srgbClr val="008400"/>
                </a:solidFill>
                <a:latin typeface="Tahoma"/>
                <a:cs typeface="Tahoma"/>
              </a:rPr>
              <a:t>Muestra diferencias entre</a:t>
            </a:r>
            <a:r>
              <a:rPr sz="1270" b="1" spc="-63" dirty="0">
                <a:solidFill>
                  <a:srgbClr val="008400"/>
                </a:solidFill>
                <a:latin typeface="Tahoma"/>
                <a:cs typeface="Tahoma"/>
              </a:rPr>
              <a:t> </a:t>
            </a:r>
            <a:r>
              <a:rPr sz="1270" b="1" spc="14" dirty="0">
                <a:solidFill>
                  <a:srgbClr val="008400"/>
                </a:solidFill>
                <a:latin typeface="Tahoma"/>
                <a:cs typeface="Tahoma"/>
              </a:rPr>
              <a:t>commits</a:t>
            </a:r>
            <a:endParaRPr sz="1270">
              <a:latin typeface="Tahoma"/>
              <a:cs typeface="Tahoma"/>
            </a:endParaRPr>
          </a:p>
        </p:txBody>
      </p:sp>
      <p:sp>
        <p:nvSpPr>
          <p:cNvPr id="4" name="object 4"/>
          <p:cNvSpPr txBox="1"/>
          <p:nvPr/>
        </p:nvSpPr>
        <p:spPr>
          <a:xfrm>
            <a:off x="2288884" y="820114"/>
            <a:ext cx="4685436" cy="1238586"/>
          </a:xfrm>
          <a:prstGeom prst="rect">
            <a:avLst/>
          </a:prstGeom>
        </p:spPr>
        <p:txBody>
          <a:bodyPr vert="horz" wrap="square" lIns="0" tIns="15547" rIns="0" bIns="0" rtlCol="0">
            <a:spAutoFit/>
          </a:bodyPr>
          <a:lstStyle/>
          <a:p>
            <a:pPr marL="11516">
              <a:lnSpc>
                <a:spcPct val="100000"/>
              </a:lnSpc>
              <a:spcBef>
                <a:spcPts val="122"/>
              </a:spcBef>
            </a:pPr>
            <a:r>
              <a:rPr sz="1270" b="1" spc="18" dirty="0">
                <a:solidFill>
                  <a:srgbClr val="941751"/>
                </a:solidFill>
                <a:latin typeface="Tahoma"/>
                <a:cs typeface="Tahoma"/>
              </a:rPr>
              <a:t>$ </a:t>
            </a:r>
            <a:r>
              <a:rPr sz="1270" b="1" spc="14" dirty="0">
                <a:latin typeface="Tahoma"/>
                <a:cs typeface="Tahoma"/>
              </a:rPr>
              <a:t>git log</a:t>
            </a:r>
            <a:r>
              <a:rPr sz="1270" b="1" spc="-23" dirty="0">
                <a:latin typeface="Tahoma"/>
                <a:cs typeface="Tahoma"/>
              </a:rPr>
              <a:t> </a:t>
            </a:r>
            <a:r>
              <a:rPr sz="1270" b="1" spc="14" dirty="0">
                <a:solidFill>
                  <a:srgbClr val="FF2600"/>
                </a:solidFill>
                <a:latin typeface="Tahoma"/>
                <a:cs typeface="Tahoma"/>
              </a:rPr>
              <a:t>-p</a:t>
            </a:r>
            <a:endParaRPr sz="1270">
              <a:latin typeface="Tahoma"/>
              <a:cs typeface="Tahoma"/>
            </a:endParaRPr>
          </a:p>
          <a:p>
            <a:pPr marL="11516" marR="4607">
              <a:lnSpc>
                <a:spcPct val="105100"/>
              </a:lnSpc>
            </a:pPr>
            <a:r>
              <a:rPr sz="1270" b="1" spc="18" dirty="0">
                <a:latin typeface="Tahoma"/>
                <a:cs typeface="Tahoma"/>
              </a:rPr>
              <a:t>commit </a:t>
            </a:r>
            <a:r>
              <a:rPr sz="1270" b="1" spc="14" dirty="0">
                <a:latin typeface="Tahoma"/>
                <a:cs typeface="Tahoma"/>
              </a:rPr>
              <a:t>188799e21c4a71f13a2e729ccf77f3a960885682  Author: Juan </a:t>
            </a:r>
            <a:r>
              <a:rPr sz="1270" b="1" spc="18" dirty="0">
                <a:latin typeface="Tahoma"/>
                <a:cs typeface="Tahoma"/>
              </a:rPr>
              <a:t>Quemada</a:t>
            </a:r>
            <a:r>
              <a:rPr sz="1270" b="1" spc="-9" dirty="0">
                <a:latin typeface="Tahoma"/>
                <a:cs typeface="Tahoma"/>
              </a:rPr>
              <a:t> </a:t>
            </a:r>
            <a:r>
              <a:rPr sz="1270" b="1" spc="14" dirty="0">
                <a:latin typeface="Tahoma"/>
                <a:cs typeface="Tahoma"/>
              </a:rPr>
              <a:t>&lt;</a:t>
            </a:r>
            <a:r>
              <a:rPr sz="1270" b="1" u="heavy" spc="14" dirty="0">
                <a:uFill>
                  <a:solidFill>
                    <a:srgbClr val="000000"/>
                  </a:solidFill>
                </a:uFill>
                <a:latin typeface="Tahoma"/>
                <a:cs typeface="Tahoma"/>
                <a:hlinkClick r:id="rId2"/>
              </a:rPr>
              <a:t>jquemada@dit.upm.es</a:t>
            </a:r>
            <a:r>
              <a:rPr sz="1270" b="1" spc="14" dirty="0">
                <a:latin typeface="Tahoma"/>
                <a:cs typeface="Tahoma"/>
              </a:rPr>
              <a:t>&gt;</a:t>
            </a:r>
            <a:endParaRPr sz="1270">
              <a:latin typeface="Tahoma"/>
              <a:cs typeface="Tahoma"/>
            </a:endParaRPr>
          </a:p>
          <a:p>
            <a:pPr marL="11516">
              <a:lnSpc>
                <a:spcPct val="100000"/>
              </a:lnSpc>
              <a:spcBef>
                <a:spcPts val="77"/>
              </a:spcBef>
              <a:tabLst>
                <a:tab pos="606912" algn="l"/>
              </a:tabLst>
            </a:pPr>
            <a:r>
              <a:rPr sz="1270" b="1" spc="14" dirty="0">
                <a:latin typeface="Tahoma"/>
                <a:cs typeface="Tahoma"/>
              </a:rPr>
              <a:t>Date:	</a:t>
            </a:r>
            <a:r>
              <a:rPr sz="1270" b="1" spc="18" dirty="0">
                <a:latin typeface="Tahoma"/>
                <a:cs typeface="Tahoma"/>
              </a:rPr>
              <a:t>Mon Nov 21 </a:t>
            </a:r>
            <a:r>
              <a:rPr sz="1270" b="1" spc="14" dirty="0">
                <a:latin typeface="Tahoma"/>
                <a:cs typeface="Tahoma"/>
              </a:rPr>
              <a:t>18:17:13 </a:t>
            </a:r>
            <a:r>
              <a:rPr sz="1270" b="1" spc="18" dirty="0">
                <a:latin typeface="Tahoma"/>
                <a:cs typeface="Tahoma"/>
              </a:rPr>
              <a:t>2011</a:t>
            </a:r>
            <a:r>
              <a:rPr sz="1270" b="1" spc="-50" dirty="0">
                <a:latin typeface="Tahoma"/>
                <a:cs typeface="Tahoma"/>
              </a:rPr>
              <a:t> </a:t>
            </a:r>
            <a:r>
              <a:rPr sz="1270" b="1" spc="18" dirty="0">
                <a:latin typeface="Tahoma"/>
                <a:cs typeface="Tahoma"/>
              </a:rPr>
              <a:t>+0100</a:t>
            </a:r>
            <a:endParaRPr sz="1270">
              <a:latin typeface="Tahoma"/>
              <a:cs typeface="Tahoma"/>
            </a:endParaRPr>
          </a:p>
          <a:p>
            <a:pPr>
              <a:lnSpc>
                <a:spcPct val="100000"/>
              </a:lnSpc>
              <a:spcBef>
                <a:spcPts val="36"/>
              </a:spcBef>
            </a:pPr>
            <a:endParaRPr sz="1360">
              <a:latin typeface="Tahoma"/>
              <a:cs typeface="Tahoma"/>
            </a:endParaRPr>
          </a:p>
          <a:p>
            <a:pPr marL="204991">
              <a:lnSpc>
                <a:spcPct val="100000"/>
              </a:lnSpc>
            </a:pPr>
            <a:r>
              <a:rPr sz="1270" b="1" spc="14" dirty="0">
                <a:latin typeface="Tahoma"/>
                <a:cs typeface="Tahoma"/>
              </a:rPr>
              <a:t>migración base </a:t>
            </a:r>
            <a:r>
              <a:rPr sz="1270" b="1" spc="18" dirty="0">
                <a:latin typeface="Tahoma"/>
                <a:cs typeface="Tahoma"/>
              </a:rPr>
              <a:t>de</a:t>
            </a:r>
            <a:r>
              <a:rPr sz="1270" b="1" spc="-18" dirty="0">
                <a:latin typeface="Tahoma"/>
                <a:cs typeface="Tahoma"/>
              </a:rPr>
              <a:t> </a:t>
            </a:r>
            <a:r>
              <a:rPr sz="1270" b="1" spc="14" dirty="0">
                <a:latin typeface="Tahoma"/>
                <a:cs typeface="Tahoma"/>
              </a:rPr>
              <a:t>datos</a:t>
            </a:r>
            <a:endParaRPr sz="1270">
              <a:latin typeface="Tahoma"/>
              <a:cs typeface="Tahoma"/>
            </a:endParaRPr>
          </a:p>
        </p:txBody>
      </p:sp>
      <p:sp>
        <p:nvSpPr>
          <p:cNvPr id="5" name="object 5"/>
          <p:cNvSpPr txBox="1"/>
          <p:nvPr/>
        </p:nvSpPr>
        <p:spPr>
          <a:xfrm>
            <a:off x="2288884" y="2243710"/>
            <a:ext cx="6682950" cy="4289273"/>
          </a:xfrm>
          <a:prstGeom prst="rect">
            <a:avLst/>
          </a:prstGeom>
        </p:spPr>
        <p:txBody>
          <a:bodyPr vert="horz" wrap="square" lIns="0" tIns="5758" rIns="0" bIns="0" rtlCol="0">
            <a:spAutoFit/>
          </a:bodyPr>
          <a:lstStyle/>
          <a:p>
            <a:pPr marL="11516" marR="3154907" algn="just">
              <a:lnSpc>
                <a:spcPct val="105100"/>
              </a:lnSpc>
              <a:spcBef>
                <a:spcPts val="45"/>
              </a:spcBef>
            </a:pPr>
            <a:r>
              <a:rPr sz="1270" b="1" spc="9" dirty="0">
                <a:latin typeface="Tahoma"/>
                <a:cs typeface="Tahoma"/>
              </a:rPr>
              <a:t>diff --git </a:t>
            </a:r>
            <a:r>
              <a:rPr sz="1270" b="1" spc="14" dirty="0">
                <a:latin typeface="Tahoma"/>
                <a:cs typeface="Tahoma"/>
              </a:rPr>
              <a:t>a/db/schema.rb b/db/schema.rb  index b5e6a79..61dcaab</a:t>
            </a:r>
            <a:r>
              <a:rPr sz="1270" b="1" spc="-9" dirty="0">
                <a:latin typeface="Tahoma"/>
                <a:cs typeface="Tahoma"/>
              </a:rPr>
              <a:t> </a:t>
            </a:r>
            <a:r>
              <a:rPr sz="1270" b="1" spc="18" dirty="0">
                <a:latin typeface="Tahoma"/>
                <a:cs typeface="Tahoma"/>
              </a:rPr>
              <a:t>100644</a:t>
            </a:r>
            <a:endParaRPr sz="1270">
              <a:latin typeface="Tahoma"/>
              <a:cs typeface="Tahoma"/>
            </a:endParaRPr>
          </a:p>
          <a:p>
            <a:pPr marL="11516" algn="just">
              <a:lnSpc>
                <a:spcPct val="100000"/>
              </a:lnSpc>
              <a:spcBef>
                <a:spcPts val="77"/>
              </a:spcBef>
            </a:pPr>
            <a:r>
              <a:rPr sz="1270" b="1" spc="9" dirty="0">
                <a:latin typeface="Tahoma"/>
                <a:cs typeface="Tahoma"/>
              </a:rPr>
              <a:t>---</a:t>
            </a:r>
            <a:r>
              <a:rPr sz="1270" b="1" spc="5" dirty="0">
                <a:latin typeface="Tahoma"/>
                <a:cs typeface="Tahoma"/>
              </a:rPr>
              <a:t> </a:t>
            </a:r>
            <a:r>
              <a:rPr sz="1270" b="1" spc="14" dirty="0">
                <a:latin typeface="Tahoma"/>
                <a:cs typeface="Tahoma"/>
              </a:rPr>
              <a:t>a/db/schema.rb</a:t>
            </a:r>
            <a:endParaRPr sz="1270">
              <a:latin typeface="Tahoma"/>
              <a:cs typeface="Tahoma"/>
            </a:endParaRPr>
          </a:p>
          <a:p>
            <a:pPr marL="11516" marR="4847812" algn="just">
              <a:lnSpc>
                <a:spcPct val="105100"/>
              </a:lnSpc>
            </a:pPr>
            <a:r>
              <a:rPr sz="1270" b="1" spc="23" dirty="0">
                <a:latin typeface="Tahoma"/>
                <a:cs typeface="Tahoma"/>
              </a:rPr>
              <a:t>+++</a:t>
            </a:r>
            <a:r>
              <a:rPr sz="1270" b="1" spc="-45" dirty="0">
                <a:latin typeface="Tahoma"/>
                <a:cs typeface="Tahoma"/>
              </a:rPr>
              <a:t> </a:t>
            </a:r>
            <a:r>
              <a:rPr sz="1270" b="1" spc="14" dirty="0">
                <a:latin typeface="Tahoma"/>
                <a:cs typeface="Tahoma"/>
              </a:rPr>
              <a:t>b/db/schema.rb  </a:t>
            </a:r>
            <a:r>
              <a:rPr sz="1270" b="1" spc="27" dirty="0">
                <a:latin typeface="Tahoma"/>
                <a:cs typeface="Tahoma"/>
              </a:rPr>
              <a:t>@@ </a:t>
            </a:r>
            <a:r>
              <a:rPr sz="1270" b="1" spc="14" dirty="0">
                <a:latin typeface="Tahoma"/>
                <a:cs typeface="Tahoma"/>
              </a:rPr>
              <a:t>-11,6 </a:t>
            </a:r>
            <a:r>
              <a:rPr sz="1270" b="1" spc="18" dirty="0">
                <a:latin typeface="Tahoma"/>
                <a:cs typeface="Tahoma"/>
              </a:rPr>
              <a:t>+11,13 </a:t>
            </a:r>
            <a:r>
              <a:rPr sz="1270" b="1" spc="27" dirty="0">
                <a:latin typeface="Tahoma"/>
                <a:cs typeface="Tahoma"/>
              </a:rPr>
              <a:t>@@  </a:t>
            </a:r>
            <a:r>
              <a:rPr sz="1270" b="1" spc="23" dirty="0">
                <a:latin typeface="Tahoma"/>
                <a:cs typeface="Tahoma"/>
              </a:rPr>
              <a:t>#</a:t>
            </a:r>
            <a:endParaRPr sz="1270">
              <a:latin typeface="Tahoma"/>
              <a:cs typeface="Tahoma"/>
            </a:endParaRPr>
          </a:p>
          <a:p>
            <a:pPr marL="59885" algn="just">
              <a:lnSpc>
                <a:spcPct val="100000"/>
              </a:lnSpc>
              <a:spcBef>
                <a:spcPts val="77"/>
              </a:spcBef>
            </a:pPr>
            <a:r>
              <a:rPr sz="1270" b="1" spc="23" dirty="0">
                <a:latin typeface="Tahoma"/>
                <a:cs typeface="Tahoma"/>
              </a:rPr>
              <a:t># </a:t>
            </a:r>
            <a:r>
              <a:rPr sz="1270" b="1" spc="9" dirty="0">
                <a:latin typeface="Tahoma"/>
                <a:cs typeface="Tahoma"/>
              </a:rPr>
              <a:t>It's </a:t>
            </a:r>
            <a:r>
              <a:rPr sz="1270" b="1" spc="14" dirty="0">
                <a:latin typeface="Tahoma"/>
                <a:cs typeface="Tahoma"/>
              </a:rPr>
              <a:t>strongly recommended to check </a:t>
            </a:r>
            <a:r>
              <a:rPr sz="1270" b="1" spc="9" dirty="0">
                <a:latin typeface="Tahoma"/>
                <a:cs typeface="Tahoma"/>
              </a:rPr>
              <a:t>this file </a:t>
            </a:r>
            <a:r>
              <a:rPr sz="1270" b="1" spc="14" dirty="0">
                <a:latin typeface="Tahoma"/>
                <a:cs typeface="Tahoma"/>
              </a:rPr>
              <a:t>into your version control</a:t>
            </a:r>
            <a:r>
              <a:rPr sz="1270" b="1" spc="-36" dirty="0">
                <a:latin typeface="Tahoma"/>
                <a:cs typeface="Tahoma"/>
              </a:rPr>
              <a:t> </a:t>
            </a:r>
            <a:r>
              <a:rPr sz="1270" b="1" spc="14" dirty="0">
                <a:latin typeface="Tahoma"/>
                <a:cs typeface="Tahoma"/>
              </a:rPr>
              <a:t>system.</a:t>
            </a:r>
            <a:endParaRPr sz="1270">
              <a:latin typeface="Tahoma"/>
              <a:cs typeface="Tahoma"/>
            </a:endParaRPr>
          </a:p>
          <a:p>
            <a:pPr>
              <a:lnSpc>
                <a:spcPct val="100000"/>
              </a:lnSpc>
              <a:spcBef>
                <a:spcPts val="36"/>
              </a:spcBef>
            </a:pPr>
            <a:endParaRPr sz="1360">
              <a:latin typeface="Tahoma"/>
              <a:cs typeface="Tahoma"/>
            </a:endParaRPr>
          </a:p>
          <a:p>
            <a:pPr marL="11516">
              <a:lnSpc>
                <a:spcPct val="100000"/>
              </a:lnSpc>
            </a:pPr>
            <a:r>
              <a:rPr sz="1270" b="1" spc="14" dirty="0">
                <a:latin typeface="Tahoma"/>
                <a:cs typeface="Tahoma"/>
              </a:rPr>
              <a:t>-ActiveRecord::Schema.define(:version </a:t>
            </a:r>
            <a:r>
              <a:rPr sz="1270" b="1" spc="23" dirty="0">
                <a:latin typeface="Tahoma"/>
                <a:cs typeface="Tahoma"/>
              </a:rPr>
              <a:t>=&gt; </a:t>
            </a:r>
            <a:r>
              <a:rPr sz="1270" b="1" spc="14" dirty="0">
                <a:latin typeface="Tahoma"/>
                <a:cs typeface="Tahoma"/>
              </a:rPr>
              <a:t>0)</a:t>
            </a:r>
            <a:r>
              <a:rPr sz="1270" b="1" spc="-23" dirty="0">
                <a:latin typeface="Tahoma"/>
                <a:cs typeface="Tahoma"/>
              </a:rPr>
              <a:t> </a:t>
            </a:r>
            <a:r>
              <a:rPr sz="1270" b="1" spc="18" dirty="0">
                <a:latin typeface="Tahoma"/>
                <a:cs typeface="Tahoma"/>
              </a:rPr>
              <a:t>do</a:t>
            </a:r>
            <a:endParaRPr sz="1270">
              <a:latin typeface="Tahoma"/>
              <a:cs typeface="Tahoma"/>
            </a:endParaRPr>
          </a:p>
          <a:p>
            <a:pPr marL="11516">
              <a:lnSpc>
                <a:spcPct val="100000"/>
              </a:lnSpc>
              <a:spcBef>
                <a:spcPts val="77"/>
              </a:spcBef>
            </a:pPr>
            <a:r>
              <a:rPr sz="1270" b="1" spc="14" dirty="0">
                <a:latin typeface="Tahoma"/>
                <a:cs typeface="Tahoma"/>
              </a:rPr>
              <a:t>+ActiveRecord::Schema.define(:version </a:t>
            </a:r>
            <a:r>
              <a:rPr sz="1270" b="1" spc="23" dirty="0">
                <a:latin typeface="Tahoma"/>
                <a:cs typeface="Tahoma"/>
              </a:rPr>
              <a:t>=&gt; </a:t>
            </a:r>
            <a:r>
              <a:rPr sz="1270" b="1" spc="18" dirty="0">
                <a:latin typeface="Tahoma"/>
                <a:cs typeface="Tahoma"/>
              </a:rPr>
              <a:t>20111121171513)</a:t>
            </a:r>
            <a:r>
              <a:rPr sz="1270" b="1" spc="-23" dirty="0">
                <a:latin typeface="Tahoma"/>
                <a:cs typeface="Tahoma"/>
              </a:rPr>
              <a:t> </a:t>
            </a:r>
            <a:r>
              <a:rPr sz="1270" b="1" spc="18" dirty="0">
                <a:latin typeface="Tahoma"/>
                <a:cs typeface="Tahoma"/>
              </a:rPr>
              <a:t>do</a:t>
            </a:r>
            <a:endParaRPr sz="1270">
              <a:latin typeface="Tahoma"/>
              <a:cs typeface="Tahoma"/>
            </a:endParaRPr>
          </a:p>
          <a:p>
            <a:pPr marL="11516">
              <a:lnSpc>
                <a:spcPct val="100000"/>
              </a:lnSpc>
              <a:spcBef>
                <a:spcPts val="82"/>
              </a:spcBef>
            </a:pPr>
            <a:r>
              <a:rPr sz="1270" b="1" spc="23" dirty="0">
                <a:latin typeface="Tahoma"/>
                <a:cs typeface="Tahoma"/>
              </a:rPr>
              <a:t>+</a:t>
            </a:r>
            <a:endParaRPr sz="1270">
              <a:latin typeface="Tahoma"/>
              <a:cs typeface="Tahoma"/>
            </a:endParaRPr>
          </a:p>
          <a:p>
            <a:pPr marL="11516">
              <a:lnSpc>
                <a:spcPct val="100000"/>
              </a:lnSpc>
              <a:spcBef>
                <a:spcPts val="77"/>
              </a:spcBef>
            </a:pPr>
            <a:r>
              <a:rPr sz="1270" b="1" spc="23" dirty="0">
                <a:latin typeface="Tahoma"/>
                <a:cs typeface="Tahoma"/>
              </a:rPr>
              <a:t>+ </a:t>
            </a:r>
            <a:r>
              <a:rPr sz="1270" b="1" spc="14" dirty="0">
                <a:latin typeface="Tahoma"/>
                <a:cs typeface="Tahoma"/>
              </a:rPr>
              <a:t>create_table "types", :force </a:t>
            </a:r>
            <a:r>
              <a:rPr sz="1270" b="1" spc="23" dirty="0">
                <a:latin typeface="Tahoma"/>
                <a:cs typeface="Tahoma"/>
              </a:rPr>
              <a:t>=&gt; </a:t>
            </a:r>
            <a:r>
              <a:rPr sz="1270" b="1" spc="14" dirty="0">
                <a:latin typeface="Tahoma"/>
                <a:cs typeface="Tahoma"/>
              </a:rPr>
              <a:t>true </a:t>
            </a:r>
            <a:r>
              <a:rPr sz="1270" b="1" spc="18" dirty="0">
                <a:latin typeface="Tahoma"/>
                <a:cs typeface="Tahoma"/>
              </a:rPr>
              <a:t>do</a:t>
            </a:r>
            <a:r>
              <a:rPr sz="1270" b="1" spc="-86" dirty="0">
                <a:latin typeface="Tahoma"/>
                <a:cs typeface="Tahoma"/>
              </a:rPr>
              <a:t> </a:t>
            </a:r>
            <a:r>
              <a:rPr sz="1270" b="1" spc="14" dirty="0">
                <a:latin typeface="Tahoma"/>
                <a:cs typeface="Tahoma"/>
              </a:rPr>
              <a:t>|t|</a:t>
            </a:r>
            <a:endParaRPr sz="1270">
              <a:latin typeface="Tahoma"/>
              <a:cs typeface="Tahoma"/>
            </a:endParaRPr>
          </a:p>
          <a:p>
            <a:pPr marL="11516">
              <a:lnSpc>
                <a:spcPct val="100000"/>
              </a:lnSpc>
              <a:spcBef>
                <a:spcPts val="77"/>
              </a:spcBef>
              <a:tabLst>
                <a:tab pos="339733" algn="l"/>
                <a:tab pos="1089448" algn="l"/>
              </a:tabLst>
            </a:pPr>
            <a:r>
              <a:rPr sz="1270" b="1" spc="23" dirty="0">
                <a:latin typeface="Tahoma"/>
                <a:cs typeface="Tahoma"/>
              </a:rPr>
              <a:t>+	</a:t>
            </a:r>
            <a:r>
              <a:rPr sz="1270" b="1" spc="9" dirty="0">
                <a:latin typeface="Tahoma"/>
                <a:cs typeface="Tahoma"/>
              </a:rPr>
              <a:t>t.string	</a:t>
            </a:r>
            <a:r>
              <a:rPr sz="1270" b="1" spc="14" dirty="0">
                <a:latin typeface="Tahoma"/>
                <a:cs typeface="Tahoma"/>
              </a:rPr>
              <a:t>"name"</a:t>
            </a:r>
            <a:endParaRPr sz="1270">
              <a:latin typeface="Tahoma"/>
              <a:cs typeface="Tahoma"/>
            </a:endParaRPr>
          </a:p>
          <a:p>
            <a:pPr marL="11516">
              <a:lnSpc>
                <a:spcPct val="100000"/>
              </a:lnSpc>
              <a:spcBef>
                <a:spcPts val="77"/>
              </a:spcBef>
              <a:tabLst>
                <a:tab pos="339733" algn="l"/>
                <a:tab pos="1037048" algn="l"/>
              </a:tabLst>
            </a:pPr>
            <a:r>
              <a:rPr sz="1270" b="1" spc="23" dirty="0">
                <a:latin typeface="Tahoma"/>
                <a:cs typeface="Tahoma"/>
              </a:rPr>
              <a:t>+	</a:t>
            </a:r>
            <a:r>
              <a:rPr sz="1270" b="1" spc="9" dirty="0">
                <a:latin typeface="Tahoma"/>
                <a:cs typeface="Tahoma"/>
              </a:rPr>
              <a:t>t.text	</a:t>
            </a:r>
            <a:r>
              <a:rPr sz="1270" b="1" spc="14" dirty="0">
                <a:latin typeface="Tahoma"/>
                <a:cs typeface="Tahoma"/>
              </a:rPr>
              <a:t>"description"</a:t>
            </a:r>
            <a:endParaRPr sz="1270">
              <a:latin typeface="Tahoma"/>
              <a:cs typeface="Tahoma"/>
            </a:endParaRPr>
          </a:p>
          <a:p>
            <a:pPr marL="11516">
              <a:lnSpc>
                <a:spcPct val="100000"/>
              </a:lnSpc>
              <a:spcBef>
                <a:spcPts val="77"/>
              </a:spcBef>
              <a:tabLst>
                <a:tab pos="339733" algn="l"/>
              </a:tabLst>
            </a:pPr>
            <a:r>
              <a:rPr sz="1270" b="1" spc="23" dirty="0">
                <a:latin typeface="Tahoma"/>
                <a:cs typeface="Tahoma"/>
              </a:rPr>
              <a:t>+	</a:t>
            </a:r>
            <a:r>
              <a:rPr sz="1270" b="1" spc="14" dirty="0">
                <a:latin typeface="Tahoma"/>
                <a:cs typeface="Tahoma"/>
              </a:rPr>
              <a:t>t.datetime</a:t>
            </a:r>
            <a:r>
              <a:rPr sz="1270" b="1" dirty="0">
                <a:latin typeface="Tahoma"/>
                <a:cs typeface="Tahoma"/>
              </a:rPr>
              <a:t> </a:t>
            </a:r>
            <a:r>
              <a:rPr sz="1270" b="1" spc="14" dirty="0">
                <a:latin typeface="Tahoma"/>
                <a:cs typeface="Tahoma"/>
              </a:rPr>
              <a:t>"created_at"</a:t>
            </a:r>
            <a:endParaRPr sz="1270">
              <a:latin typeface="Tahoma"/>
              <a:cs typeface="Tahoma"/>
            </a:endParaRPr>
          </a:p>
          <a:p>
            <a:pPr marL="11516">
              <a:lnSpc>
                <a:spcPct val="100000"/>
              </a:lnSpc>
              <a:spcBef>
                <a:spcPts val="82"/>
              </a:spcBef>
              <a:tabLst>
                <a:tab pos="339733" algn="l"/>
              </a:tabLst>
            </a:pPr>
            <a:r>
              <a:rPr sz="1270" b="1" spc="23" dirty="0">
                <a:latin typeface="Tahoma"/>
                <a:cs typeface="Tahoma"/>
              </a:rPr>
              <a:t>+	</a:t>
            </a:r>
            <a:r>
              <a:rPr sz="1270" b="1" spc="14" dirty="0">
                <a:latin typeface="Tahoma"/>
                <a:cs typeface="Tahoma"/>
              </a:rPr>
              <a:t>t.datetime</a:t>
            </a:r>
            <a:r>
              <a:rPr sz="1270" b="1" dirty="0">
                <a:latin typeface="Tahoma"/>
                <a:cs typeface="Tahoma"/>
              </a:rPr>
              <a:t> </a:t>
            </a:r>
            <a:r>
              <a:rPr sz="1270" b="1" spc="14" dirty="0">
                <a:latin typeface="Tahoma"/>
                <a:cs typeface="Tahoma"/>
              </a:rPr>
              <a:t>"updated_at"</a:t>
            </a:r>
            <a:endParaRPr sz="1270">
              <a:latin typeface="Tahoma"/>
              <a:cs typeface="Tahoma"/>
            </a:endParaRPr>
          </a:p>
          <a:p>
            <a:pPr marL="11516">
              <a:lnSpc>
                <a:spcPct val="100000"/>
              </a:lnSpc>
              <a:spcBef>
                <a:spcPts val="77"/>
              </a:spcBef>
            </a:pPr>
            <a:r>
              <a:rPr sz="1270" b="1" spc="23" dirty="0">
                <a:latin typeface="Tahoma"/>
                <a:cs typeface="Tahoma"/>
              </a:rPr>
              <a:t>+</a:t>
            </a:r>
            <a:r>
              <a:rPr sz="1270" b="1" spc="381" dirty="0">
                <a:latin typeface="Tahoma"/>
                <a:cs typeface="Tahoma"/>
              </a:rPr>
              <a:t> </a:t>
            </a:r>
            <a:r>
              <a:rPr sz="1270" b="1" spc="14" dirty="0">
                <a:latin typeface="Tahoma"/>
                <a:cs typeface="Tahoma"/>
              </a:rPr>
              <a:t>end</a:t>
            </a:r>
            <a:endParaRPr sz="1270">
              <a:latin typeface="Tahoma"/>
              <a:cs typeface="Tahoma"/>
            </a:endParaRPr>
          </a:p>
          <a:p>
            <a:pPr>
              <a:lnSpc>
                <a:spcPct val="100000"/>
              </a:lnSpc>
              <a:spcBef>
                <a:spcPts val="36"/>
              </a:spcBef>
            </a:pPr>
            <a:endParaRPr sz="1360">
              <a:latin typeface="Tahoma"/>
              <a:cs typeface="Tahoma"/>
            </a:endParaRPr>
          </a:p>
          <a:p>
            <a:pPr marL="59885">
              <a:lnSpc>
                <a:spcPct val="100000"/>
              </a:lnSpc>
            </a:pPr>
            <a:r>
              <a:rPr sz="1270" b="1" spc="14" dirty="0">
                <a:latin typeface="Tahoma"/>
                <a:cs typeface="Tahoma"/>
              </a:rPr>
              <a:t>end</a:t>
            </a:r>
            <a:endParaRPr sz="1270">
              <a:latin typeface="Tahoma"/>
              <a:cs typeface="Tahoma"/>
            </a:endParaRPr>
          </a:p>
          <a:p>
            <a:pPr>
              <a:lnSpc>
                <a:spcPct val="100000"/>
              </a:lnSpc>
              <a:spcBef>
                <a:spcPts val="36"/>
              </a:spcBef>
            </a:pPr>
            <a:endParaRPr sz="1360">
              <a:latin typeface="Tahoma"/>
              <a:cs typeface="Tahoma"/>
            </a:endParaRPr>
          </a:p>
          <a:p>
            <a:pPr marL="11516">
              <a:lnSpc>
                <a:spcPct val="100000"/>
              </a:lnSpc>
            </a:pPr>
            <a:r>
              <a:rPr sz="1270" b="1" spc="9" dirty="0">
                <a:latin typeface="Tahoma"/>
                <a:cs typeface="Tahoma"/>
              </a:rPr>
              <a:t>. .</a:t>
            </a:r>
            <a:r>
              <a:rPr sz="1270" b="1" spc="-5" dirty="0">
                <a:latin typeface="Tahoma"/>
                <a:cs typeface="Tahoma"/>
              </a:rPr>
              <a:t> </a:t>
            </a:r>
            <a:r>
              <a:rPr sz="1270" b="1" spc="9" dirty="0">
                <a:latin typeface="Tahoma"/>
                <a:cs typeface="Tahoma"/>
              </a:rPr>
              <a:t>.</a:t>
            </a:r>
            <a:endParaRPr sz="1270">
              <a:latin typeface="Tahoma"/>
              <a:cs typeface="Tahoma"/>
            </a:endParaRPr>
          </a:p>
        </p:txBody>
      </p:sp>
      <p:grpSp>
        <p:nvGrpSpPr>
          <p:cNvPr id="6" name="object 6"/>
          <p:cNvGrpSpPr/>
          <p:nvPr/>
        </p:nvGrpSpPr>
        <p:grpSpPr>
          <a:xfrm>
            <a:off x="1997320" y="2223897"/>
            <a:ext cx="7106754" cy="3665086"/>
            <a:chOff x="674335" y="2077243"/>
            <a:chExt cx="7837170" cy="4041775"/>
          </a:xfrm>
        </p:grpSpPr>
        <p:sp>
          <p:nvSpPr>
            <p:cNvPr id="7" name="object 7"/>
            <p:cNvSpPr/>
            <p:nvPr/>
          </p:nvSpPr>
          <p:spPr>
            <a:xfrm>
              <a:off x="679590" y="2082495"/>
              <a:ext cx="7826375" cy="4030979"/>
            </a:xfrm>
            <a:custGeom>
              <a:avLst/>
              <a:gdLst/>
              <a:ahLst/>
              <a:cxnLst/>
              <a:rect l="l" t="t" r="r" b="b"/>
              <a:pathLst>
                <a:path w="7826375" h="4030979">
                  <a:moveTo>
                    <a:pt x="7622221" y="0"/>
                  </a:moveTo>
                  <a:lnTo>
                    <a:pt x="213431" y="0"/>
                  </a:lnTo>
                  <a:lnTo>
                    <a:pt x="165076" y="5378"/>
                  </a:lnTo>
                  <a:lnTo>
                    <a:pt x="120379" y="20745"/>
                  </a:lnTo>
                  <a:lnTo>
                    <a:pt x="80718" y="44949"/>
                  </a:lnTo>
                  <a:lnTo>
                    <a:pt x="47471" y="76839"/>
                  </a:lnTo>
                  <a:lnTo>
                    <a:pt x="22017" y="115261"/>
                  </a:lnTo>
                  <a:lnTo>
                    <a:pt x="5734" y="159065"/>
                  </a:lnTo>
                  <a:lnTo>
                    <a:pt x="0" y="207098"/>
                  </a:lnTo>
                  <a:lnTo>
                    <a:pt x="0" y="3820998"/>
                  </a:lnTo>
                  <a:lnTo>
                    <a:pt x="5734" y="3869181"/>
                  </a:lnTo>
                  <a:lnTo>
                    <a:pt x="22017" y="3913371"/>
                  </a:lnTo>
                  <a:lnTo>
                    <a:pt x="47471" y="3952322"/>
                  </a:lnTo>
                  <a:lnTo>
                    <a:pt x="80718" y="3984787"/>
                  </a:lnTo>
                  <a:lnTo>
                    <a:pt x="120379" y="4009520"/>
                  </a:lnTo>
                  <a:lnTo>
                    <a:pt x="165076" y="4025273"/>
                  </a:lnTo>
                  <a:lnTo>
                    <a:pt x="213431" y="4030802"/>
                  </a:lnTo>
                  <a:lnTo>
                    <a:pt x="7622221" y="4030802"/>
                  </a:lnTo>
                  <a:lnTo>
                    <a:pt x="7670050" y="4025412"/>
                  </a:lnTo>
                  <a:lnTo>
                    <a:pt x="7713390" y="4010016"/>
                  </a:lnTo>
                  <a:lnTo>
                    <a:pt x="7751193" y="3985772"/>
                  </a:lnTo>
                  <a:lnTo>
                    <a:pt x="7782416" y="3953839"/>
                  </a:lnTo>
                  <a:lnTo>
                    <a:pt x="7806013" y="3915377"/>
                  </a:lnTo>
                  <a:lnTo>
                    <a:pt x="7820937" y="3871544"/>
                  </a:lnTo>
                  <a:lnTo>
                    <a:pt x="7826145" y="3823500"/>
                  </a:lnTo>
                  <a:lnTo>
                    <a:pt x="7826145" y="207098"/>
                  </a:lnTo>
                  <a:lnTo>
                    <a:pt x="7820937" y="159065"/>
                  </a:lnTo>
                  <a:lnTo>
                    <a:pt x="7806013" y="115261"/>
                  </a:lnTo>
                  <a:lnTo>
                    <a:pt x="7782416" y="76839"/>
                  </a:lnTo>
                  <a:lnTo>
                    <a:pt x="7751193" y="44949"/>
                  </a:lnTo>
                  <a:lnTo>
                    <a:pt x="7713390" y="20745"/>
                  </a:lnTo>
                  <a:lnTo>
                    <a:pt x="7670050" y="5378"/>
                  </a:lnTo>
                  <a:lnTo>
                    <a:pt x="7622221" y="0"/>
                  </a:lnTo>
                  <a:close/>
                </a:path>
              </a:pathLst>
            </a:custGeom>
            <a:solidFill>
              <a:srgbClr val="FF40FF">
                <a:alpha val="30999"/>
              </a:srgbClr>
            </a:solidFill>
          </p:spPr>
          <p:txBody>
            <a:bodyPr wrap="square" lIns="0" tIns="0" rIns="0" bIns="0" rtlCol="0"/>
            <a:lstStyle/>
            <a:p>
              <a:endParaRPr sz="1632"/>
            </a:p>
          </p:txBody>
        </p:sp>
        <p:sp>
          <p:nvSpPr>
            <p:cNvPr id="8" name="object 8"/>
            <p:cNvSpPr/>
            <p:nvPr/>
          </p:nvSpPr>
          <p:spPr>
            <a:xfrm>
              <a:off x="679591" y="2082499"/>
              <a:ext cx="7826375" cy="4030979"/>
            </a:xfrm>
            <a:custGeom>
              <a:avLst/>
              <a:gdLst/>
              <a:ahLst/>
              <a:cxnLst/>
              <a:rect l="l" t="t" r="r" b="b"/>
              <a:pathLst>
                <a:path w="7826375" h="4030979">
                  <a:moveTo>
                    <a:pt x="0" y="3820975"/>
                  </a:moveTo>
                  <a:lnTo>
                    <a:pt x="0" y="207100"/>
                  </a:lnTo>
                  <a:lnTo>
                    <a:pt x="5733" y="159066"/>
                  </a:lnTo>
                  <a:lnTo>
                    <a:pt x="22017" y="115261"/>
                  </a:lnTo>
                  <a:lnTo>
                    <a:pt x="47471" y="76838"/>
                  </a:lnTo>
                  <a:lnTo>
                    <a:pt x="80717" y="44949"/>
                  </a:lnTo>
                  <a:lnTo>
                    <a:pt x="120378" y="20745"/>
                  </a:lnTo>
                  <a:lnTo>
                    <a:pt x="165075" y="5378"/>
                  </a:lnTo>
                  <a:lnTo>
                    <a:pt x="213430" y="0"/>
                  </a:lnTo>
                  <a:lnTo>
                    <a:pt x="7622237" y="0"/>
                  </a:lnTo>
                  <a:lnTo>
                    <a:pt x="7670065" y="5378"/>
                  </a:lnTo>
                  <a:lnTo>
                    <a:pt x="7713404" y="20745"/>
                  </a:lnTo>
                  <a:lnTo>
                    <a:pt x="7751210" y="44949"/>
                  </a:lnTo>
                  <a:lnTo>
                    <a:pt x="7782435" y="76838"/>
                  </a:lnTo>
                  <a:lnTo>
                    <a:pt x="7806034" y="115261"/>
                  </a:lnTo>
                  <a:lnTo>
                    <a:pt x="7820960" y="159066"/>
                  </a:lnTo>
                  <a:lnTo>
                    <a:pt x="7826168" y="207100"/>
                  </a:lnTo>
                  <a:lnTo>
                    <a:pt x="7826168" y="3823484"/>
                  </a:lnTo>
                  <a:lnTo>
                    <a:pt x="7820960" y="3871529"/>
                  </a:lnTo>
                  <a:lnTo>
                    <a:pt x="7806034" y="3915361"/>
                  </a:lnTo>
                  <a:lnTo>
                    <a:pt x="7782435" y="3953822"/>
                  </a:lnTo>
                  <a:lnTo>
                    <a:pt x="7751210" y="3985754"/>
                  </a:lnTo>
                  <a:lnTo>
                    <a:pt x="7713404" y="4009996"/>
                  </a:lnTo>
                  <a:lnTo>
                    <a:pt x="7670065" y="4025392"/>
                  </a:lnTo>
                  <a:lnTo>
                    <a:pt x="7622237" y="4030781"/>
                  </a:lnTo>
                  <a:lnTo>
                    <a:pt x="213430" y="4030781"/>
                  </a:lnTo>
                  <a:lnTo>
                    <a:pt x="165075" y="4025254"/>
                  </a:lnTo>
                  <a:lnTo>
                    <a:pt x="120378" y="4009501"/>
                  </a:lnTo>
                  <a:lnTo>
                    <a:pt x="80717" y="3984770"/>
                  </a:lnTo>
                  <a:lnTo>
                    <a:pt x="47471" y="3952306"/>
                  </a:lnTo>
                  <a:lnTo>
                    <a:pt x="22017" y="3913355"/>
                  </a:lnTo>
                  <a:lnTo>
                    <a:pt x="5733" y="3869163"/>
                  </a:lnTo>
                  <a:lnTo>
                    <a:pt x="0" y="3820975"/>
                  </a:lnTo>
                  <a:close/>
                </a:path>
              </a:pathLst>
            </a:custGeom>
            <a:ln w="10510">
              <a:solidFill>
                <a:srgbClr val="000000"/>
              </a:solidFill>
            </a:ln>
          </p:spPr>
          <p:txBody>
            <a:bodyPr wrap="square" lIns="0" tIns="0" rIns="0" bIns="0" rtlCol="0"/>
            <a:lstStyle/>
            <a:p>
              <a:endParaRPr sz="1632"/>
            </a:p>
          </p:txBody>
        </p:sp>
      </p:grpSp>
    </p:spTree>
    <p:extLst>
      <p:ext uri="{BB962C8B-B14F-4D97-AF65-F5344CB8AC3E}">
        <p14:creationId xmlns:p14="http://schemas.microsoft.com/office/powerpoint/2010/main" val="14095066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87500" y="1239888"/>
            <a:ext cx="9016999" cy="5618112"/>
          </a:xfrm>
          <a:prstGeom prst="rect">
            <a:avLst/>
          </a:prstGeom>
          <a:blipFill>
            <a:blip r:embed="rId2" cstate="print"/>
            <a:stretch>
              <a:fillRect/>
            </a:stretch>
          </a:blipFill>
        </p:spPr>
        <p:txBody>
          <a:bodyPr wrap="square" lIns="0" tIns="0" rIns="0" bIns="0" rtlCol="0"/>
          <a:lstStyle/>
          <a:p>
            <a:endParaRPr sz="1632"/>
          </a:p>
        </p:txBody>
      </p:sp>
      <p:sp>
        <p:nvSpPr>
          <p:cNvPr id="3" name="object 3"/>
          <p:cNvSpPr txBox="1">
            <a:spLocks noGrp="1"/>
          </p:cNvSpPr>
          <p:nvPr>
            <p:ph type="title"/>
          </p:nvPr>
        </p:nvSpPr>
        <p:spPr/>
        <p:txBody>
          <a:bodyPr>
            <a:normAutofit fontScale="90000"/>
          </a:bodyPr>
          <a:lstStyle/>
          <a:p>
            <a:r>
              <a:rPr lang="es-ES" dirty="0"/>
              <a:t>gitk</a:t>
            </a:r>
            <a:endParaRPr lang="es-ES"/>
          </a:p>
          <a:p>
            <a:r>
              <a:rPr lang="es-ES" dirty="0"/>
              <a:t>Ver la historia de versiones gráficamente</a:t>
            </a:r>
            <a:endParaRPr lang="es-ES"/>
          </a:p>
        </p:txBody>
      </p:sp>
    </p:spTree>
    <p:extLst>
      <p:ext uri="{BB962C8B-B14F-4D97-AF65-F5344CB8AC3E}">
        <p14:creationId xmlns:p14="http://schemas.microsoft.com/office/powerpoint/2010/main" val="76454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Borrar ficheros</a:t>
            </a:r>
            <a:endParaRPr lang="es-ES"/>
          </a:p>
        </p:txBody>
      </p:sp>
      <p:sp>
        <p:nvSpPr>
          <p:cNvPr id="4" name="object 4"/>
          <p:cNvSpPr txBox="1"/>
          <p:nvPr/>
        </p:nvSpPr>
        <p:spPr>
          <a:xfrm>
            <a:off x="1756958" y="870908"/>
            <a:ext cx="5638416" cy="267180"/>
          </a:xfrm>
          <a:prstGeom prst="rect">
            <a:avLst/>
          </a:prstGeom>
        </p:spPr>
        <p:txBody>
          <a:bodyPr vert="horz" wrap="square" lIns="0" tIns="13243" rIns="0" bIns="0" rtlCol="0">
            <a:spAutoFit/>
          </a:bodyPr>
          <a:lstStyle/>
          <a:p>
            <a:pPr marL="11516">
              <a:lnSpc>
                <a:spcPct val="100000"/>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Eliminar un fichero en la próxima versión a</a:t>
            </a:r>
            <a:r>
              <a:rPr sz="1587" b="1" spc="-82" dirty="0">
                <a:solidFill>
                  <a:srgbClr val="008400"/>
                </a:solidFill>
                <a:latin typeface="Tahoma"/>
                <a:cs typeface="Tahoma"/>
              </a:rPr>
              <a:t> </a:t>
            </a:r>
            <a:r>
              <a:rPr sz="1587" b="1" spc="5" dirty="0">
                <a:solidFill>
                  <a:srgbClr val="008400"/>
                </a:solidFill>
                <a:latin typeface="Tahoma"/>
                <a:cs typeface="Tahoma"/>
              </a:rPr>
              <a:t>congelar:</a:t>
            </a:r>
            <a:endParaRPr sz="1587">
              <a:latin typeface="Tahoma"/>
              <a:cs typeface="Tahoma"/>
            </a:endParaRPr>
          </a:p>
        </p:txBody>
      </p:sp>
      <p:sp>
        <p:nvSpPr>
          <p:cNvPr id="5" name="object 5"/>
          <p:cNvSpPr txBox="1"/>
          <p:nvPr/>
        </p:nvSpPr>
        <p:spPr>
          <a:xfrm>
            <a:off x="1756958" y="1353916"/>
            <a:ext cx="2114982" cy="267180"/>
          </a:xfrm>
          <a:prstGeom prst="rect">
            <a:avLst/>
          </a:prstGeom>
        </p:spPr>
        <p:txBody>
          <a:bodyPr vert="horz" wrap="square" lIns="0" tIns="13243" rIns="0" bIns="0" rtlCol="0">
            <a:spAutoFit/>
          </a:bodyPr>
          <a:lstStyle/>
          <a:p>
            <a:pPr marL="11516">
              <a:lnSpc>
                <a:spcPct val="100000"/>
              </a:lnSpc>
              <a:spcBef>
                <a:spcPts val="103"/>
              </a:spcBef>
            </a:pPr>
            <a:r>
              <a:rPr sz="1587" b="1" spc="5" dirty="0">
                <a:solidFill>
                  <a:srgbClr val="941751"/>
                </a:solidFill>
                <a:latin typeface="Tahoma"/>
                <a:cs typeface="Tahoma"/>
              </a:rPr>
              <a:t>$ </a:t>
            </a:r>
            <a:r>
              <a:rPr sz="1587" b="1" dirty="0">
                <a:latin typeface="Tahoma"/>
                <a:cs typeface="Tahoma"/>
              </a:rPr>
              <a:t>git </a:t>
            </a:r>
            <a:r>
              <a:rPr sz="1587" b="1" spc="9" dirty="0">
                <a:solidFill>
                  <a:srgbClr val="FF2600"/>
                </a:solidFill>
                <a:latin typeface="Tahoma"/>
                <a:cs typeface="Tahoma"/>
              </a:rPr>
              <a:t>rm</a:t>
            </a:r>
            <a:r>
              <a:rPr sz="1587" b="1" spc="-59" dirty="0">
                <a:solidFill>
                  <a:srgbClr val="FF2600"/>
                </a:solidFill>
                <a:latin typeface="Tahoma"/>
                <a:cs typeface="Tahoma"/>
              </a:rPr>
              <a:t> </a:t>
            </a:r>
            <a:r>
              <a:rPr sz="1587" b="1" spc="5" dirty="0">
                <a:latin typeface="Tahoma"/>
                <a:cs typeface="Tahoma"/>
              </a:rPr>
              <a:t>CharIO.java</a:t>
            </a:r>
            <a:endParaRPr sz="1587">
              <a:latin typeface="Tahoma"/>
              <a:cs typeface="Tahoma"/>
            </a:endParaRPr>
          </a:p>
        </p:txBody>
      </p:sp>
      <p:sp>
        <p:nvSpPr>
          <p:cNvPr id="6" name="object 6"/>
          <p:cNvSpPr txBox="1"/>
          <p:nvPr/>
        </p:nvSpPr>
        <p:spPr>
          <a:xfrm>
            <a:off x="4078930" y="1353916"/>
            <a:ext cx="6299456" cy="509024"/>
          </a:xfrm>
          <a:prstGeom prst="rect">
            <a:avLst/>
          </a:prstGeom>
        </p:spPr>
        <p:txBody>
          <a:bodyPr vert="horz" wrap="square" lIns="0" tIns="13243" rIns="0" bIns="0" rtlCol="0">
            <a:spAutoFit/>
          </a:bodyPr>
          <a:lstStyle/>
          <a:p>
            <a:pPr marL="11516" marR="4607" indent="7486">
              <a:lnSpc>
                <a:spcPct val="100000"/>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Borra </a:t>
            </a:r>
            <a:r>
              <a:rPr sz="1587" b="1" dirty="0">
                <a:solidFill>
                  <a:srgbClr val="008400"/>
                </a:solidFill>
                <a:latin typeface="Tahoma"/>
                <a:cs typeface="Tahoma"/>
              </a:rPr>
              <a:t>el </a:t>
            </a:r>
            <a:r>
              <a:rPr sz="1587" b="1" spc="5" dirty="0">
                <a:solidFill>
                  <a:srgbClr val="008400"/>
                </a:solidFill>
                <a:latin typeface="Tahoma"/>
                <a:cs typeface="Tahoma"/>
              </a:rPr>
              <a:t>fichero del directorio de trabajo y del staging </a:t>
            </a:r>
            <a:r>
              <a:rPr sz="1587" b="1" dirty="0">
                <a:solidFill>
                  <a:srgbClr val="008400"/>
                </a:solidFill>
                <a:latin typeface="Tahoma"/>
                <a:cs typeface="Tahoma"/>
              </a:rPr>
              <a:t>area.  </a:t>
            </a:r>
            <a:r>
              <a:rPr sz="1587" b="1" spc="9" dirty="0">
                <a:solidFill>
                  <a:srgbClr val="008400"/>
                </a:solidFill>
                <a:latin typeface="Tahoma"/>
                <a:cs typeface="Tahoma"/>
              </a:rPr>
              <a:t># </a:t>
            </a:r>
            <a:r>
              <a:rPr sz="1587" b="1" spc="5" dirty="0">
                <a:solidFill>
                  <a:srgbClr val="008400"/>
                </a:solidFill>
                <a:latin typeface="Tahoma"/>
                <a:cs typeface="Tahoma"/>
              </a:rPr>
              <a:t>Tras </a:t>
            </a:r>
            <a:r>
              <a:rPr sz="1587" b="1" dirty="0">
                <a:solidFill>
                  <a:srgbClr val="008400"/>
                </a:solidFill>
                <a:latin typeface="Tahoma"/>
                <a:cs typeface="Tahoma"/>
              </a:rPr>
              <a:t>el </a:t>
            </a:r>
            <a:r>
              <a:rPr sz="1587" b="1" spc="5" dirty="0">
                <a:solidFill>
                  <a:srgbClr val="008400"/>
                </a:solidFill>
                <a:latin typeface="Tahoma"/>
                <a:cs typeface="Tahoma"/>
              </a:rPr>
              <a:t>próximo commit dejará de </a:t>
            </a:r>
            <a:r>
              <a:rPr sz="1587" b="1" dirty="0">
                <a:solidFill>
                  <a:srgbClr val="008400"/>
                </a:solidFill>
                <a:latin typeface="Tahoma"/>
                <a:cs typeface="Tahoma"/>
              </a:rPr>
              <a:t>estar</a:t>
            </a:r>
            <a:r>
              <a:rPr sz="1587" b="1" spc="-23" dirty="0">
                <a:solidFill>
                  <a:srgbClr val="008400"/>
                </a:solidFill>
                <a:latin typeface="Tahoma"/>
                <a:cs typeface="Tahoma"/>
              </a:rPr>
              <a:t> </a:t>
            </a:r>
            <a:r>
              <a:rPr sz="1587" b="1" dirty="0">
                <a:solidFill>
                  <a:srgbClr val="008400"/>
                </a:solidFill>
                <a:latin typeface="Tahoma"/>
                <a:cs typeface="Tahoma"/>
              </a:rPr>
              <a:t>tracked.</a:t>
            </a:r>
            <a:endParaRPr sz="1587">
              <a:latin typeface="Tahoma"/>
              <a:cs typeface="Tahoma"/>
            </a:endParaRPr>
          </a:p>
        </p:txBody>
      </p:sp>
      <p:sp>
        <p:nvSpPr>
          <p:cNvPr id="7" name="object 7"/>
          <p:cNvSpPr txBox="1"/>
          <p:nvPr/>
        </p:nvSpPr>
        <p:spPr>
          <a:xfrm>
            <a:off x="1756958" y="2078423"/>
            <a:ext cx="3064507" cy="267180"/>
          </a:xfrm>
          <a:prstGeom prst="rect">
            <a:avLst/>
          </a:prstGeom>
        </p:spPr>
        <p:txBody>
          <a:bodyPr vert="horz" wrap="square" lIns="0" tIns="13243" rIns="0" bIns="0" rtlCol="0">
            <a:spAutoFit/>
          </a:bodyPr>
          <a:lstStyle/>
          <a:p>
            <a:pPr marL="11516">
              <a:lnSpc>
                <a:spcPct val="100000"/>
              </a:lnSpc>
              <a:spcBef>
                <a:spcPts val="103"/>
              </a:spcBef>
            </a:pPr>
            <a:r>
              <a:rPr sz="1587" b="1" spc="5" dirty="0">
                <a:solidFill>
                  <a:srgbClr val="941751"/>
                </a:solidFill>
                <a:latin typeface="Tahoma"/>
                <a:cs typeface="Tahoma"/>
              </a:rPr>
              <a:t>$ </a:t>
            </a:r>
            <a:r>
              <a:rPr sz="1587" b="1" dirty="0">
                <a:latin typeface="Tahoma"/>
                <a:cs typeface="Tahoma"/>
              </a:rPr>
              <a:t>git </a:t>
            </a:r>
            <a:r>
              <a:rPr sz="1587" b="1" spc="9" dirty="0">
                <a:solidFill>
                  <a:srgbClr val="FF2600"/>
                </a:solidFill>
                <a:latin typeface="Tahoma"/>
                <a:cs typeface="Tahoma"/>
              </a:rPr>
              <a:t>rm </a:t>
            </a:r>
            <a:r>
              <a:rPr sz="1587" b="1" dirty="0">
                <a:solidFill>
                  <a:srgbClr val="FF2600"/>
                </a:solidFill>
                <a:latin typeface="Tahoma"/>
                <a:cs typeface="Tahoma"/>
              </a:rPr>
              <a:t>--cached</a:t>
            </a:r>
            <a:r>
              <a:rPr sz="1587" b="1" spc="-36" dirty="0">
                <a:solidFill>
                  <a:srgbClr val="FF2600"/>
                </a:solidFill>
                <a:latin typeface="Tahoma"/>
                <a:cs typeface="Tahoma"/>
              </a:rPr>
              <a:t> </a:t>
            </a:r>
            <a:r>
              <a:rPr sz="1587" b="1" spc="5" dirty="0">
                <a:latin typeface="Tahoma"/>
                <a:cs typeface="Tahoma"/>
              </a:rPr>
              <a:t>CharIO.java</a:t>
            </a:r>
            <a:endParaRPr sz="1587">
              <a:latin typeface="Tahoma"/>
              <a:cs typeface="Tahoma"/>
            </a:endParaRPr>
          </a:p>
        </p:txBody>
      </p:sp>
      <p:sp>
        <p:nvSpPr>
          <p:cNvPr id="8" name="object 8"/>
          <p:cNvSpPr txBox="1"/>
          <p:nvPr/>
        </p:nvSpPr>
        <p:spPr>
          <a:xfrm>
            <a:off x="4971996" y="2078423"/>
            <a:ext cx="5154728" cy="750292"/>
          </a:xfrm>
          <a:prstGeom prst="rect">
            <a:avLst/>
          </a:prstGeom>
        </p:spPr>
        <p:txBody>
          <a:bodyPr vert="horz" wrap="square" lIns="0" tIns="13243" rIns="0" bIns="0" rtlCol="0">
            <a:spAutoFit/>
          </a:bodyPr>
          <a:lstStyle/>
          <a:p>
            <a:pPr marL="16123">
              <a:lnSpc>
                <a:spcPts val="1904"/>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Borra fichero del staging</a:t>
            </a:r>
            <a:r>
              <a:rPr sz="1587" b="1" spc="-32" dirty="0">
                <a:solidFill>
                  <a:srgbClr val="008400"/>
                </a:solidFill>
                <a:latin typeface="Tahoma"/>
                <a:cs typeface="Tahoma"/>
              </a:rPr>
              <a:t> </a:t>
            </a:r>
            <a:r>
              <a:rPr sz="1587" b="1" dirty="0">
                <a:solidFill>
                  <a:srgbClr val="008400"/>
                </a:solidFill>
                <a:latin typeface="Tahoma"/>
                <a:cs typeface="Tahoma"/>
              </a:rPr>
              <a:t>area.</a:t>
            </a:r>
            <a:endParaRPr sz="1587">
              <a:latin typeface="Tahoma"/>
              <a:cs typeface="Tahoma"/>
            </a:endParaRPr>
          </a:p>
          <a:p>
            <a:pPr marL="11516">
              <a:lnSpc>
                <a:spcPts val="1900"/>
              </a:lnSpc>
            </a:pPr>
            <a:r>
              <a:rPr sz="1587" b="1" spc="9" dirty="0">
                <a:solidFill>
                  <a:srgbClr val="008400"/>
                </a:solidFill>
                <a:latin typeface="Tahoma"/>
                <a:cs typeface="Tahoma"/>
              </a:rPr>
              <a:t># No </a:t>
            </a:r>
            <a:r>
              <a:rPr sz="1587" b="1" spc="5" dirty="0">
                <a:solidFill>
                  <a:srgbClr val="008400"/>
                </a:solidFill>
                <a:latin typeface="Tahoma"/>
                <a:cs typeface="Tahoma"/>
              </a:rPr>
              <a:t>lo borra del directorio de</a:t>
            </a:r>
            <a:r>
              <a:rPr sz="1587" b="1" spc="-54" dirty="0">
                <a:solidFill>
                  <a:srgbClr val="008400"/>
                </a:solidFill>
                <a:latin typeface="Tahoma"/>
                <a:cs typeface="Tahoma"/>
              </a:rPr>
              <a:t> </a:t>
            </a:r>
            <a:r>
              <a:rPr sz="1587" b="1" spc="5" dirty="0">
                <a:solidFill>
                  <a:srgbClr val="008400"/>
                </a:solidFill>
                <a:latin typeface="Tahoma"/>
                <a:cs typeface="Tahoma"/>
              </a:rPr>
              <a:t>trabajo.</a:t>
            </a:r>
            <a:endParaRPr sz="1587">
              <a:latin typeface="Tahoma"/>
              <a:cs typeface="Tahoma"/>
            </a:endParaRPr>
          </a:p>
          <a:p>
            <a:pPr marL="11516">
              <a:lnSpc>
                <a:spcPts val="1904"/>
              </a:lnSpc>
            </a:pPr>
            <a:r>
              <a:rPr sz="1587" b="1" spc="9" dirty="0">
                <a:solidFill>
                  <a:srgbClr val="008400"/>
                </a:solidFill>
                <a:latin typeface="Tahoma"/>
                <a:cs typeface="Tahoma"/>
              </a:rPr>
              <a:t># </a:t>
            </a:r>
            <a:r>
              <a:rPr sz="1587" b="1" spc="5" dirty="0">
                <a:solidFill>
                  <a:srgbClr val="008400"/>
                </a:solidFill>
                <a:latin typeface="Tahoma"/>
                <a:cs typeface="Tahoma"/>
              </a:rPr>
              <a:t>Tras </a:t>
            </a:r>
            <a:r>
              <a:rPr sz="1587" b="1" dirty="0">
                <a:solidFill>
                  <a:srgbClr val="008400"/>
                </a:solidFill>
                <a:latin typeface="Tahoma"/>
                <a:cs typeface="Tahoma"/>
              </a:rPr>
              <a:t>el </a:t>
            </a:r>
            <a:r>
              <a:rPr sz="1587" b="1" spc="5" dirty="0">
                <a:solidFill>
                  <a:srgbClr val="008400"/>
                </a:solidFill>
                <a:latin typeface="Tahoma"/>
                <a:cs typeface="Tahoma"/>
              </a:rPr>
              <a:t>próximo commit dejará de </a:t>
            </a:r>
            <a:r>
              <a:rPr sz="1587" b="1" dirty="0">
                <a:solidFill>
                  <a:srgbClr val="008400"/>
                </a:solidFill>
                <a:latin typeface="Tahoma"/>
                <a:cs typeface="Tahoma"/>
              </a:rPr>
              <a:t>estar</a:t>
            </a:r>
            <a:r>
              <a:rPr sz="1587" b="1" spc="-5" dirty="0">
                <a:solidFill>
                  <a:srgbClr val="008400"/>
                </a:solidFill>
                <a:latin typeface="Tahoma"/>
                <a:cs typeface="Tahoma"/>
              </a:rPr>
              <a:t> </a:t>
            </a:r>
            <a:r>
              <a:rPr sz="1587" b="1" dirty="0">
                <a:solidFill>
                  <a:srgbClr val="008400"/>
                </a:solidFill>
                <a:latin typeface="Tahoma"/>
                <a:cs typeface="Tahoma"/>
              </a:rPr>
              <a:t>tracked.</a:t>
            </a:r>
            <a:endParaRPr sz="1587">
              <a:latin typeface="Tahoma"/>
              <a:cs typeface="Tahoma"/>
            </a:endParaRPr>
          </a:p>
        </p:txBody>
      </p:sp>
      <p:sp>
        <p:nvSpPr>
          <p:cNvPr id="9" name="object 9"/>
          <p:cNvSpPr txBox="1"/>
          <p:nvPr/>
        </p:nvSpPr>
        <p:spPr>
          <a:xfrm>
            <a:off x="1756958" y="3044428"/>
            <a:ext cx="8529026" cy="992136"/>
          </a:xfrm>
          <a:prstGeom prst="rect">
            <a:avLst/>
          </a:prstGeom>
        </p:spPr>
        <p:txBody>
          <a:bodyPr vert="horz" wrap="square" lIns="0" tIns="13243" rIns="0" bIns="0" rtlCol="0">
            <a:spAutoFit/>
          </a:bodyPr>
          <a:lstStyle/>
          <a:p>
            <a:pPr marL="11516" marR="2132254">
              <a:lnSpc>
                <a:spcPct val="100000"/>
              </a:lnSpc>
              <a:spcBef>
                <a:spcPts val="103"/>
              </a:spcBef>
              <a:tabLst>
                <a:tab pos="653553" algn="l"/>
              </a:tabLst>
            </a:pPr>
            <a:r>
              <a:rPr sz="1587" b="1" spc="9" dirty="0">
                <a:solidFill>
                  <a:srgbClr val="008400"/>
                </a:solidFill>
                <a:latin typeface="Tahoma"/>
                <a:cs typeface="Tahoma"/>
              </a:rPr>
              <a:t># </a:t>
            </a:r>
            <a:r>
              <a:rPr sz="1587" b="1" dirty="0">
                <a:solidFill>
                  <a:srgbClr val="008400"/>
                </a:solidFill>
                <a:latin typeface="Tahoma"/>
                <a:cs typeface="Tahoma"/>
              </a:rPr>
              <a:t>El </a:t>
            </a:r>
            <a:r>
              <a:rPr sz="1587" b="1" spc="5" dirty="0">
                <a:solidFill>
                  <a:srgbClr val="008400"/>
                </a:solidFill>
                <a:latin typeface="Tahoma"/>
                <a:cs typeface="Tahoma"/>
              </a:rPr>
              <a:t>comando </a:t>
            </a:r>
            <a:r>
              <a:rPr sz="1587" b="1" dirty="0">
                <a:solidFill>
                  <a:srgbClr val="0433FF"/>
                </a:solidFill>
                <a:latin typeface="Tahoma"/>
                <a:cs typeface="Tahoma"/>
              </a:rPr>
              <a:t>/bin/rm </a:t>
            </a:r>
            <a:r>
              <a:rPr sz="1587" b="1" spc="5" dirty="0">
                <a:solidFill>
                  <a:srgbClr val="008400"/>
                </a:solidFill>
                <a:latin typeface="Tahoma"/>
                <a:cs typeface="Tahoma"/>
              </a:rPr>
              <a:t>borra ficheros del directorio de trabajo,  </a:t>
            </a:r>
            <a:r>
              <a:rPr sz="1587" b="1" spc="9" dirty="0">
                <a:solidFill>
                  <a:srgbClr val="008400"/>
                </a:solidFill>
                <a:latin typeface="Tahoma"/>
                <a:cs typeface="Tahoma"/>
              </a:rPr>
              <a:t>#	</a:t>
            </a:r>
            <a:r>
              <a:rPr sz="1587" b="1" spc="5" dirty="0">
                <a:solidFill>
                  <a:srgbClr val="008400"/>
                </a:solidFill>
                <a:latin typeface="Tahoma"/>
                <a:cs typeface="Tahoma"/>
              </a:rPr>
              <a:t>pero no los borra del staging</a:t>
            </a:r>
            <a:r>
              <a:rPr sz="1587" b="1" spc="-32" dirty="0">
                <a:solidFill>
                  <a:srgbClr val="008400"/>
                </a:solidFill>
                <a:latin typeface="Tahoma"/>
                <a:cs typeface="Tahoma"/>
              </a:rPr>
              <a:t> </a:t>
            </a:r>
            <a:r>
              <a:rPr sz="1587" b="1" dirty="0">
                <a:solidFill>
                  <a:srgbClr val="008400"/>
                </a:solidFill>
                <a:latin typeface="Tahoma"/>
                <a:cs typeface="Tahoma"/>
              </a:rPr>
              <a:t>area.</a:t>
            </a:r>
            <a:endParaRPr sz="1587">
              <a:latin typeface="Tahoma"/>
              <a:cs typeface="Tahoma"/>
            </a:endParaRPr>
          </a:p>
          <a:p>
            <a:pPr marL="11516">
              <a:lnSpc>
                <a:spcPts val="1900"/>
              </a:lnSpc>
            </a:pPr>
            <a:r>
              <a:rPr sz="1587" b="1" spc="9" dirty="0">
                <a:solidFill>
                  <a:srgbClr val="008400"/>
                </a:solidFill>
                <a:latin typeface="Tahoma"/>
                <a:cs typeface="Tahoma"/>
              </a:rPr>
              <a:t># </a:t>
            </a:r>
            <a:r>
              <a:rPr sz="1587" b="1" spc="5" dirty="0">
                <a:solidFill>
                  <a:srgbClr val="008400"/>
                </a:solidFill>
                <a:latin typeface="Tahoma"/>
                <a:cs typeface="Tahoma"/>
              </a:rPr>
              <a:t>Es como </a:t>
            </a:r>
            <a:r>
              <a:rPr sz="1587" b="1" dirty="0">
                <a:solidFill>
                  <a:srgbClr val="008400"/>
                </a:solidFill>
                <a:latin typeface="Tahoma"/>
                <a:cs typeface="Tahoma"/>
              </a:rPr>
              <a:t>hacer </a:t>
            </a:r>
            <a:r>
              <a:rPr sz="1587" b="1" spc="5" dirty="0">
                <a:solidFill>
                  <a:srgbClr val="008400"/>
                </a:solidFill>
                <a:latin typeface="Tahoma"/>
                <a:cs typeface="Tahoma"/>
              </a:rPr>
              <a:t>una modificación en </a:t>
            </a:r>
            <a:r>
              <a:rPr sz="1587" b="1" dirty="0">
                <a:solidFill>
                  <a:srgbClr val="008400"/>
                </a:solidFill>
                <a:latin typeface="Tahoma"/>
                <a:cs typeface="Tahoma"/>
              </a:rPr>
              <a:t>el </a:t>
            </a:r>
            <a:r>
              <a:rPr sz="1587" b="1" spc="5" dirty="0">
                <a:solidFill>
                  <a:srgbClr val="008400"/>
                </a:solidFill>
                <a:latin typeface="Tahoma"/>
                <a:cs typeface="Tahoma"/>
              </a:rPr>
              <a:t>contenido del</a:t>
            </a:r>
            <a:r>
              <a:rPr sz="1587" b="1" spc="-41" dirty="0">
                <a:solidFill>
                  <a:srgbClr val="008400"/>
                </a:solidFill>
                <a:latin typeface="Tahoma"/>
                <a:cs typeface="Tahoma"/>
              </a:rPr>
              <a:t> </a:t>
            </a:r>
            <a:r>
              <a:rPr sz="1587" b="1" spc="5" dirty="0">
                <a:solidFill>
                  <a:srgbClr val="008400"/>
                </a:solidFill>
                <a:latin typeface="Tahoma"/>
                <a:cs typeface="Tahoma"/>
              </a:rPr>
              <a:t>fichero.</a:t>
            </a:r>
            <a:endParaRPr sz="1587">
              <a:latin typeface="Tahoma"/>
              <a:cs typeface="Tahoma"/>
            </a:endParaRPr>
          </a:p>
          <a:p>
            <a:pPr marL="11516">
              <a:lnSpc>
                <a:spcPts val="1904"/>
              </a:lnSpc>
              <a:tabLst>
                <a:tab pos="653553" algn="l"/>
              </a:tabLst>
            </a:pPr>
            <a:r>
              <a:rPr sz="1587" b="1" spc="9" dirty="0">
                <a:solidFill>
                  <a:srgbClr val="008400"/>
                </a:solidFill>
                <a:latin typeface="Tahoma"/>
                <a:cs typeface="Tahoma"/>
              </a:rPr>
              <a:t>#	</a:t>
            </a:r>
            <a:r>
              <a:rPr sz="1587" b="1" spc="5" dirty="0">
                <a:solidFill>
                  <a:srgbClr val="008400"/>
                </a:solidFill>
                <a:latin typeface="Tahoma"/>
                <a:cs typeface="Tahoma"/>
              </a:rPr>
              <a:t>Debe </a:t>
            </a:r>
            <a:r>
              <a:rPr sz="1587" b="1" dirty="0">
                <a:solidFill>
                  <a:srgbClr val="008400"/>
                </a:solidFill>
                <a:latin typeface="Tahoma"/>
                <a:cs typeface="Tahoma"/>
              </a:rPr>
              <a:t>usarse </a:t>
            </a:r>
            <a:r>
              <a:rPr sz="1587" b="1" spc="5" dirty="0">
                <a:solidFill>
                  <a:srgbClr val="0433FF"/>
                </a:solidFill>
                <a:latin typeface="Tahoma"/>
                <a:cs typeface="Tahoma"/>
              </a:rPr>
              <a:t>git add </a:t>
            </a:r>
            <a:r>
              <a:rPr sz="1587" b="1" spc="5" dirty="0">
                <a:solidFill>
                  <a:srgbClr val="008400"/>
                </a:solidFill>
                <a:latin typeface="Tahoma"/>
                <a:cs typeface="Tahoma"/>
              </a:rPr>
              <a:t>o </a:t>
            </a:r>
            <a:r>
              <a:rPr sz="1587" b="1" spc="5" dirty="0">
                <a:solidFill>
                  <a:srgbClr val="0433FF"/>
                </a:solidFill>
                <a:latin typeface="Tahoma"/>
                <a:cs typeface="Tahoma"/>
              </a:rPr>
              <a:t>git </a:t>
            </a:r>
            <a:r>
              <a:rPr sz="1587" b="1" spc="9" dirty="0">
                <a:solidFill>
                  <a:srgbClr val="0433FF"/>
                </a:solidFill>
                <a:latin typeface="Tahoma"/>
                <a:cs typeface="Tahoma"/>
              </a:rPr>
              <a:t>rm </a:t>
            </a:r>
            <a:r>
              <a:rPr sz="1587" b="1" spc="5" dirty="0">
                <a:solidFill>
                  <a:srgbClr val="008400"/>
                </a:solidFill>
                <a:latin typeface="Tahoma"/>
                <a:cs typeface="Tahoma"/>
              </a:rPr>
              <a:t>para meter en </a:t>
            </a:r>
            <a:r>
              <a:rPr sz="1587" b="1" dirty="0">
                <a:solidFill>
                  <a:srgbClr val="008400"/>
                </a:solidFill>
                <a:latin typeface="Tahoma"/>
                <a:cs typeface="Tahoma"/>
              </a:rPr>
              <a:t>el </a:t>
            </a:r>
            <a:r>
              <a:rPr sz="1587" b="1" spc="5" dirty="0">
                <a:solidFill>
                  <a:srgbClr val="008400"/>
                </a:solidFill>
                <a:latin typeface="Tahoma"/>
                <a:cs typeface="Tahoma"/>
              </a:rPr>
              <a:t>staging area esta</a:t>
            </a:r>
            <a:r>
              <a:rPr sz="1587" b="1" spc="-54" dirty="0">
                <a:solidFill>
                  <a:srgbClr val="008400"/>
                </a:solidFill>
                <a:latin typeface="Tahoma"/>
                <a:cs typeface="Tahoma"/>
              </a:rPr>
              <a:t> </a:t>
            </a:r>
            <a:r>
              <a:rPr sz="1587" b="1" spc="5" dirty="0">
                <a:solidFill>
                  <a:srgbClr val="008400"/>
                </a:solidFill>
                <a:latin typeface="Tahoma"/>
                <a:cs typeface="Tahoma"/>
              </a:rPr>
              <a:t>modificación.</a:t>
            </a:r>
            <a:endParaRPr sz="1587">
              <a:latin typeface="Tahoma"/>
              <a:cs typeface="Tahoma"/>
            </a:endParaRPr>
          </a:p>
        </p:txBody>
      </p:sp>
      <p:sp>
        <p:nvSpPr>
          <p:cNvPr id="10" name="object 10"/>
          <p:cNvSpPr txBox="1"/>
          <p:nvPr/>
        </p:nvSpPr>
        <p:spPr>
          <a:xfrm>
            <a:off x="1756959" y="4251942"/>
            <a:ext cx="1781582" cy="267180"/>
          </a:xfrm>
          <a:prstGeom prst="rect">
            <a:avLst/>
          </a:prstGeom>
        </p:spPr>
        <p:txBody>
          <a:bodyPr vert="horz" wrap="square" lIns="0" tIns="13243" rIns="0" bIns="0" rtlCol="0">
            <a:spAutoFit/>
          </a:bodyPr>
          <a:lstStyle/>
          <a:p>
            <a:pPr marL="11516">
              <a:lnSpc>
                <a:spcPct val="100000"/>
              </a:lnSpc>
              <a:spcBef>
                <a:spcPts val="103"/>
              </a:spcBef>
            </a:pPr>
            <a:r>
              <a:rPr sz="1587" b="1" spc="5" dirty="0">
                <a:solidFill>
                  <a:srgbClr val="941751"/>
                </a:solidFill>
                <a:latin typeface="Tahoma"/>
                <a:cs typeface="Tahoma"/>
              </a:rPr>
              <a:t>$ </a:t>
            </a:r>
            <a:r>
              <a:rPr sz="1587" b="1" spc="9" dirty="0">
                <a:latin typeface="Tahoma"/>
                <a:cs typeface="Tahoma"/>
              </a:rPr>
              <a:t>rm</a:t>
            </a:r>
            <a:r>
              <a:rPr sz="1587" b="1" spc="-73" dirty="0">
                <a:latin typeface="Tahoma"/>
                <a:cs typeface="Tahoma"/>
              </a:rPr>
              <a:t> </a:t>
            </a:r>
            <a:r>
              <a:rPr sz="1587" b="1" spc="5" dirty="0">
                <a:latin typeface="Tahoma"/>
                <a:cs typeface="Tahoma"/>
              </a:rPr>
              <a:t>CharIO.java</a:t>
            </a:r>
            <a:endParaRPr sz="1587">
              <a:latin typeface="Tahoma"/>
              <a:cs typeface="Tahoma"/>
            </a:endParaRPr>
          </a:p>
        </p:txBody>
      </p:sp>
      <p:sp>
        <p:nvSpPr>
          <p:cNvPr id="11" name="object 11"/>
          <p:cNvSpPr txBox="1"/>
          <p:nvPr/>
        </p:nvSpPr>
        <p:spPr>
          <a:xfrm>
            <a:off x="3840778" y="4251942"/>
            <a:ext cx="4376222" cy="509024"/>
          </a:xfrm>
          <a:prstGeom prst="rect">
            <a:avLst/>
          </a:prstGeom>
        </p:spPr>
        <p:txBody>
          <a:bodyPr vert="horz" wrap="square" lIns="0" tIns="13243" rIns="0" bIns="0" rtlCol="0">
            <a:spAutoFit/>
          </a:bodyPr>
          <a:lstStyle/>
          <a:p>
            <a:pPr marL="11516" marR="4607" indent="31670">
              <a:lnSpc>
                <a:spcPct val="100000"/>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borra </a:t>
            </a:r>
            <a:r>
              <a:rPr sz="1587" b="1" dirty="0">
                <a:solidFill>
                  <a:srgbClr val="008400"/>
                </a:solidFill>
                <a:latin typeface="Tahoma"/>
                <a:cs typeface="Tahoma"/>
              </a:rPr>
              <a:t>el </a:t>
            </a:r>
            <a:r>
              <a:rPr sz="1587" b="1" spc="5" dirty="0">
                <a:solidFill>
                  <a:srgbClr val="008400"/>
                </a:solidFill>
                <a:latin typeface="Tahoma"/>
                <a:cs typeface="Tahoma"/>
              </a:rPr>
              <a:t>fichero de directorio de</a:t>
            </a:r>
            <a:r>
              <a:rPr sz="1587" b="1" spc="-77" dirty="0">
                <a:solidFill>
                  <a:srgbClr val="008400"/>
                </a:solidFill>
                <a:latin typeface="Tahoma"/>
                <a:cs typeface="Tahoma"/>
              </a:rPr>
              <a:t> </a:t>
            </a:r>
            <a:r>
              <a:rPr sz="1587" b="1" spc="5" dirty="0">
                <a:solidFill>
                  <a:srgbClr val="008400"/>
                </a:solidFill>
                <a:latin typeface="Tahoma"/>
                <a:cs typeface="Tahoma"/>
              </a:rPr>
              <a:t>trabajo,  </a:t>
            </a:r>
            <a:r>
              <a:rPr sz="1587" b="1" spc="9" dirty="0">
                <a:solidFill>
                  <a:srgbClr val="008400"/>
                </a:solidFill>
                <a:latin typeface="Tahoma"/>
                <a:cs typeface="Tahoma"/>
              </a:rPr>
              <a:t># </a:t>
            </a:r>
            <a:r>
              <a:rPr sz="1587" b="1" spc="5" dirty="0">
                <a:solidFill>
                  <a:srgbClr val="008400"/>
                </a:solidFill>
                <a:latin typeface="Tahoma"/>
                <a:cs typeface="Tahoma"/>
              </a:rPr>
              <a:t>pero este cambio aun no ha sido</a:t>
            </a:r>
            <a:r>
              <a:rPr sz="1587" b="1" spc="-95" dirty="0">
                <a:solidFill>
                  <a:srgbClr val="008400"/>
                </a:solidFill>
                <a:latin typeface="Tahoma"/>
                <a:cs typeface="Tahoma"/>
              </a:rPr>
              <a:t> </a:t>
            </a:r>
            <a:r>
              <a:rPr sz="1587" b="1" spc="5" dirty="0">
                <a:solidFill>
                  <a:srgbClr val="008400"/>
                </a:solidFill>
                <a:latin typeface="Tahoma"/>
                <a:cs typeface="Tahoma"/>
              </a:rPr>
              <a:t>staged.</a:t>
            </a:r>
            <a:endParaRPr sz="1587">
              <a:latin typeface="Tahoma"/>
              <a:cs typeface="Tahoma"/>
            </a:endParaRPr>
          </a:p>
        </p:txBody>
      </p:sp>
      <p:sp>
        <p:nvSpPr>
          <p:cNvPr id="12" name="object 12"/>
          <p:cNvSpPr txBox="1"/>
          <p:nvPr/>
        </p:nvSpPr>
        <p:spPr>
          <a:xfrm>
            <a:off x="1756959" y="4976450"/>
            <a:ext cx="8066643" cy="1716515"/>
          </a:xfrm>
          <a:prstGeom prst="rect">
            <a:avLst/>
          </a:prstGeom>
        </p:spPr>
        <p:txBody>
          <a:bodyPr vert="horz" wrap="square" lIns="0" tIns="13243" rIns="0" bIns="0" rtlCol="0">
            <a:spAutoFit/>
          </a:bodyPr>
          <a:lstStyle/>
          <a:p>
            <a:pPr marL="11516" marR="4607">
              <a:lnSpc>
                <a:spcPct val="100000"/>
              </a:lnSpc>
              <a:spcBef>
                <a:spcPts val="103"/>
              </a:spcBef>
              <a:tabLst>
                <a:tab pos="891942" algn="l"/>
              </a:tabLst>
            </a:pPr>
            <a:r>
              <a:rPr sz="1587" b="1" spc="9" dirty="0">
                <a:solidFill>
                  <a:srgbClr val="008400"/>
                </a:solidFill>
                <a:latin typeface="Tahoma"/>
                <a:cs typeface="Tahoma"/>
              </a:rPr>
              <a:t># </a:t>
            </a:r>
            <a:r>
              <a:rPr sz="1587" b="1" spc="5" dirty="0">
                <a:solidFill>
                  <a:srgbClr val="008400"/>
                </a:solidFill>
                <a:latin typeface="Tahoma"/>
                <a:cs typeface="Tahoma"/>
              </a:rPr>
              <a:t>git </a:t>
            </a:r>
            <a:r>
              <a:rPr sz="1587" b="1" spc="9" dirty="0">
                <a:solidFill>
                  <a:srgbClr val="008400"/>
                </a:solidFill>
                <a:latin typeface="Tahoma"/>
                <a:cs typeface="Tahoma"/>
              </a:rPr>
              <a:t>rm </a:t>
            </a:r>
            <a:r>
              <a:rPr sz="1587" b="1" spc="5" dirty="0">
                <a:solidFill>
                  <a:srgbClr val="008400"/>
                </a:solidFill>
                <a:latin typeface="Tahoma"/>
                <a:cs typeface="Tahoma"/>
              </a:rPr>
              <a:t>falla </a:t>
            </a:r>
            <a:r>
              <a:rPr sz="1587" b="1" dirty="0">
                <a:solidFill>
                  <a:srgbClr val="008400"/>
                </a:solidFill>
                <a:latin typeface="Tahoma"/>
                <a:cs typeface="Tahoma"/>
              </a:rPr>
              <a:t>si </a:t>
            </a:r>
            <a:r>
              <a:rPr sz="1587" b="1" spc="5" dirty="0">
                <a:solidFill>
                  <a:srgbClr val="008400"/>
                </a:solidFill>
                <a:latin typeface="Tahoma"/>
                <a:cs typeface="Tahoma"/>
              </a:rPr>
              <a:t>se intenta borrar un fichero con modificaciones en </a:t>
            </a:r>
            <a:r>
              <a:rPr sz="1587" b="1" dirty="0">
                <a:solidFill>
                  <a:srgbClr val="008400"/>
                </a:solidFill>
                <a:latin typeface="Tahoma"/>
                <a:cs typeface="Tahoma"/>
              </a:rPr>
              <a:t>el </a:t>
            </a:r>
            <a:r>
              <a:rPr sz="1587" b="1" spc="5" dirty="0">
                <a:solidFill>
                  <a:srgbClr val="008400"/>
                </a:solidFill>
                <a:latin typeface="Tahoma"/>
                <a:cs typeface="Tahoma"/>
              </a:rPr>
              <a:t>directorio  </a:t>
            </a:r>
            <a:r>
              <a:rPr sz="1587" b="1" spc="9" dirty="0">
                <a:solidFill>
                  <a:srgbClr val="008400"/>
                </a:solidFill>
                <a:latin typeface="Tahoma"/>
                <a:cs typeface="Tahoma"/>
              </a:rPr>
              <a:t>#	</a:t>
            </a:r>
            <a:r>
              <a:rPr sz="1587" b="1" spc="5" dirty="0">
                <a:solidFill>
                  <a:srgbClr val="008400"/>
                </a:solidFill>
                <a:latin typeface="Tahoma"/>
                <a:cs typeface="Tahoma"/>
              </a:rPr>
              <a:t>de trabajo o en </a:t>
            </a:r>
            <a:r>
              <a:rPr sz="1587" b="1" dirty="0">
                <a:solidFill>
                  <a:srgbClr val="008400"/>
                </a:solidFill>
                <a:latin typeface="Tahoma"/>
                <a:cs typeface="Tahoma"/>
              </a:rPr>
              <a:t>el </a:t>
            </a:r>
            <a:r>
              <a:rPr sz="1587" b="1" spc="5" dirty="0">
                <a:solidFill>
                  <a:srgbClr val="008400"/>
                </a:solidFill>
                <a:latin typeface="Tahoma"/>
                <a:cs typeface="Tahoma"/>
              </a:rPr>
              <a:t>staging</a:t>
            </a:r>
            <a:r>
              <a:rPr sz="1587" b="1" spc="-23" dirty="0">
                <a:solidFill>
                  <a:srgbClr val="008400"/>
                </a:solidFill>
                <a:latin typeface="Tahoma"/>
                <a:cs typeface="Tahoma"/>
              </a:rPr>
              <a:t> </a:t>
            </a:r>
            <a:r>
              <a:rPr sz="1587" b="1" dirty="0">
                <a:solidFill>
                  <a:srgbClr val="008400"/>
                </a:solidFill>
                <a:latin typeface="Tahoma"/>
                <a:cs typeface="Tahoma"/>
              </a:rPr>
              <a:t>area.</a:t>
            </a:r>
            <a:endParaRPr sz="1587">
              <a:latin typeface="Tahoma"/>
              <a:cs typeface="Tahoma"/>
            </a:endParaRPr>
          </a:p>
          <a:p>
            <a:pPr marL="11516" marR="833784">
              <a:lnSpc>
                <a:spcPts val="1904"/>
              </a:lnSpc>
              <a:spcBef>
                <a:spcPts val="59"/>
              </a:spcBef>
              <a:tabLst>
                <a:tab pos="891942" algn="l"/>
              </a:tabLst>
            </a:pPr>
            <a:r>
              <a:rPr sz="1587" b="1" spc="9" dirty="0">
                <a:solidFill>
                  <a:srgbClr val="008400"/>
                </a:solidFill>
                <a:latin typeface="Tahoma"/>
                <a:cs typeface="Tahoma"/>
              </a:rPr>
              <a:t>#	</a:t>
            </a:r>
            <a:r>
              <a:rPr sz="1587" b="1" spc="5" dirty="0">
                <a:solidFill>
                  <a:srgbClr val="008400"/>
                </a:solidFill>
                <a:latin typeface="Tahoma"/>
                <a:cs typeface="Tahoma"/>
              </a:rPr>
              <a:t>Para no perder de forma </a:t>
            </a:r>
            <a:r>
              <a:rPr sz="1587" b="1" dirty="0">
                <a:solidFill>
                  <a:srgbClr val="008400"/>
                </a:solidFill>
                <a:latin typeface="Tahoma"/>
                <a:cs typeface="Tahoma"/>
              </a:rPr>
              <a:t>accidental </a:t>
            </a:r>
            <a:r>
              <a:rPr sz="1587" b="1" spc="5" dirty="0">
                <a:solidFill>
                  <a:srgbClr val="008400"/>
                </a:solidFill>
                <a:latin typeface="Tahoma"/>
                <a:cs typeface="Tahoma"/>
              </a:rPr>
              <a:t>modificaciones realizadas.  </a:t>
            </a:r>
            <a:r>
              <a:rPr sz="1587" b="1" spc="9" dirty="0">
                <a:solidFill>
                  <a:srgbClr val="008400"/>
                </a:solidFill>
                <a:latin typeface="Tahoma"/>
                <a:cs typeface="Tahoma"/>
              </a:rPr>
              <a:t># </a:t>
            </a:r>
            <a:r>
              <a:rPr sz="1587" b="1" spc="5" dirty="0">
                <a:solidFill>
                  <a:srgbClr val="008400"/>
                </a:solidFill>
                <a:latin typeface="Tahoma"/>
                <a:cs typeface="Tahoma"/>
              </a:rPr>
              <a:t>Usar la opción </a:t>
            </a:r>
            <a:r>
              <a:rPr sz="1587" b="1" spc="5" dirty="0">
                <a:solidFill>
                  <a:srgbClr val="FF2600"/>
                </a:solidFill>
                <a:latin typeface="Tahoma"/>
                <a:cs typeface="Tahoma"/>
              </a:rPr>
              <a:t>-f </a:t>
            </a:r>
            <a:r>
              <a:rPr sz="1587" b="1" spc="5" dirty="0">
                <a:solidFill>
                  <a:srgbClr val="008400"/>
                </a:solidFill>
                <a:latin typeface="Tahoma"/>
                <a:cs typeface="Tahoma"/>
              </a:rPr>
              <a:t>para </a:t>
            </a:r>
            <a:r>
              <a:rPr sz="1587" b="1" spc="9" dirty="0">
                <a:solidFill>
                  <a:srgbClr val="008400"/>
                </a:solidFill>
                <a:latin typeface="Tahoma"/>
                <a:cs typeface="Tahoma"/>
              </a:rPr>
              <a:t>forzar </a:t>
            </a:r>
            <a:r>
              <a:rPr sz="1587" b="1" dirty="0">
                <a:solidFill>
                  <a:srgbClr val="008400"/>
                </a:solidFill>
                <a:latin typeface="Tahoma"/>
                <a:cs typeface="Tahoma"/>
              </a:rPr>
              <a:t>el</a:t>
            </a:r>
            <a:r>
              <a:rPr sz="1587" b="1" spc="-45" dirty="0">
                <a:solidFill>
                  <a:srgbClr val="008400"/>
                </a:solidFill>
                <a:latin typeface="Tahoma"/>
                <a:cs typeface="Tahoma"/>
              </a:rPr>
              <a:t> </a:t>
            </a:r>
            <a:r>
              <a:rPr sz="1587" b="1" spc="5" dirty="0">
                <a:solidFill>
                  <a:srgbClr val="008400"/>
                </a:solidFill>
                <a:latin typeface="Tahoma"/>
                <a:cs typeface="Tahoma"/>
              </a:rPr>
              <a:t>borrado.</a:t>
            </a:r>
            <a:endParaRPr sz="1587">
              <a:latin typeface="Tahoma"/>
              <a:cs typeface="Tahoma"/>
            </a:endParaRPr>
          </a:p>
          <a:p>
            <a:pPr>
              <a:lnSpc>
                <a:spcPct val="100000"/>
              </a:lnSpc>
              <a:spcBef>
                <a:spcPts val="23"/>
              </a:spcBef>
            </a:pPr>
            <a:endParaRPr sz="1496">
              <a:latin typeface="Tahoma"/>
              <a:cs typeface="Tahoma"/>
            </a:endParaRPr>
          </a:p>
          <a:p>
            <a:pPr marL="11516">
              <a:lnSpc>
                <a:spcPts val="1904"/>
              </a:lnSpc>
              <a:spcBef>
                <a:spcPts val="5"/>
              </a:spcBef>
            </a:pPr>
            <a:r>
              <a:rPr sz="1587" b="1" spc="9" dirty="0">
                <a:solidFill>
                  <a:srgbClr val="008400"/>
                </a:solidFill>
                <a:latin typeface="Tahoma"/>
                <a:cs typeface="Tahoma"/>
              </a:rPr>
              <a:t># </a:t>
            </a:r>
            <a:r>
              <a:rPr sz="1587" b="1" spc="5" dirty="0">
                <a:solidFill>
                  <a:srgbClr val="008400"/>
                </a:solidFill>
                <a:latin typeface="Tahoma"/>
                <a:cs typeface="Tahoma"/>
              </a:rPr>
              <a:t>Mover un fichero. Internamente se implementa ejecutando </a:t>
            </a:r>
            <a:r>
              <a:rPr sz="1587" b="1" spc="5" dirty="0">
                <a:solidFill>
                  <a:srgbClr val="0433FF"/>
                </a:solidFill>
                <a:latin typeface="Tahoma"/>
                <a:cs typeface="Tahoma"/>
              </a:rPr>
              <a:t>git </a:t>
            </a:r>
            <a:r>
              <a:rPr sz="1587" b="1" spc="9" dirty="0">
                <a:solidFill>
                  <a:srgbClr val="0433FF"/>
                </a:solidFill>
                <a:latin typeface="Tahoma"/>
                <a:cs typeface="Tahoma"/>
              </a:rPr>
              <a:t>rm </a:t>
            </a:r>
            <a:r>
              <a:rPr sz="1587" b="1" spc="5" dirty="0">
                <a:solidFill>
                  <a:srgbClr val="008400"/>
                </a:solidFill>
                <a:latin typeface="Tahoma"/>
                <a:cs typeface="Tahoma"/>
              </a:rPr>
              <a:t>y </a:t>
            </a:r>
            <a:r>
              <a:rPr sz="1587" b="1" spc="5" dirty="0">
                <a:solidFill>
                  <a:srgbClr val="0433FF"/>
                </a:solidFill>
                <a:latin typeface="Tahoma"/>
                <a:cs typeface="Tahoma"/>
              </a:rPr>
              <a:t>git</a:t>
            </a:r>
            <a:r>
              <a:rPr sz="1587" b="1" spc="-82" dirty="0">
                <a:solidFill>
                  <a:srgbClr val="0433FF"/>
                </a:solidFill>
                <a:latin typeface="Tahoma"/>
                <a:cs typeface="Tahoma"/>
              </a:rPr>
              <a:t> </a:t>
            </a:r>
            <a:r>
              <a:rPr sz="1587" b="1" spc="5" dirty="0">
                <a:solidFill>
                  <a:srgbClr val="0433FF"/>
                </a:solidFill>
                <a:latin typeface="Tahoma"/>
                <a:cs typeface="Tahoma"/>
              </a:rPr>
              <a:t>add</a:t>
            </a:r>
            <a:r>
              <a:rPr sz="1587" b="1" spc="5" dirty="0">
                <a:solidFill>
                  <a:srgbClr val="008400"/>
                </a:solidFill>
                <a:latin typeface="Tahoma"/>
                <a:cs typeface="Tahoma"/>
              </a:rPr>
              <a:t>.</a:t>
            </a:r>
            <a:endParaRPr sz="1587">
              <a:latin typeface="Tahoma"/>
              <a:cs typeface="Tahoma"/>
            </a:endParaRPr>
          </a:p>
          <a:p>
            <a:pPr marL="11516">
              <a:lnSpc>
                <a:spcPts val="1904"/>
              </a:lnSpc>
              <a:tabLst>
                <a:tab pos="3214216" algn="l"/>
              </a:tabLst>
            </a:pPr>
            <a:r>
              <a:rPr sz="1587" b="1" spc="5" dirty="0">
                <a:solidFill>
                  <a:srgbClr val="941751"/>
                </a:solidFill>
                <a:latin typeface="Tahoma"/>
                <a:cs typeface="Tahoma"/>
              </a:rPr>
              <a:t>$ </a:t>
            </a:r>
            <a:r>
              <a:rPr sz="1587" b="1" dirty="0">
                <a:latin typeface="Tahoma"/>
                <a:cs typeface="Tahoma"/>
              </a:rPr>
              <a:t>git </a:t>
            </a:r>
            <a:r>
              <a:rPr sz="1587" b="1" spc="9" dirty="0">
                <a:solidFill>
                  <a:srgbClr val="FF2600"/>
                </a:solidFill>
                <a:latin typeface="Tahoma"/>
                <a:cs typeface="Tahoma"/>
              </a:rPr>
              <a:t>mv</a:t>
            </a:r>
            <a:r>
              <a:rPr sz="1587" b="1" spc="18" dirty="0">
                <a:solidFill>
                  <a:srgbClr val="FF2600"/>
                </a:solidFill>
                <a:latin typeface="Tahoma"/>
                <a:cs typeface="Tahoma"/>
              </a:rPr>
              <a:t> </a:t>
            </a:r>
            <a:r>
              <a:rPr sz="1587" b="1" spc="5" dirty="0">
                <a:latin typeface="Tahoma"/>
                <a:cs typeface="Tahoma"/>
              </a:rPr>
              <a:t>file_from file_to	</a:t>
            </a:r>
            <a:r>
              <a:rPr sz="1587" b="1" spc="9" dirty="0">
                <a:solidFill>
                  <a:srgbClr val="008400"/>
                </a:solidFill>
                <a:latin typeface="Tahoma"/>
                <a:cs typeface="Tahoma"/>
              </a:rPr>
              <a:t># </a:t>
            </a:r>
            <a:r>
              <a:rPr sz="1587" b="1" spc="5" dirty="0">
                <a:solidFill>
                  <a:srgbClr val="008400"/>
                </a:solidFill>
                <a:latin typeface="Tahoma"/>
                <a:cs typeface="Tahoma"/>
              </a:rPr>
              <a:t>Renombrar un</a:t>
            </a:r>
            <a:r>
              <a:rPr sz="1587" b="1" spc="-18" dirty="0">
                <a:solidFill>
                  <a:srgbClr val="008400"/>
                </a:solidFill>
                <a:latin typeface="Tahoma"/>
                <a:cs typeface="Tahoma"/>
              </a:rPr>
              <a:t> </a:t>
            </a:r>
            <a:r>
              <a:rPr sz="1587" b="1" spc="5" dirty="0">
                <a:solidFill>
                  <a:srgbClr val="008400"/>
                </a:solidFill>
                <a:latin typeface="Tahoma"/>
                <a:cs typeface="Tahoma"/>
              </a:rPr>
              <a:t>fichero</a:t>
            </a:r>
            <a:endParaRPr sz="1587">
              <a:latin typeface="Tahoma"/>
              <a:cs typeface="Tahoma"/>
            </a:endParaRPr>
          </a:p>
        </p:txBody>
      </p:sp>
    </p:spTree>
    <p:extLst>
      <p:ext uri="{BB962C8B-B14F-4D97-AF65-F5344CB8AC3E}">
        <p14:creationId xmlns:p14="http://schemas.microsoft.com/office/powerpoint/2010/main" val="25161644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Renombrar ficheros</a:t>
            </a:r>
            <a:endParaRPr lang="es-ES"/>
          </a:p>
        </p:txBody>
      </p:sp>
      <p:sp>
        <p:nvSpPr>
          <p:cNvPr id="3" name="object 3"/>
          <p:cNvSpPr txBox="1"/>
          <p:nvPr/>
        </p:nvSpPr>
        <p:spPr>
          <a:xfrm>
            <a:off x="1902313" y="1592169"/>
            <a:ext cx="8387374" cy="3950749"/>
          </a:xfrm>
          <a:prstGeom prst="rect">
            <a:avLst/>
          </a:prstGeom>
          <a:ln w="25426">
            <a:noFill/>
          </a:ln>
        </p:spPr>
        <p:txBody>
          <a:bodyPr vert="horz" wrap="square" lIns="0" tIns="66219" rIns="0" bIns="0" rtlCol="0">
            <a:spAutoFit/>
          </a:bodyPr>
          <a:lstStyle/>
          <a:p>
            <a:pPr marL="105375">
              <a:lnSpc>
                <a:spcPct val="100000"/>
              </a:lnSpc>
              <a:spcBef>
                <a:spcPts val="521"/>
              </a:spcBef>
            </a:pPr>
            <a:r>
              <a:rPr sz="1587" b="1" spc="9" dirty="0">
                <a:solidFill>
                  <a:srgbClr val="008400"/>
                </a:solidFill>
                <a:latin typeface="Tahoma"/>
                <a:cs typeface="Tahoma"/>
              </a:rPr>
              <a:t># </a:t>
            </a:r>
            <a:r>
              <a:rPr sz="1587" b="1" spc="5" dirty="0">
                <a:solidFill>
                  <a:srgbClr val="008400"/>
                </a:solidFill>
                <a:latin typeface="Tahoma"/>
                <a:cs typeface="Tahoma"/>
              </a:rPr>
              <a:t>Mover o renombrar un</a:t>
            </a:r>
            <a:r>
              <a:rPr sz="1587" b="1" spc="-27" dirty="0">
                <a:solidFill>
                  <a:srgbClr val="008400"/>
                </a:solidFill>
                <a:latin typeface="Tahoma"/>
                <a:cs typeface="Tahoma"/>
              </a:rPr>
              <a:t> </a:t>
            </a:r>
            <a:r>
              <a:rPr sz="1587" b="1" spc="5" dirty="0">
                <a:solidFill>
                  <a:srgbClr val="008400"/>
                </a:solidFill>
                <a:latin typeface="Tahoma"/>
                <a:cs typeface="Tahoma"/>
              </a:rPr>
              <a:t>fichero:</a:t>
            </a:r>
            <a:endParaRPr sz="1587" dirty="0">
              <a:latin typeface="Tahoma"/>
              <a:cs typeface="Tahoma"/>
            </a:endParaRPr>
          </a:p>
          <a:p>
            <a:pPr>
              <a:lnSpc>
                <a:spcPct val="100000"/>
              </a:lnSpc>
              <a:spcBef>
                <a:spcPts val="36"/>
              </a:spcBef>
            </a:pPr>
            <a:endParaRPr sz="1542" dirty="0">
              <a:latin typeface="Tahoma"/>
              <a:cs typeface="Tahoma"/>
            </a:endParaRPr>
          </a:p>
          <a:p>
            <a:pPr marL="105375">
              <a:lnSpc>
                <a:spcPts val="1904"/>
              </a:lnSpc>
            </a:pPr>
            <a:r>
              <a:rPr sz="1587" b="1" spc="5" dirty="0">
                <a:solidFill>
                  <a:srgbClr val="941751"/>
                </a:solidFill>
                <a:latin typeface="Tahoma"/>
                <a:cs typeface="Tahoma"/>
              </a:rPr>
              <a:t>$ </a:t>
            </a:r>
            <a:r>
              <a:rPr sz="1587" b="1" dirty="0">
                <a:latin typeface="Tahoma"/>
                <a:cs typeface="Tahoma"/>
              </a:rPr>
              <a:t>git </a:t>
            </a:r>
            <a:r>
              <a:rPr sz="1587" b="1" spc="9" dirty="0">
                <a:solidFill>
                  <a:srgbClr val="FF2600"/>
                </a:solidFill>
                <a:latin typeface="Tahoma"/>
                <a:cs typeface="Tahoma"/>
              </a:rPr>
              <a:t>mv </a:t>
            </a:r>
            <a:r>
              <a:rPr sz="1587" b="1" spc="5" dirty="0">
                <a:latin typeface="Tahoma"/>
                <a:cs typeface="Tahoma"/>
              </a:rPr>
              <a:t>filename_old</a:t>
            </a:r>
            <a:r>
              <a:rPr sz="1587" b="1" spc="-14" dirty="0">
                <a:latin typeface="Tahoma"/>
                <a:cs typeface="Tahoma"/>
              </a:rPr>
              <a:t> </a:t>
            </a:r>
            <a:r>
              <a:rPr sz="1587" b="1" spc="5" dirty="0">
                <a:latin typeface="Tahoma"/>
                <a:cs typeface="Tahoma"/>
              </a:rPr>
              <a:t>filename_new</a:t>
            </a:r>
            <a:endParaRPr sz="1587" dirty="0">
              <a:latin typeface="Tahoma"/>
              <a:cs typeface="Tahoma"/>
            </a:endParaRPr>
          </a:p>
          <a:p>
            <a:pPr marL="105375">
              <a:lnSpc>
                <a:spcPts val="1904"/>
              </a:lnSpc>
            </a:pPr>
            <a:r>
              <a:rPr sz="1587" b="1" spc="5" dirty="0">
                <a:solidFill>
                  <a:srgbClr val="941751"/>
                </a:solidFill>
                <a:latin typeface="Tahoma"/>
                <a:cs typeface="Tahoma"/>
              </a:rPr>
              <a:t>$ </a:t>
            </a:r>
            <a:r>
              <a:rPr sz="1587" b="1" dirty="0">
                <a:latin typeface="Tahoma"/>
                <a:cs typeface="Tahoma"/>
              </a:rPr>
              <a:t>git </a:t>
            </a:r>
            <a:r>
              <a:rPr sz="1587" b="1" spc="9" dirty="0">
                <a:solidFill>
                  <a:srgbClr val="FF2600"/>
                </a:solidFill>
                <a:latin typeface="Tahoma"/>
                <a:cs typeface="Tahoma"/>
              </a:rPr>
              <a:t>mv </a:t>
            </a:r>
            <a:r>
              <a:rPr sz="1587" b="1" spc="5" dirty="0">
                <a:latin typeface="Tahoma"/>
                <a:cs typeface="Tahoma"/>
              </a:rPr>
              <a:t>index.htm</a:t>
            </a:r>
            <a:r>
              <a:rPr sz="1587" b="1" spc="-14" dirty="0">
                <a:latin typeface="Tahoma"/>
                <a:cs typeface="Tahoma"/>
              </a:rPr>
              <a:t> </a:t>
            </a:r>
            <a:r>
              <a:rPr sz="1587" b="1" spc="5" dirty="0">
                <a:latin typeface="Tahoma"/>
                <a:cs typeface="Tahoma"/>
              </a:rPr>
              <a:t>index.html</a:t>
            </a:r>
            <a:endParaRPr sz="1587" dirty="0">
              <a:latin typeface="Tahoma"/>
              <a:cs typeface="Tahoma"/>
            </a:endParaRPr>
          </a:p>
          <a:p>
            <a:pPr>
              <a:lnSpc>
                <a:spcPct val="100000"/>
              </a:lnSpc>
            </a:pPr>
            <a:endParaRPr sz="1904" dirty="0">
              <a:latin typeface="Tahoma"/>
              <a:cs typeface="Tahoma"/>
            </a:endParaRPr>
          </a:p>
          <a:p>
            <a:pPr>
              <a:lnSpc>
                <a:spcPct val="100000"/>
              </a:lnSpc>
              <a:spcBef>
                <a:spcPts val="9"/>
              </a:spcBef>
            </a:pPr>
            <a:endParaRPr sz="2811" dirty="0">
              <a:latin typeface="Tahoma"/>
              <a:cs typeface="Tahoma"/>
            </a:endParaRPr>
          </a:p>
          <a:p>
            <a:pPr marL="105375">
              <a:lnSpc>
                <a:spcPct val="100000"/>
              </a:lnSpc>
              <a:spcBef>
                <a:spcPts val="5"/>
              </a:spcBef>
            </a:pPr>
            <a:r>
              <a:rPr sz="1587" b="1" spc="9" dirty="0">
                <a:solidFill>
                  <a:srgbClr val="008400"/>
                </a:solidFill>
                <a:latin typeface="Tahoma"/>
                <a:cs typeface="Tahoma"/>
              </a:rPr>
              <a:t># </a:t>
            </a:r>
            <a:r>
              <a:rPr sz="1587" b="1" spc="5" dirty="0">
                <a:solidFill>
                  <a:srgbClr val="008400"/>
                </a:solidFill>
                <a:latin typeface="Tahoma"/>
                <a:cs typeface="Tahoma"/>
              </a:rPr>
              <a:t>Internamente se implementa ejecutando los comandos </a:t>
            </a:r>
            <a:r>
              <a:rPr sz="1587" b="1" spc="5" dirty="0">
                <a:solidFill>
                  <a:srgbClr val="0433FF"/>
                </a:solidFill>
                <a:latin typeface="Tahoma"/>
                <a:cs typeface="Tahoma"/>
              </a:rPr>
              <a:t>git </a:t>
            </a:r>
            <a:r>
              <a:rPr sz="1587" b="1" spc="9" dirty="0">
                <a:solidFill>
                  <a:srgbClr val="0433FF"/>
                </a:solidFill>
                <a:latin typeface="Tahoma"/>
                <a:cs typeface="Tahoma"/>
              </a:rPr>
              <a:t>rm </a:t>
            </a:r>
            <a:r>
              <a:rPr sz="1587" b="1" spc="5" dirty="0">
                <a:solidFill>
                  <a:srgbClr val="008400"/>
                </a:solidFill>
                <a:latin typeface="Tahoma"/>
                <a:cs typeface="Tahoma"/>
              </a:rPr>
              <a:t>y </a:t>
            </a:r>
            <a:r>
              <a:rPr sz="1587" b="1" spc="5" dirty="0">
                <a:solidFill>
                  <a:srgbClr val="0433FF"/>
                </a:solidFill>
                <a:latin typeface="Tahoma"/>
                <a:cs typeface="Tahoma"/>
              </a:rPr>
              <a:t>git</a:t>
            </a:r>
            <a:r>
              <a:rPr sz="1587" b="1" spc="-63" dirty="0">
                <a:solidFill>
                  <a:srgbClr val="0433FF"/>
                </a:solidFill>
                <a:latin typeface="Tahoma"/>
                <a:cs typeface="Tahoma"/>
              </a:rPr>
              <a:t> </a:t>
            </a:r>
            <a:r>
              <a:rPr sz="1587" b="1" spc="5" dirty="0">
                <a:solidFill>
                  <a:srgbClr val="0433FF"/>
                </a:solidFill>
                <a:latin typeface="Tahoma"/>
                <a:cs typeface="Tahoma"/>
              </a:rPr>
              <a:t>add</a:t>
            </a:r>
            <a:r>
              <a:rPr sz="1587" b="1" spc="5" dirty="0">
                <a:solidFill>
                  <a:srgbClr val="008400"/>
                </a:solidFill>
                <a:latin typeface="Tahoma"/>
                <a:cs typeface="Tahoma"/>
              </a:rPr>
              <a:t>.</a:t>
            </a:r>
            <a:endParaRPr sz="1587" dirty="0">
              <a:latin typeface="Tahoma"/>
              <a:cs typeface="Tahoma"/>
            </a:endParaRPr>
          </a:p>
          <a:p>
            <a:pPr marL="105375" marR="4542628">
              <a:lnSpc>
                <a:spcPct val="199700"/>
              </a:lnSpc>
            </a:pPr>
            <a:r>
              <a:rPr sz="1587" b="1" spc="5" dirty="0">
                <a:solidFill>
                  <a:srgbClr val="941751"/>
                </a:solidFill>
                <a:latin typeface="Tahoma"/>
                <a:cs typeface="Tahoma"/>
              </a:rPr>
              <a:t>$ </a:t>
            </a:r>
            <a:r>
              <a:rPr sz="1587" b="1" dirty="0">
                <a:latin typeface="Tahoma"/>
                <a:cs typeface="Tahoma"/>
              </a:rPr>
              <a:t>git </a:t>
            </a:r>
            <a:r>
              <a:rPr sz="1587" b="1" spc="9" dirty="0">
                <a:solidFill>
                  <a:srgbClr val="FF2600"/>
                </a:solidFill>
                <a:latin typeface="Tahoma"/>
                <a:cs typeface="Tahoma"/>
              </a:rPr>
              <a:t>mv </a:t>
            </a:r>
            <a:r>
              <a:rPr sz="1587" b="1" spc="5" dirty="0">
                <a:latin typeface="Tahoma"/>
                <a:cs typeface="Tahoma"/>
              </a:rPr>
              <a:t>filename_old filename_new  </a:t>
            </a:r>
            <a:r>
              <a:rPr sz="1587" b="1" spc="9" dirty="0">
                <a:solidFill>
                  <a:srgbClr val="008400"/>
                </a:solidFill>
                <a:latin typeface="Tahoma"/>
                <a:cs typeface="Tahoma"/>
              </a:rPr>
              <a:t># </a:t>
            </a:r>
            <a:r>
              <a:rPr sz="1587" b="1" spc="5" dirty="0">
                <a:solidFill>
                  <a:srgbClr val="008400"/>
                </a:solidFill>
                <a:latin typeface="Tahoma"/>
                <a:cs typeface="Tahoma"/>
              </a:rPr>
              <a:t>es equivalente a</a:t>
            </a:r>
            <a:r>
              <a:rPr sz="1587" b="1" spc="-32" dirty="0">
                <a:solidFill>
                  <a:srgbClr val="008400"/>
                </a:solidFill>
                <a:latin typeface="Tahoma"/>
                <a:cs typeface="Tahoma"/>
              </a:rPr>
              <a:t> </a:t>
            </a:r>
            <a:r>
              <a:rPr sz="1587" b="1" dirty="0">
                <a:solidFill>
                  <a:srgbClr val="008400"/>
                </a:solidFill>
                <a:latin typeface="Tahoma"/>
                <a:cs typeface="Tahoma"/>
              </a:rPr>
              <a:t>ejecutar:</a:t>
            </a:r>
            <a:endParaRPr sz="1587" dirty="0">
              <a:latin typeface="Tahoma"/>
              <a:cs typeface="Tahoma"/>
            </a:endParaRPr>
          </a:p>
          <a:p>
            <a:pPr>
              <a:lnSpc>
                <a:spcPct val="100000"/>
              </a:lnSpc>
              <a:spcBef>
                <a:spcPts val="36"/>
              </a:spcBef>
            </a:pPr>
            <a:endParaRPr sz="1542" dirty="0">
              <a:latin typeface="Tahoma"/>
              <a:cs typeface="Tahoma"/>
            </a:endParaRPr>
          </a:p>
          <a:p>
            <a:pPr marL="105375">
              <a:lnSpc>
                <a:spcPts val="1904"/>
              </a:lnSpc>
            </a:pPr>
            <a:r>
              <a:rPr sz="1587" b="1" spc="5" dirty="0">
                <a:solidFill>
                  <a:srgbClr val="941751"/>
                </a:solidFill>
                <a:latin typeface="Tahoma"/>
                <a:cs typeface="Tahoma"/>
              </a:rPr>
              <a:t>$ </a:t>
            </a:r>
            <a:r>
              <a:rPr sz="1587" b="1" spc="9" dirty="0">
                <a:solidFill>
                  <a:srgbClr val="FF2600"/>
                </a:solidFill>
                <a:latin typeface="Tahoma"/>
                <a:cs typeface="Tahoma"/>
              </a:rPr>
              <a:t>mv </a:t>
            </a:r>
            <a:r>
              <a:rPr sz="1587" b="1" spc="5" dirty="0">
                <a:latin typeface="Tahoma"/>
                <a:cs typeface="Tahoma"/>
              </a:rPr>
              <a:t>filename_old</a:t>
            </a:r>
            <a:r>
              <a:rPr sz="1587" b="1" spc="-18" dirty="0">
                <a:latin typeface="Tahoma"/>
                <a:cs typeface="Tahoma"/>
              </a:rPr>
              <a:t> </a:t>
            </a:r>
            <a:r>
              <a:rPr sz="1587" b="1" spc="5" dirty="0">
                <a:latin typeface="Tahoma"/>
                <a:cs typeface="Tahoma"/>
              </a:rPr>
              <a:t>filename_new</a:t>
            </a:r>
            <a:endParaRPr sz="1587" dirty="0">
              <a:latin typeface="Tahoma"/>
              <a:cs typeface="Tahoma"/>
            </a:endParaRPr>
          </a:p>
          <a:p>
            <a:pPr marL="105375">
              <a:lnSpc>
                <a:spcPts val="1900"/>
              </a:lnSpc>
              <a:tabLst>
                <a:tab pos="1087720" algn="l"/>
              </a:tabLst>
            </a:pPr>
            <a:r>
              <a:rPr sz="1587" b="1" spc="5" dirty="0">
                <a:solidFill>
                  <a:srgbClr val="941751"/>
                </a:solidFill>
                <a:latin typeface="Tahoma"/>
                <a:cs typeface="Tahoma"/>
              </a:rPr>
              <a:t>$</a:t>
            </a:r>
            <a:r>
              <a:rPr sz="1587" b="1" dirty="0">
                <a:solidFill>
                  <a:srgbClr val="941751"/>
                </a:solidFill>
                <a:latin typeface="Tahoma"/>
                <a:cs typeface="Tahoma"/>
              </a:rPr>
              <a:t> </a:t>
            </a:r>
            <a:r>
              <a:rPr sz="1587" b="1" dirty="0">
                <a:latin typeface="Tahoma"/>
                <a:cs typeface="Tahoma"/>
              </a:rPr>
              <a:t>git</a:t>
            </a:r>
            <a:r>
              <a:rPr sz="1587" b="1" spc="9" dirty="0">
                <a:latin typeface="Tahoma"/>
                <a:cs typeface="Tahoma"/>
              </a:rPr>
              <a:t> </a:t>
            </a:r>
            <a:r>
              <a:rPr sz="1587" b="1" spc="9" dirty="0">
                <a:solidFill>
                  <a:srgbClr val="FF2600"/>
                </a:solidFill>
                <a:latin typeface="Tahoma"/>
                <a:cs typeface="Tahoma"/>
              </a:rPr>
              <a:t>rm	</a:t>
            </a:r>
            <a:r>
              <a:rPr sz="1587" b="1" spc="5" dirty="0">
                <a:latin typeface="Tahoma"/>
                <a:cs typeface="Tahoma"/>
              </a:rPr>
              <a:t>filename_old</a:t>
            </a:r>
            <a:endParaRPr sz="1587" dirty="0">
              <a:latin typeface="Tahoma"/>
              <a:cs typeface="Tahoma"/>
            </a:endParaRPr>
          </a:p>
          <a:p>
            <a:pPr marL="105375">
              <a:lnSpc>
                <a:spcPts val="1904"/>
              </a:lnSpc>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add</a:t>
            </a:r>
            <a:r>
              <a:rPr sz="1587" b="1" spc="-5" dirty="0">
                <a:solidFill>
                  <a:srgbClr val="FF2600"/>
                </a:solidFill>
                <a:latin typeface="Tahoma"/>
                <a:cs typeface="Tahoma"/>
              </a:rPr>
              <a:t> </a:t>
            </a:r>
            <a:r>
              <a:rPr sz="1587" b="1" spc="5" dirty="0">
                <a:latin typeface="Tahoma"/>
                <a:cs typeface="Tahoma"/>
              </a:rPr>
              <a:t>filename_new</a:t>
            </a:r>
            <a:endParaRPr sz="1587" dirty="0">
              <a:latin typeface="Tahoma"/>
              <a:cs typeface="Tahoma"/>
            </a:endParaRPr>
          </a:p>
        </p:txBody>
      </p:sp>
    </p:spTree>
    <p:extLst>
      <p:ext uri="{BB962C8B-B14F-4D97-AF65-F5344CB8AC3E}">
        <p14:creationId xmlns:p14="http://schemas.microsoft.com/office/powerpoint/2010/main" val="28428131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es-ES" dirty="0"/>
              <a:t>Deshacer operaciones realizadas:  Modificar el último “commit”</a:t>
            </a:r>
            <a:endParaRPr lang="es-ES"/>
          </a:p>
        </p:txBody>
      </p:sp>
      <p:sp>
        <p:nvSpPr>
          <p:cNvPr id="6" name="object 6"/>
          <p:cNvSpPr txBox="1"/>
          <p:nvPr/>
        </p:nvSpPr>
        <p:spPr>
          <a:xfrm>
            <a:off x="1918884" y="1422665"/>
            <a:ext cx="7927871" cy="4832846"/>
          </a:xfrm>
          <a:prstGeom prst="rect">
            <a:avLst/>
          </a:prstGeom>
        </p:spPr>
        <p:txBody>
          <a:bodyPr vert="horz" wrap="square" lIns="0" tIns="2879" rIns="0" bIns="0" rtlCol="0">
            <a:spAutoFit/>
          </a:bodyPr>
          <a:lstStyle/>
          <a:p>
            <a:pPr marL="11516" marR="4607">
              <a:lnSpc>
                <a:spcPct val="104400"/>
              </a:lnSpc>
              <a:spcBef>
                <a:spcPts val="23"/>
              </a:spcBef>
              <a:tabLst>
                <a:tab pos="504417" algn="l"/>
              </a:tabLst>
            </a:pPr>
            <a:r>
              <a:rPr sz="1678" b="1" spc="18" dirty="0">
                <a:solidFill>
                  <a:srgbClr val="008400"/>
                </a:solidFill>
                <a:latin typeface="Tahoma"/>
                <a:cs typeface="Tahoma"/>
              </a:rPr>
              <a:t># </a:t>
            </a:r>
            <a:r>
              <a:rPr sz="1678" b="1" spc="9" dirty="0">
                <a:solidFill>
                  <a:srgbClr val="008400"/>
                </a:solidFill>
                <a:latin typeface="Tahoma"/>
                <a:cs typeface="Tahoma"/>
              </a:rPr>
              <a:t>Para </a:t>
            </a:r>
            <a:r>
              <a:rPr sz="1678" b="1" spc="5" dirty="0">
                <a:solidFill>
                  <a:srgbClr val="008400"/>
                </a:solidFill>
                <a:latin typeface="Tahoma"/>
                <a:cs typeface="Tahoma"/>
              </a:rPr>
              <a:t>rehacer el </a:t>
            </a:r>
            <a:r>
              <a:rPr sz="1678" b="1" spc="9" dirty="0">
                <a:solidFill>
                  <a:srgbClr val="008400"/>
                </a:solidFill>
                <a:latin typeface="Tahoma"/>
                <a:cs typeface="Tahoma"/>
              </a:rPr>
              <a:t>último commit </a:t>
            </a:r>
            <a:r>
              <a:rPr sz="1678" b="1" spc="14" dirty="0">
                <a:solidFill>
                  <a:srgbClr val="008400"/>
                </a:solidFill>
                <a:latin typeface="Tahoma"/>
                <a:cs typeface="Tahoma"/>
              </a:rPr>
              <a:t>realizado </a:t>
            </a:r>
            <a:r>
              <a:rPr sz="1678" b="1" spc="9" dirty="0">
                <a:solidFill>
                  <a:srgbClr val="008400"/>
                </a:solidFill>
                <a:latin typeface="Tahoma"/>
                <a:cs typeface="Tahoma"/>
              </a:rPr>
              <a:t>usaremos </a:t>
            </a:r>
            <a:r>
              <a:rPr sz="1678" b="1" spc="9" dirty="0">
                <a:solidFill>
                  <a:srgbClr val="0433FF"/>
                </a:solidFill>
                <a:latin typeface="Tahoma"/>
                <a:cs typeface="Tahoma"/>
              </a:rPr>
              <a:t>git commit --amend  </a:t>
            </a:r>
            <a:r>
              <a:rPr sz="1678" b="1" spc="18" dirty="0">
                <a:solidFill>
                  <a:srgbClr val="008400"/>
                </a:solidFill>
                <a:latin typeface="Tahoma"/>
                <a:cs typeface="Tahoma"/>
              </a:rPr>
              <a:t>#	</a:t>
            </a:r>
            <a:r>
              <a:rPr sz="1678" b="1" spc="9" dirty="0">
                <a:solidFill>
                  <a:srgbClr val="008400"/>
                </a:solidFill>
                <a:latin typeface="Tahoma"/>
                <a:cs typeface="Tahoma"/>
              </a:rPr>
              <a:t>Para cambiar </a:t>
            </a:r>
            <a:r>
              <a:rPr sz="1678" b="1" spc="5" dirty="0">
                <a:solidFill>
                  <a:srgbClr val="008400"/>
                </a:solidFill>
                <a:latin typeface="Tahoma"/>
                <a:cs typeface="Tahoma"/>
              </a:rPr>
              <a:t>el </a:t>
            </a:r>
            <a:r>
              <a:rPr sz="1678" b="1" spc="9" dirty="0">
                <a:solidFill>
                  <a:srgbClr val="008400"/>
                </a:solidFill>
                <a:latin typeface="Tahoma"/>
                <a:cs typeface="Tahoma"/>
              </a:rPr>
              <a:t>mensaje </a:t>
            </a:r>
            <a:r>
              <a:rPr sz="1678" b="1" spc="14" dirty="0">
                <a:solidFill>
                  <a:srgbClr val="008400"/>
                </a:solidFill>
                <a:latin typeface="Tahoma"/>
                <a:cs typeface="Tahoma"/>
              </a:rPr>
              <a:t>de</a:t>
            </a:r>
            <a:r>
              <a:rPr sz="1678" b="1" spc="-14" dirty="0">
                <a:solidFill>
                  <a:srgbClr val="008400"/>
                </a:solidFill>
                <a:latin typeface="Tahoma"/>
                <a:cs typeface="Tahoma"/>
              </a:rPr>
              <a:t> </a:t>
            </a:r>
            <a:r>
              <a:rPr sz="1678" b="1" spc="9" dirty="0">
                <a:solidFill>
                  <a:srgbClr val="008400"/>
                </a:solidFill>
                <a:latin typeface="Tahoma"/>
                <a:cs typeface="Tahoma"/>
              </a:rPr>
              <a:t>log.</a:t>
            </a:r>
            <a:endParaRPr sz="1678">
              <a:latin typeface="Tahoma"/>
              <a:cs typeface="Tahoma"/>
            </a:endParaRPr>
          </a:p>
          <a:p>
            <a:pPr marL="11516" marR="3271798">
              <a:lnSpc>
                <a:spcPct val="104400"/>
              </a:lnSpc>
              <a:tabLst>
                <a:tab pos="504417" algn="l"/>
              </a:tabLst>
            </a:pPr>
            <a:r>
              <a:rPr sz="1678" b="1" spc="18" dirty="0">
                <a:solidFill>
                  <a:srgbClr val="008400"/>
                </a:solidFill>
                <a:latin typeface="Tahoma"/>
                <a:cs typeface="Tahoma"/>
              </a:rPr>
              <a:t>#	</a:t>
            </a:r>
            <a:r>
              <a:rPr sz="1678" b="1" spc="9" dirty="0">
                <a:solidFill>
                  <a:srgbClr val="008400"/>
                </a:solidFill>
                <a:latin typeface="Tahoma"/>
                <a:cs typeface="Tahoma"/>
              </a:rPr>
              <a:t>Para añadir una modificación olvidada  </a:t>
            </a:r>
            <a:r>
              <a:rPr sz="1678" b="1" spc="18" dirty="0">
                <a:solidFill>
                  <a:srgbClr val="008400"/>
                </a:solidFill>
                <a:latin typeface="Tahoma"/>
                <a:cs typeface="Tahoma"/>
              </a:rPr>
              <a:t>#	</a:t>
            </a:r>
            <a:r>
              <a:rPr sz="1678" b="1" spc="5" dirty="0">
                <a:solidFill>
                  <a:srgbClr val="008400"/>
                </a:solidFill>
                <a:latin typeface="Tahoma"/>
                <a:cs typeface="Tahoma"/>
              </a:rPr>
              <a:t>. .</a:t>
            </a:r>
            <a:r>
              <a:rPr sz="1678" b="1" dirty="0">
                <a:solidFill>
                  <a:srgbClr val="008400"/>
                </a:solidFill>
                <a:latin typeface="Tahoma"/>
                <a:cs typeface="Tahoma"/>
              </a:rPr>
              <a:t> </a:t>
            </a:r>
            <a:r>
              <a:rPr sz="1678" b="1" spc="5" dirty="0">
                <a:solidFill>
                  <a:srgbClr val="008400"/>
                </a:solidFill>
                <a:latin typeface="Tahoma"/>
                <a:cs typeface="Tahoma"/>
              </a:rPr>
              <a:t>.</a:t>
            </a:r>
            <a:endParaRPr sz="1678">
              <a:latin typeface="Tahoma"/>
              <a:cs typeface="Tahoma"/>
            </a:endParaRPr>
          </a:p>
          <a:p>
            <a:pPr>
              <a:lnSpc>
                <a:spcPct val="100000"/>
              </a:lnSpc>
              <a:spcBef>
                <a:spcPts val="5"/>
              </a:spcBef>
            </a:pPr>
            <a:endParaRPr sz="1814">
              <a:latin typeface="Tahoma"/>
              <a:cs typeface="Tahoma"/>
            </a:endParaRPr>
          </a:p>
          <a:p>
            <a:pPr marL="52399">
              <a:lnSpc>
                <a:spcPct val="100000"/>
              </a:lnSpc>
              <a:tabLst>
                <a:tab pos="3708268" algn="l"/>
              </a:tabLst>
            </a:pPr>
            <a:r>
              <a:rPr sz="1678" b="1" spc="14" dirty="0">
                <a:solidFill>
                  <a:srgbClr val="941751"/>
                </a:solidFill>
                <a:latin typeface="Tahoma"/>
                <a:cs typeface="Tahoma"/>
              </a:rPr>
              <a:t>$ </a:t>
            </a:r>
            <a:r>
              <a:rPr sz="1678" b="1" spc="9" dirty="0">
                <a:latin typeface="Tahoma"/>
                <a:cs typeface="Tahoma"/>
              </a:rPr>
              <a:t>git commit </a:t>
            </a:r>
            <a:r>
              <a:rPr sz="1678" b="1" spc="14" dirty="0">
                <a:latin typeface="Tahoma"/>
                <a:cs typeface="Tahoma"/>
              </a:rPr>
              <a:t>-m</a:t>
            </a:r>
            <a:r>
              <a:rPr sz="1678" b="1" spc="5" dirty="0">
                <a:latin typeface="Tahoma"/>
                <a:cs typeface="Tahoma"/>
              </a:rPr>
              <a:t> </a:t>
            </a:r>
            <a:r>
              <a:rPr sz="1678" b="1" spc="9" dirty="0">
                <a:latin typeface="Tahoma"/>
                <a:cs typeface="Tahoma"/>
              </a:rPr>
              <a:t>'editor</a:t>
            </a:r>
            <a:r>
              <a:rPr sz="1678" b="1" spc="14" dirty="0">
                <a:latin typeface="Tahoma"/>
                <a:cs typeface="Tahoma"/>
              </a:rPr>
              <a:t> </a:t>
            </a:r>
            <a:r>
              <a:rPr sz="1678" b="1" spc="9" dirty="0">
                <a:latin typeface="Tahoma"/>
                <a:cs typeface="Tahoma"/>
              </a:rPr>
              <a:t>acabado'	</a:t>
            </a:r>
            <a:r>
              <a:rPr sz="1678" b="1" spc="18" dirty="0">
                <a:solidFill>
                  <a:srgbClr val="008400"/>
                </a:solidFill>
                <a:latin typeface="Tahoma"/>
                <a:cs typeface="Tahoma"/>
              </a:rPr>
              <a:t># </a:t>
            </a:r>
            <a:r>
              <a:rPr sz="1678" b="1" spc="9" dirty="0">
                <a:solidFill>
                  <a:srgbClr val="008400"/>
                </a:solidFill>
                <a:latin typeface="Tahoma"/>
                <a:cs typeface="Tahoma"/>
              </a:rPr>
              <a:t>creamos </a:t>
            </a:r>
            <a:r>
              <a:rPr sz="1678" b="1" spc="5" dirty="0">
                <a:solidFill>
                  <a:srgbClr val="008400"/>
                </a:solidFill>
                <a:latin typeface="Tahoma"/>
                <a:cs typeface="Tahoma"/>
              </a:rPr>
              <a:t>el </a:t>
            </a:r>
            <a:r>
              <a:rPr sz="1678" b="1" spc="9" dirty="0">
                <a:solidFill>
                  <a:srgbClr val="FF2600"/>
                </a:solidFill>
                <a:latin typeface="Tahoma"/>
                <a:cs typeface="Tahoma"/>
              </a:rPr>
              <a:t>commit </a:t>
            </a:r>
            <a:r>
              <a:rPr sz="1678" b="1" spc="9" dirty="0">
                <a:solidFill>
                  <a:srgbClr val="008400"/>
                </a:solidFill>
                <a:latin typeface="Tahoma"/>
                <a:cs typeface="Tahoma"/>
              </a:rPr>
              <a:t>pero</a:t>
            </a:r>
            <a:r>
              <a:rPr sz="1678" b="1" spc="-27" dirty="0">
                <a:solidFill>
                  <a:srgbClr val="008400"/>
                </a:solidFill>
                <a:latin typeface="Tahoma"/>
                <a:cs typeface="Tahoma"/>
              </a:rPr>
              <a:t> </a:t>
            </a:r>
            <a:r>
              <a:rPr sz="1678" b="1" spc="9" dirty="0">
                <a:solidFill>
                  <a:srgbClr val="008400"/>
                </a:solidFill>
                <a:latin typeface="Tahoma"/>
                <a:cs typeface="Tahoma"/>
              </a:rPr>
              <a:t>olvidamos</a:t>
            </a:r>
            <a:endParaRPr sz="1678">
              <a:latin typeface="Tahoma"/>
              <a:cs typeface="Tahoma"/>
            </a:endParaRPr>
          </a:p>
          <a:p>
            <a:pPr marL="3784851" marR="225145">
              <a:lnSpc>
                <a:spcPct val="104400"/>
              </a:lnSpc>
            </a:pPr>
            <a:r>
              <a:rPr sz="1678" b="1" spc="18" dirty="0">
                <a:solidFill>
                  <a:srgbClr val="008400"/>
                </a:solidFill>
                <a:latin typeface="Tahoma"/>
                <a:cs typeface="Tahoma"/>
              </a:rPr>
              <a:t># </a:t>
            </a:r>
            <a:r>
              <a:rPr sz="1678" b="1" spc="9" dirty="0">
                <a:solidFill>
                  <a:srgbClr val="008400"/>
                </a:solidFill>
                <a:latin typeface="Tahoma"/>
                <a:cs typeface="Tahoma"/>
              </a:rPr>
              <a:t>añadir un </a:t>
            </a:r>
            <a:r>
              <a:rPr sz="1678" b="1" spc="5" dirty="0">
                <a:solidFill>
                  <a:srgbClr val="008400"/>
                </a:solidFill>
                <a:latin typeface="Tahoma"/>
                <a:cs typeface="Tahoma"/>
              </a:rPr>
              <a:t>fichero, </a:t>
            </a:r>
            <a:r>
              <a:rPr sz="1678" b="1" spc="9" dirty="0">
                <a:solidFill>
                  <a:srgbClr val="008400"/>
                </a:solidFill>
                <a:latin typeface="Tahoma"/>
                <a:cs typeface="Tahoma"/>
              </a:rPr>
              <a:t>y </a:t>
            </a:r>
            <a:r>
              <a:rPr sz="1678" b="1" spc="5" dirty="0">
                <a:solidFill>
                  <a:srgbClr val="008400"/>
                </a:solidFill>
                <a:latin typeface="Tahoma"/>
                <a:cs typeface="Tahoma"/>
              </a:rPr>
              <a:t>el </a:t>
            </a:r>
            <a:r>
              <a:rPr sz="1678" b="1" spc="9" dirty="0">
                <a:solidFill>
                  <a:srgbClr val="008400"/>
                </a:solidFill>
                <a:latin typeface="Tahoma"/>
                <a:cs typeface="Tahoma"/>
              </a:rPr>
              <a:t>mensaje </a:t>
            </a:r>
            <a:r>
              <a:rPr sz="1678" b="1" spc="14" dirty="0">
                <a:solidFill>
                  <a:srgbClr val="008400"/>
                </a:solidFill>
                <a:latin typeface="Tahoma"/>
                <a:cs typeface="Tahoma"/>
              </a:rPr>
              <a:t>de  </a:t>
            </a:r>
            <a:r>
              <a:rPr sz="1678" b="1" spc="18" dirty="0">
                <a:solidFill>
                  <a:srgbClr val="008400"/>
                </a:solidFill>
                <a:latin typeface="Tahoma"/>
                <a:cs typeface="Tahoma"/>
              </a:rPr>
              <a:t># </a:t>
            </a:r>
            <a:r>
              <a:rPr sz="1678" b="1" spc="9" dirty="0">
                <a:solidFill>
                  <a:srgbClr val="008400"/>
                </a:solidFill>
                <a:latin typeface="Tahoma"/>
                <a:cs typeface="Tahoma"/>
              </a:rPr>
              <a:t>log no </a:t>
            </a:r>
            <a:r>
              <a:rPr sz="1678" b="1" spc="5" dirty="0">
                <a:solidFill>
                  <a:srgbClr val="008400"/>
                </a:solidFill>
                <a:latin typeface="Tahoma"/>
                <a:cs typeface="Tahoma"/>
              </a:rPr>
              <a:t>esta </a:t>
            </a:r>
            <a:r>
              <a:rPr sz="1678" b="1" spc="9" dirty="0">
                <a:solidFill>
                  <a:srgbClr val="008400"/>
                </a:solidFill>
                <a:latin typeface="Tahoma"/>
                <a:cs typeface="Tahoma"/>
              </a:rPr>
              <a:t>en</a:t>
            </a:r>
            <a:r>
              <a:rPr sz="1678" b="1" spc="-32" dirty="0">
                <a:solidFill>
                  <a:srgbClr val="008400"/>
                </a:solidFill>
                <a:latin typeface="Tahoma"/>
                <a:cs typeface="Tahoma"/>
              </a:rPr>
              <a:t> </a:t>
            </a:r>
            <a:r>
              <a:rPr sz="1678" b="1" spc="9" dirty="0">
                <a:solidFill>
                  <a:srgbClr val="008400"/>
                </a:solidFill>
                <a:latin typeface="Tahoma"/>
                <a:cs typeface="Tahoma"/>
              </a:rPr>
              <a:t>ingles</a:t>
            </a:r>
            <a:endParaRPr sz="1678">
              <a:latin typeface="Tahoma"/>
              <a:cs typeface="Tahoma"/>
            </a:endParaRPr>
          </a:p>
          <a:p>
            <a:pPr>
              <a:lnSpc>
                <a:spcPct val="100000"/>
              </a:lnSpc>
              <a:spcBef>
                <a:spcPts val="41"/>
              </a:spcBef>
            </a:pPr>
            <a:endParaRPr sz="1542">
              <a:latin typeface="Tahoma"/>
              <a:cs typeface="Tahoma"/>
            </a:endParaRPr>
          </a:p>
          <a:p>
            <a:pPr marL="11516">
              <a:lnSpc>
                <a:spcPts val="1904"/>
              </a:lnSpc>
            </a:pPr>
            <a:r>
              <a:rPr sz="1587" b="1" spc="9" dirty="0">
                <a:solidFill>
                  <a:srgbClr val="008400"/>
                </a:solidFill>
                <a:latin typeface="Tahoma"/>
                <a:cs typeface="Tahoma"/>
              </a:rPr>
              <a:t># Realizamos </a:t>
            </a:r>
            <a:r>
              <a:rPr sz="1587" b="1" spc="5" dirty="0">
                <a:solidFill>
                  <a:srgbClr val="008400"/>
                </a:solidFill>
                <a:latin typeface="Tahoma"/>
                <a:cs typeface="Tahoma"/>
              </a:rPr>
              <a:t>los cambios</a:t>
            </a:r>
            <a:r>
              <a:rPr sz="1587" b="1" spc="-27" dirty="0">
                <a:solidFill>
                  <a:srgbClr val="008400"/>
                </a:solidFill>
                <a:latin typeface="Tahoma"/>
                <a:cs typeface="Tahoma"/>
              </a:rPr>
              <a:t> </a:t>
            </a:r>
            <a:r>
              <a:rPr sz="1587" b="1" spc="5" dirty="0">
                <a:solidFill>
                  <a:srgbClr val="008400"/>
                </a:solidFill>
                <a:latin typeface="Tahoma"/>
                <a:cs typeface="Tahoma"/>
              </a:rPr>
              <a:t>olvidados:</a:t>
            </a:r>
            <a:endParaRPr sz="1587">
              <a:latin typeface="Tahoma"/>
              <a:cs typeface="Tahoma"/>
            </a:endParaRPr>
          </a:p>
          <a:p>
            <a:pPr marL="52399">
              <a:lnSpc>
                <a:spcPts val="1904"/>
              </a:lnSpc>
            </a:pPr>
            <a:r>
              <a:rPr sz="1587" b="1" spc="5" dirty="0">
                <a:solidFill>
                  <a:srgbClr val="941751"/>
                </a:solidFill>
                <a:latin typeface="Tahoma"/>
                <a:cs typeface="Tahoma"/>
              </a:rPr>
              <a:t>$ </a:t>
            </a:r>
            <a:r>
              <a:rPr sz="1587" b="1" spc="5" dirty="0">
                <a:latin typeface="Tahoma"/>
                <a:cs typeface="Tahoma"/>
              </a:rPr>
              <a:t>git add</a:t>
            </a:r>
            <a:r>
              <a:rPr sz="1587" b="1" spc="-14" dirty="0">
                <a:latin typeface="Tahoma"/>
                <a:cs typeface="Tahoma"/>
              </a:rPr>
              <a:t> </a:t>
            </a:r>
            <a:r>
              <a:rPr sz="1587" b="1" spc="5" dirty="0">
                <a:latin typeface="Tahoma"/>
                <a:cs typeface="Tahoma"/>
              </a:rPr>
              <a:t>forgotten_file</a:t>
            </a:r>
            <a:endParaRPr sz="1587">
              <a:latin typeface="Tahoma"/>
              <a:cs typeface="Tahoma"/>
            </a:endParaRPr>
          </a:p>
          <a:p>
            <a:pPr>
              <a:lnSpc>
                <a:spcPct val="100000"/>
              </a:lnSpc>
              <a:spcBef>
                <a:spcPts val="14"/>
              </a:spcBef>
            </a:pPr>
            <a:endParaRPr sz="1632">
              <a:latin typeface="Tahoma"/>
              <a:cs typeface="Tahoma"/>
            </a:endParaRPr>
          </a:p>
          <a:p>
            <a:pPr marL="11516">
              <a:lnSpc>
                <a:spcPct val="100000"/>
              </a:lnSpc>
              <a:spcBef>
                <a:spcPts val="5"/>
              </a:spcBef>
              <a:tabLst>
                <a:tab pos="1442424" algn="l"/>
              </a:tabLst>
            </a:pPr>
            <a:r>
              <a:rPr sz="1587" b="1" spc="9" dirty="0">
                <a:solidFill>
                  <a:srgbClr val="008400"/>
                </a:solidFill>
                <a:latin typeface="Tahoma"/>
                <a:cs typeface="Tahoma"/>
              </a:rPr>
              <a:t>#</a:t>
            </a:r>
            <a:r>
              <a:rPr sz="1587" b="1" spc="5" dirty="0">
                <a:solidFill>
                  <a:srgbClr val="008400"/>
                </a:solidFill>
                <a:latin typeface="Tahoma"/>
                <a:cs typeface="Tahoma"/>
              </a:rPr>
              <a:t> Repetimos	</a:t>
            </a:r>
            <a:r>
              <a:rPr sz="1587" b="1" spc="5" dirty="0">
                <a:solidFill>
                  <a:srgbClr val="FF2600"/>
                </a:solidFill>
                <a:latin typeface="Tahoma"/>
                <a:cs typeface="Tahoma"/>
              </a:rPr>
              <a:t>git commit </a:t>
            </a:r>
            <a:r>
              <a:rPr sz="1587" b="1" spc="5" dirty="0">
                <a:solidFill>
                  <a:srgbClr val="008400"/>
                </a:solidFill>
                <a:latin typeface="Tahoma"/>
                <a:cs typeface="Tahoma"/>
              </a:rPr>
              <a:t>con la opción </a:t>
            </a:r>
            <a:r>
              <a:rPr sz="1587" b="1" spc="5" dirty="0">
                <a:solidFill>
                  <a:srgbClr val="FF2600"/>
                </a:solidFill>
                <a:latin typeface="Tahoma"/>
                <a:cs typeface="Tahoma"/>
              </a:rPr>
              <a:t>--amend </a:t>
            </a:r>
            <a:r>
              <a:rPr sz="1678" b="1" spc="9" dirty="0">
                <a:solidFill>
                  <a:srgbClr val="008400"/>
                </a:solidFill>
                <a:latin typeface="Tahoma"/>
                <a:cs typeface="Tahoma"/>
              </a:rPr>
              <a:t>y un nuevo mensaje </a:t>
            </a:r>
            <a:r>
              <a:rPr sz="1678" b="1" spc="14" dirty="0">
                <a:solidFill>
                  <a:srgbClr val="008400"/>
                </a:solidFill>
                <a:latin typeface="Tahoma"/>
                <a:cs typeface="Tahoma"/>
              </a:rPr>
              <a:t>de</a:t>
            </a:r>
            <a:r>
              <a:rPr sz="1678" b="1" spc="-36" dirty="0">
                <a:solidFill>
                  <a:srgbClr val="008400"/>
                </a:solidFill>
                <a:latin typeface="Tahoma"/>
                <a:cs typeface="Tahoma"/>
              </a:rPr>
              <a:t> </a:t>
            </a:r>
            <a:r>
              <a:rPr sz="1678" b="1" spc="9" dirty="0">
                <a:solidFill>
                  <a:srgbClr val="008400"/>
                </a:solidFill>
                <a:latin typeface="Tahoma"/>
                <a:cs typeface="Tahoma"/>
              </a:rPr>
              <a:t>log</a:t>
            </a:r>
            <a:endParaRPr sz="1678">
              <a:latin typeface="Tahoma"/>
              <a:cs typeface="Tahoma"/>
            </a:endParaRPr>
          </a:p>
          <a:p>
            <a:pPr marL="52399">
              <a:lnSpc>
                <a:spcPct val="100000"/>
              </a:lnSpc>
            </a:pPr>
            <a:r>
              <a:rPr sz="1587" b="1" spc="5" dirty="0">
                <a:solidFill>
                  <a:srgbClr val="941751"/>
                </a:solidFill>
                <a:latin typeface="Tahoma"/>
                <a:cs typeface="Tahoma"/>
              </a:rPr>
              <a:t>$ </a:t>
            </a:r>
            <a:r>
              <a:rPr sz="1587" b="1" spc="5" dirty="0">
                <a:latin typeface="Tahoma"/>
                <a:cs typeface="Tahoma"/>
              </a:rPr>
              <a:t>git commit </a:t>
            </a:r>
            <a:r>
              <a:rPr sz="1587" b="1" spc="5" dirty="0">
                <a:solidFill>
                  <a:srgbClr val="FF2600"/>
                </a:solidFill>
                <a:latin typeface="Tahoma"/>
                <a:cs typeface="Tahoma"/>
              </a:rPr>
              <a:t>--amend </a:t>
            </a:r>
            <a:r>
              <a:rPr sz="1587" b="1" spc="9" dirty="0">
                <a:latin typeface="Tahoma"/>
                <a:cs typeface="Tahoma"/>
              </a:rPr>
              <a:t>-m </a:t>
            </a:r>
            <a:r>
              <a:rPr sz="1587" b="1" spc="5" dirty="0">
                <a:latin typeface="Tahoma"/>
                <a:cs typeface="Tahoma"/>
              </a:rPr>
              <a:t>"Editor</a:t>
            </a:r>
            <a:r>
              <a:rPr sz="1587" b="1" spc="-27" dirty="0">
                <a:latin typeface="Tahoma"/>
                <a:cs typeface="Tahoma"/>
              </a:rPr>
              <a:t> </a:t>
            </a:r>
            <a:r>
              <a:rPr sz="1587" b="1" spc="5" dirty="0">
                <a:latin typeface="Tahoma"/>
                <a:cs typeface="Tahoma"/>
              </a:rPr>
              <a:t>finished"</a:t>
            </a:r>
            <a:endParaRPr sz="1587">
              <a:latin typeface="Tahoma"/>
              <a:cs typeface="Tahoma"/>
            </a:endParaRPr>
          </a:p>
          <a:p>
            <a:pPr>
              <a:lnSpc>
                <a:spcPct val="100000"/>
              </a:lnSpc>
              <a:spcBef>
                <a:spcPts val="36"/>
              </a:spcBef>
            </a:pPr>
            <a:endParaRPr sz="1542">
              <a:latin typeface="Tahoma"/>
              <a:cs typeface="Tahoma"/>
            </a:endParaRPr>
          </a:p>
          <a:p>
            <a:pPr marL="11516">
              <a:lnSpc>
                <a:spcPct val="100000"/>
              </a:lnSpc>
            </a:pPr>
            <a:r>
              <a:rPr sz="1587" b="1" spc="9" dirty="0">
                <a:solidFill>
                  <a:srgbClr val="008400"/>
                </a:solidFill>
                <a:latin typeface="Tahoma"/>
                <a:cs typeface="Tahoma"/>
              </a:rPr>
              <a:t># </a:t>
            </a:r>
            <a:r>
              <a:rPr sz="1587" b="1" spc="5" dirty="0">
                <a:solidFill>
                  <a:srgbClr val="008400"/>
                </a:solidFill>
                <a:latin typeface="Tahoma"/>
                <a:cs typeface="Tahoma"/>
              </a:rPr>
              <a:t>Se elimina </a:t>
            </a:r>
            <a:r>
              <a:rPr sz="1587" b="1" dirty="0">
                <a:solidFill>
                  <a:srgbClr val="008400"/>
                </a:solidFill>
                <a:latin typeface="Tahoma"/>
                <a:cs typeface="Tahoma"/>
              </a:rPr>
              <a:t>el </a:t>
            </a:r>
            <a:r>
              <a:rPr sz="1587" b="1" spc="5" dirty="0">
                <a:solidFill>
                  <a:srgbClr val="008400"/>
                </a:solidFill>
                <a:latin typeface="Tahoma"/>
                <a:cs typeface="Tahoma"/>
              </a:rPr>
              <a:t>commit erroneo y se crea un nuevo</a:t>
            </a:r>
            <a:r>
              <a:rPr sz="1587" b="1" spc="-50" dirty="0">
                <a:solidFill>
                  <a:srgbClr val="008400"/>
                </a:solidFill>
                <a:latin typeface="Tahoma"/>
                <a:cs typeface="Tahoma"/>
              </a:rPr>
              <a:t> </a:t>
            </a:r>
            <a:r>
              <a:rPr sz="1587" b="1" spc="5" dirty="0">
                <a:solidFill>
                  <a:srgbClr val="008400"/>
                </a:solidFill>
                <a:latin typeface="Tahoma"/>
                <a:cs typeface="Tahoma"/>
              </a:rPr>
              <a:t>commit.</a:t>
            </a:r>
            <a:endParaRPr sz="1587">
              <a:latin typeface="Tahoma"/>
              <a:cs typeface="Tahoma"/>
            </a:endParaRPr>
          </a:p>
          <a:p>
            <a:pPr>
              <a:lnSpc>
                <a:spcPct val="100000"/>
              </a:lnSpc>
              <a:spcBef>
                <a:spcPts val="36"/>
              </a:spcBef>
            </a:pPr>
            <a:endParaRPr sz="1542">
              <a:latin typeface="Tahoma"/>
              <a:cs typeface="Tahoma"/>
            </a:endParaRPr>
          </a:p>
          <a:p>
            <a:pPr marL="52399" marR="616701">
              <a:lnSpc>
                <a:spcPct val="100000"/>
              </a:lnSpc>
            </a:pPr>
            <a:r>
              <a:rPr sz="1587" b="1" spc="5" dirty="0">
                <a:solidFill>
                  <a:srgbClr val="0433FF"/>
                </a:solidFill>
                <a:latin typeface="Tahoma"/>
                <a:cs typeface="Tahoma"/>
              </a:rPr>
              <a:t>IMPORTANTE: no </a:t>
            </a:r>
            <a:r>
              <a:rPr sz="1587" b="1" spc="9" dirty="0">
                <a:solidFill>
                  <a:srgbClr val="0433FF"/>
                </a:solidFill>
                <a:latin typeface="Tahoma"/>
                <a:cs typeface="Tahoma"/>
              </a:rPr>
              <a:t>realizar </a:t>
            </a:r>
            <a:r>
              <a:rPr sz="1587" b="1" spc="5" dirty="0">
                <a:solidFill>
                  <a:srgbClr val="0433FF"/>
                </a:solidFill>
                <a:latin typeface="Tahoma"/>
                <a:cs typeface="Tahoma"/>
              </a:rPr>
              <a:t>--amend sobre un commit que se haya </a:t>
            </a:r>
            <a:r>
              <a:rPr sz="1587" b="1" dirty="0">
                <a:solidFill>
                  <a:srgbClr val="0433FF"/>
                </a:solidFill>
                <a:latin typeface="Tahoma"/>
                <a:cs typeface="Tahoma"/>
              </a:rPr>
              <a:t>hecho  </a:t>
            </a:r>
            <a:r>
              <a:rPr sz="1587" b="1" spc="5" dirty="0">
                <a:solidFill>
                  <a:srgbClr val="0433FF"/>
                </a:solidFill>
                <a:latin typeface="Tahoma"/>
                <a:cs typeface="Tahoma"/>
              </a:rPr>
              <a:t>público a otros desarrolladores (publicado en otro</a:t>
            </a:r>
            <a:r>
              <a:rPr sz="1587" b="1" spc="-41" dirty="0">
                <a:solidFill>
                  <a:srgbClr val="0433FF"/>
                </a:solidFill>
                <a:latin typeface="Tahoma"/>
                <a:cs typeface="Tahoma"/>
              </a:rPr>
              <a:t> </a:t>
            </a:r>
            <a:r>
              <a:rPr sz="1587" b="1" spc="5" dirty="0">
                <a:solidFill>
                  <a:srgbClr val="0433FF"/>
                </a:solidFill>
                <a:latin typeface="Tahoma"/>
                <a:cs typeface="Tahoma"/>
              </a:rPr>
              <a:t>repositorio).</a:t>
            </a:r>
            <a:endParaRPr sz="1587">
              <a:latin typeface="Tahoma"/>
              <a:cs typeface="Tahoma"/>
            </a:endParaRPr>
          </a:p>
        </p:txBody>
      </p:sp>
    </p:spTree>
    <p:extLst>
      <p:ext uri="{BB962C8B-B14F-4D97-AF65-F5344CB8AC3E}">
        <p14:creationId xmlns:p14="http://schemas.microsoft.com/office/powerpoint/2010/main" val="5258748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es-ES" dirty="0"/>
              <a:t>Deshacer operaciones realizadas:  Eliminar Modificaciones Staged</a:t>
            </a:r>
          </a:p>
        </p:txBody>
      </p:sp>
      <p:sp>
        <p:nvSpPr>
          <p:cNvPr id="4" name="object 4"/>
          <p:cNvSpPr txBox="1"/>
          <p:nvPr/>
        </p:nvSpPr>
        <p:spPr>
          <a:xfrm>
            <a:off x="1918884" y="1422665"/>
            <a:ext cx="7744185" cy="4553574"/>
          </a:xfrm>
          <a:prstGeom prst="rect">
            <a:avLst/>
          </a:prstGeom>
        </p:spPr>
        <p:txBody>
          <a:bodyPr vert="horz" wrap="square" lIns="0" tIns="2879" rIns="0" bIns="0" rtlCol="0">
            <a:spAutoFit/>
          </a:bodyPr>
          <a:lstStyle/>
          <a:p>
            <a:pPr marL="11516" marR="616701">
              <a:lnSpc>
                <a:spcPct val="104400"/>
              </a:lnSpc>
              <a:spcBef>
                <a:spcPts val="23"/>
              </a:spcBef>
              <a:tabLst>
                <a:tab pos="503841" algn="l"/>
              </a:tabLst>
            </a:pPr>
            <a:r>
              <a:rPr sz="1678" b="1" spc="18" dirty="0">
                <a:solidFill>
                  <a:srgbClr val="008400"/>
                </a:solidFill>
                <a:latin typeface="Tahoma"/>
                <a:cs typeface="Tahoma"/>
              </a:rPr>
              <a:t># </a:t>
            </a:r>
            <a:r>
              <a:rPr sz="1678" b="1" spc="9" dirty="0">
                <a:solidFill>
                  <a:srgbClr val="008400"/>
                </a:solidFill>
                <a:latin typeface="Tahoma"/>
                <a:cs typeface="Tahoma"/>
              </a:rPr>
              <a:t>Para eliminar del staging area las modificaciones </a:t>
            </a:r>
            <a:r>
              <a:rPr sz="1678" b="1" spc="14" dirty="0">
                <a:solidFill>
                  <a:srgbClr val="008400"/>
                </a:solidFill>
                <a:latin typeface="Tahoma"/>
                <a:cs typeface="Tahoma"/>
              </a:rPr>
              <a:t>de </a:t>
            </a:r>
            <a:r>
              <a:rPr sz="1678" b="1" spc="9" dirty="0">
                <a:solidFill>
                  <a:srgbClr val="008400"/>
                </a:solidFill>
                <a:latin typeface="Tahoma"/>
                <a:cs typeface="Tahoma"/>
              </a:rPr>
              <a:t>un fichero:  </a:t>
            </a:r>
            <a:r>
              <a:rPr sz="1678" b="1" spc="18" dirty="0">
                <a:solidFill>
                  <a:srgbClr val="008400"/>
                </a:solidFill>
                <a:latin typeface="Tahoma"/>
                <a:cs typeface="Tahoma"/>
              </a:rPr>
              <a:t>#	</a:t>
            </a:r>
            <a:r>
              <a:rPr sz="1678" b="1" spc="9" dirty="0">
                <a:solidFill>
                  <a:srgbClr val="0433FF"/>
                </a:solidFill>
                <a:latin typeface="Tahoma"/>
                <a:cs typeface="Tahoma"/>
              </a:rPr>
              <a:t>git </a:t>
            </a:r>
            <a:r>
              <a:rPr sz="1678" b="1" spc="5" dirty="0">
                <a:solidFill>
                  <a:srgbClr val="0433FF"/>
                </a:solidFill>
                <a:latin typeface="Tahoma"/>
                <a:cs typeface="Tahoma"/>
              </a:rPr>
              <a:t>reset </a:t>
            </a:r>
            <a:r>
              <a:rPr sz="1678" b="1" spc="14" dirty="0">
                <a:solidFill>
                  <a:srgbClr val="0433FF"/>
                </a:solidFill>
                <a:latin typeface="Tahoma"/>
                <a:cs typeface="Tahoma"/>
              </a:rPr>
              <a:t>HEAD</a:t>
            </a:r>
            <a:r>
              <a:rPr sz="1678" b="1" spc="-5" dirty="0">
                <a:solidFill>
                  <a:srgbClr val="0433FF"/>
                </a:solidFill>
                <a:latin typeface="Tahoma"/>
                <a:cs typeface="Tahoma"/>
              </a:rPr>
              <a:t> </a:t>
            </a:r>
            <a:r>
              <a:rPr sz="1678" b="1" spc="9" dirty="0">
                <a:solidFill>
                  <a:srgbClr val="0433FF"/>
                </a:solidFill>
                <a:latin typeface="Tahoma"/>
                <a:cs typeface="Tahoma"/>
              </a:rPr>
              <a:t>&lt;file&gt;</a:t>
            </a:r>
            <a:endParaRPr sz="1678">
              <a:latin typeface="Tahoma"/>
              <a:cs typeface="Tahoma"/>
            </a:endParaRPr>
          </a:p>
          <a:p>
            <a:pPr>
              <a:lnSpc>
                <a:spcPct val="100000"/>
              </a:lnSpc>
              <a:spcBef>
                <a:spcPts val="5"/>
              </a:spcBef>
            </a:pPr>
            <a:endParaRPr sz="1814">
              <a:latin typeface="Tahoma"/>
              <a:cs typeface="Tahoma"/>
            </a:endParaRPr>
          </a:p>
          <a:p>
            <a:pPr marL="11516">
              <a:lnSpc>
                <a:spcPct val="100000"/>
              </a:lnSpc>
            </a:pPr>
            <a:r>
              <a:rPr sz="1678" b="1" spc="18" dirty="0">
                <a:solidFill>
                  <a:srgbClr val="008400"/>
                </a:solidFill>
                <a:latin typeface="Tahoma"/>
                <a:cs typeface="Tahoma"/>
              </a:rPr>
              <a:t>#</a:t>
            </a:r>
            <a:r>
              <a:rPr sz="1678" b="1" dirty="0">
                <a:solidFill>
                  <a:srgbClr val="008400"/>
                </a:solidFill>
                <a:latin typeface="Tahoma"/>
                <a:cs typeface="Tahoma"/>
              </a:rPr>
              <a:t> </a:t>
            </a:r>
            <a:r>
              <a:rPr sz="1678" b="1" spc="9" dirty="0">
                <a:solidFill>
                  <a:srgbClr val="008400"/>
                </a:solidFill>
                <a:latin typeface="Tahoma"/>
                <a:cs typeface="Tahoma"/>
              </a:rPr>
              <a:t>Ejemplo:</a:t>
            </a:r>
            <a:endParaRPr sz="1678">
              <a:latin typeface="Tahoma"/>
              <a:cs typeface="Tahoma"/>
            </a:endParaRPr>
          </a:p>
          <a:p>
            <a:pPr marL="11516">
              <a:lnSpc>
                <a:spcPct val="100000"/>
              </a:lnSpc>
              <a:spcBef>
                <a:spcPts val="86"/>
              </a:spcBef>
            </a:pPr>
            <a:r>
              <a:rPr sz="1678" b="1" spc="18" dirty="0">
                <a:solidFill>
                  <a:srgbClr val="008400"/>
                </a:solidFill>
                <a:latin typeface="Tahoma"/>
                <a:cs typeface="Tahoma"/>
              </a:rPr>
              <a:t># </a:t>
            </a:r>
            <a:r>
              <a:rPr sz="1678" b="1" spc="9" dirty="0">
                <a:solidFill>
                  <a:srgbClr val="008400"/>
                </a:solidFill>
                <a:latin typeface="Tahoma"/>
                <a:cs typeface="Tahoma"/>
              </a:rPr>
              <a:t>Modificamos un fichero y registramos los cambios en </a:t>
            </a:r>
            <a:r>
              <a:rPr sz="1678" b="1" spc="5" dirty="0">
                <a:solidFill>
                  <a:srgbClr val="008400"/>
                </a:solidFill>
                <a:latin typeface="Tahoma"/>
                <a:cs typeface="Tahoma"/>
              </a:rPr>
              <a:t>el </a:t>
            </a:r>
            <a:r>
              <a:rPr sz="1678" b="1" spc="9" dirty="0">
                <a:solidFill>
                  <a:srgbClr val="008400"/>
                </a:solidFill>
                <a:latin typeface="Tahoma"/>
                <a:cs typeface="Tahoma"/>
              </a:rPr>
              <a:t>staging</a:t>
            </a:r>
            <a:r>
              <a:rPr sz="1678" b="1" spc="-23" dirty="0">
                <a:solidFill>
                  <a:srgbClr val="008400"/>
                </a:solidFill>
                <a:latin typeface="Tahoma"/>
                <a:cs typeface="Tahoma"/>
              </a:rPr>
              <a:t> </a:t>
            </a:r>
            <a:r>
              <a:rPr sz="1678" b="1" spc="5" dirty="0">
                <a:solidFill>
                  <a:srgbClr val="008400"/>
                </a:solidFill>
                <a:latin typeface="Tahoma"/>
                <a:cs typeface="Tahoma"/>
              </a:rPr>
              <a:t>area:</a:t>
            </a:r>
            <a:endParaRPr sz="1678">
              <a:latin typeface="Tahoma"/>
              <a:cs typeface="Tahoma"/>
            </a:endParaRPr>
          </a:p>
          <a:p>
            <a:pPr>
              <a:lnSpc>
                <a:spcPct val="100000"/>
              </a:lnSpc>
            </a:pPr>
            <a:endParaRPr sz="1814">
              <a:latin typeface="Tahoma"/>
              <a:cs typeface="Tahoma"/>
            </a:endParaRPr>
          </a:p>
          <a:p>
            <a:pPr marL="52399">
              <a:lnSpc>
                <a:spcPct val="100000"/>
              </a:lnSpc>
              <a:spcBef>
                <a:spcPts val="5"/>
              </a:spcBef>
              <a:tabLst>
                <a:tab pos="1831677" algn="l"/>
              </a:tabLst>
            </a:pPr>
            <a:r>
              <a:rPr sz="1678" b="1" spc="14" dirty="0">
                <a:solidFill>
                  <a:srgbClr val="941751"/>
                </a:solidFill>
                <a:latin typeface="Tahoma"/>
                <a:cs typeface="Tahoma"/>
              </a:rPr>
              <a:t>$</a:t>
            </a:r>
            <a:r>
              <a:rPr sz="1678" b="1" spc="5" dirty="0">
                <a:solidFill>
                  <a:srgbClr val="941751"/>
                </a:solidFill>
                <a:latin typeface="Tahoma"/>
                <a:cs typeface="Tahoma"/>
              </a:rPr>
              <a:t> </a:t>
            </a:r>
            <a:r>
              <a:rPr sz="1678" b="1" spc="9" dirty="0">
                <a:latin typeface="Tahoma"/>
                <a:cs typeface="Tahoma"/>
              </a:rPr>
              <a:t>vi readme.txt	</a:t>
            </a:r>
            <a:r>
              <a:rPr sz="1678" b="1" spc="18" dirty="0">
                <a:solidFill>
                  <a:srgbClr val="008400"/>
                </a:solidFill>
                <a:latin typeface="Tahoma"/>
                <a:cs typeface="Tahoma"/>
              </a:rPr>
              <a:t># </a:t>
            </a:r>
            <a:r>
              <a:rPr sz="1678" b="1" spc="9" dirty="0">
                <a:solidFill>
                  <a:srgbClr val="008400"/>
                </a:solidFill>
                <a:latin typeface="Tahoma"/>
                <a:cs typeface="Tahoma"/>
              </a:rPr>
              <a:t>editamos </a:t>
            </a:r>
            <a:r>
              <a:rPr sz="1678" b="1" spc="5" dirty="0">
                <a:solidFill>
                  <a:srgbClr val="008400"/>
                </a:solidFill>
                <a:latin typeface="Tahoma"/>
                <a:cs typeface="Tahoma"/>
              </a:rPr>
              <a:t>el </a:t>
            </a:r>
            <a:r>
              <a:rPr sz="1678" b="1" spc="9" dirty="0">
                <a:solidFill>
                  <a:srgbClr val="008400"/>
                </a:solidFill>
                <a:latin typeface="Tahoma"/>
                <a:cs typeface="Tahoma"/>
              </a:rPr>
              <a:t>contenido del fichero</a:t>
            </a:r>
            <a:r>
              <a:rPr sz="1678" b="1" spc="-32" dirty="0">
                <a:solidFill>
                  <a:srgbClr val="008400"/>
                </a:solidFill>
                <a:latin typeface="Tahoma"/>
                <a:cs typeface="Tahoma"/>
              </a:rPr>
              <a:t> </a:t>
            </a:r>
            <a:r>
              <a:rPr sz="1678" b="1" spc="9" dirty="0">
                <a:solidFill>
                  <a:srgbClr val="008400"/>
                </a:solidFill>
                <a:latin typeface="Tahoma"/>
                <a:cs typeface="Tahoma"/>
              </a:rPr>
              <a:t>readme.txt</a:t>
            </a:r>
            <a:endParaRPr sz="1678">
              <a:latin typeface="Tahoma"/>
              <a:cs typeface="Tahoma"/>
            </a:endParaRPr>
          </a:p>
          <a:p>
            <a:pPr marL="1823616" marR="64492" indent="-1771792">
              <a:lnSpc>
                <a:spcPct val="104400"/>
              </a:lnSpc>
              <a:tabLst>
                <a:tab pos="1834556" algn="l"/>
              </a:tabLst>
            </a:pPr>
            <a:r>
              <a:rPr sz="1678" b="1" spc="14" dirty="0">
                <a:solidFill>
                  <a:srgbClr val="941751"/>
                </a:solidFill>
                <a:latin typeface="Tahoma"/>
                <a:cs typeface="Tahoma"/>
              </a:rPr>
              <a:t>$ </a:t>
            </a:r>
            <a:r>
              <a:rPr sz="1678" b="1" spc="9" dirty="0">
                <a:latin typeface="Tahoma"/>
                <a:cs typeface="Tahoma"/>
              </a:rPr>
              <a:t>git</a:t>
            </a:r>
            <a:r>
              <a:rPr sz="1678" b="1" dirty="0">
                <a:latin typeface="Tahoma"/>
                <a:cs typeface="Tahoma"/>
              </a:rPr>
              <a:t> </a:t>
            </a:r>
            <a:r>
              <a:rPr sz="1678" b="1" spc="9" dirty="0">
                <a:latin typeface="Tahoma"/>
                <a:cs typeface="Tahoma"/>
              </a:rPr>
              <a:t>add </a:t>
            </a:r>
            <a:r>
              <a:rPr sz="1678" b="1" spc="5" dirty="0">
                <a:latin typeface="Tahoma"/>
                <a:cs typeface="Tahoma"/>
              </a:rPr>
              <a:t>.		</a:t>
            </a:r>
            <a:r>
              <a:rPr sz="1678" b="1" spc="18" dirty="0">
                <a:solidFill>
                  <a:srgbClr val="008400"/>
                </a:solidFill>
                <a:latin typeface="Tahoma"/>
                <a:cs typeface="Tahoma"/>
              </a:rPr>
              <a:t># </a:t>
            </a:r>
            <a:r>
              <a:rPr sz="1678" b="1" spc="9" dirty="0">
                <a:solidFill>
                  <a:srgbClr val="008400"/>
                </a:solidFill>
                <a:latin typeface="Tahoma"/>
                <a:cs typeface="Tahoma"/>
              </a:rPr>
              <a:t>añadimos todos los cambios </a:t>
            </a:r>
            <a:r>
              <a:rPr sz="1678" b="1" spc="5" dirty="0">
                <a:solidFill>
                  <a:srgbClr val="008400"/>
                </a:solidFill>
                <a:latin typeface="Tahoma"/>
                <a:cs typeface="Tahoma"/>
              </a:rPr>
              <a:t>existentes </a:t>
            </a:r>
            <a:r>
              <a:rPr sz="1678" b="1" spc="9" dirty="0">
                <a:solidFill>
                  <a:srgbClr val="008400"/>
                </a:solidFill>
                <a:latin typeface="Tahoma"/>
                <a:cs typeface="Tahoma"/>
              </a:rPr>
              <a:t>en todos los  </a:t>
            </a:r>
            <a:r>
              <a:rPr sz="1678" b="1" spc="18" dirty="0">
                <a:solidFill>
                  <a:srgbClr val="008400"/>
                </a:solidFill>
                <a:latin typeface="Tahoma"/>
                <a:cs typeface="Tahoma"/>
              </a:rPr>
              <a:t># </a:t>
            </a:r>
            <a:r>
              <a:rPr sz="1678" b="1" spc="9" dirty="0">
                <a:solidFill>
                  <a:srgbClr val="008400"/>
                </a:solidFill>
                <a:latin typeface="Tahoma"/>
                <a:cs typeface="Tahoma"/>
              </a:rPr>
              <a:t>ficheros </a:t>
            </a:r>
            <a:r>
              <a:rPr sz="1678" b="1" spc="5" dirty="0">
                <a:solidFill>
                  <a:srgbClr val="008400"/>
                </a:solidFill>
                <a:latin typeface="Tahoma"/>
                <a:cs typeface="Tahoma"/>
              </a:rPr>
              <a:t>tracked al </a:t>
            </a:r>
            <a:r>
              <a:rPr sz="1678" b="1" spc="9" dirty="0">
                <a:solidFill>
                  <a:srgbClr val="008400"/>
                </a:solidFill>
                <a:latin typeface="Tahoma"/>
                <a:cs typeface="Tahoma"/>
              </a:rPr>
              <a:t>staging</a:t>
            </a:r>
            <a:r>
              <a:rPr sz="1678" b="1" spc="-18" dirty="0">
                <a:solidFill>
                  <a:srgbClr val="008400"/>
                </a:solidFill>
                <a:latin typeface="Tahoma"/>
                <a:cs typeface="Tahoma"/>
              </a:rPr>
              <a:t> </a:t>
            </a:r>
            <a:r>
              <a:rPr sz="1678" b="1" spc="5" dirty="0">
                <a:solidFill>
                  <a:srgbClr val="008400"/>
                </a:solidFill>
                <a:latin typeface="Tahoma"/>
                <a:cs typeface="Tahoma"/>
              </a:rPr>
              <a:t>area.</a:t>
            </a:r>
            <a:endParaRPr sz="1678">
              <a:latin typeface="Tahoma"/>
              <a:cs typeface="Tahoma"/>
            </a:endParaRPr>
          </a:p>
          <a:p>
            <a:pPr>
              <a:lnSpc>
                <a:spcPct val="100000"/>
              </a:lnSpc>
            </a:pPr>
            <a:endParaRPr sz="1814">
              <a:latin typeface="Tahoma"/>
              <a:cs typeface="Tahoma"/>
            </a:endParaRPr>
          </a:p>
          <a:p>
            <a:pPr marL="52399">
              <a:lnSpc>
                <a:spcPct val="100000"/>
              </a:lnSpc>
            </a:pPr>
            <a:r>
              <a:rPr sz="1678" b="1" spc="18" dirty="0">
                <a:solidFill>
                  <a:srgbClr val="008400"/>
                </a:solidFill>
                <a:latin typeface="Tahoma"/>
                <a:cs typeface="Tahoma"/>
              </a:rPr>
              <a:t># </a:t>
            </a:r>
            <a:r>
              <a:rPr sz="1678" b="1" spc="9" dirty="0">
                <a:solidFill>
                  <a:srgbClr val="008400"/>
                </a:solidFill>
                <a:latin typeface="Tahoma"/>
                <a:cs typeface="Tahoma"/>
              </a:rPr>
              <a:t>Pero no queriamos añadir los cambios </a:t>
            </a:r>
            <a:r>
              <a:rPr sz="1678" b="1" spc="14" dirty="0">
                <a:solidFill>
                  <a:srgbClr val="008400"/>
                </a:solidFill>
                <a:latin typeface="Tahoma"/>
                <a:cs typeface="Tahoma"/>
              </a:rPr>
              <a:t>de</a:t>
            </a:r>
            <a:r>
              <a:rPr sz="1678" b="1" spc="-41" dirty="0">
                <a:solidFill>
                  <a:srgbClr val="008400"/>
                </a:solidFill>
                <a:latin typeface="Tahoma"/>
                <a:cs typeface="Tahoma"/>
              </a:rPr>
              <a:t> </a:t>
            </a:r>
            <a:r>
              <a:rPr sz="1678" b="1" spc="9" dirty="0">
                <a:solidFill>
                  <a:srgbClr val="008400"/>
                </a:solidFill>
                <a:latin typeface="Tahoma"/>
                <a:cs typeface="Tahoma"/>
              </a:rPr>
              <a:t>readme.txt.</a:t>
            </a:r>
            <a:endParaRPr sz="1678">
              <a:latin typeface="Tahoma"/>
              <a:cs typeface="Tahoma"/>
            </a:endParaRPr>
          </a:p>
          <a:p>
            <a:pPr marL="52399">
              <a:lnSpc>
                <a:spcPct val="100000"/>
              </a:lnSpc>
              <a:spcBef>
                <a:spcPts val="86"/>
              </a:spcBef>
            </a:pPr>
            <a:r>
              <a:rPr sz="1678" b="1" spc="18" dirty="0">
                <a:solidFill>
                  <a:srgbClr val="008400"/>
                </a:solidFill>
                <a:latin typeface="Tahoma"/>
                <a:cs typeface="Tahoma"/>
              </a:rPr>
              <a:t># </a:t>
            </a:r>
            <a:r>
              <a:rPr sz="1678" b="1" spc="9" dirty="0">
                <a:solidFill>
                  <a:srgbClr val="008400"/>
                </a:solidFill>
                <a:latin typeface="Tahoma"/>
                <a:cs typeface="Tahoma"/>
              </a:rPr>
              <a:t>Para cambiar </a:t>
            </a:r>
            <a:r>
              <a:rPr sz="1678" b="1" spc="5" dirty="0">
                <a:solidFill>
                  <a:srgbClr val="008400"/>
                </a:solidFill>
                <a:latin typeface="Tahoma"/>
                <a:cs typeface="Tahoma"/>
              </a:rPr>
              <a:t>el </a:t>
            </a:r>
            <a:r>
              <a:rPr sz="1678" b="1" spc="9" dirty="0">
                <a:solidFill>
                  <a:srgbClr val="008400"/>
                </a:solidFill>
                <a:latin typeface="Tahoma"/>
                <a:cs typeface="Tahoma"/>
              </a:rPr>
              <a:t>estado </a:t>
            </a:r>
            <a:r>
              <a:rPr sz="1678" b="1" spc="14" dirty="0">
                <a:solidFill>
                  <a:srgbClr val="008400"/>
                </a:solidFill>
                <a:latin typeface="Tahoma"/>
                <a:cs typeface="Tahoma"/>
              </a:rPr>
              <a:t>de </a:t>
            </a:r>
            <a:r>
              <a:rPr sz="1678" b="1" spc="9" dirty="0">
                <a:solidFill>
                  <a:srgbClr val="008400"/>
                </a:solidFill>
                <a:latin typeface="Tahoma"/>
                <a:cs typeface="Tahoma"/>
              </a:rPr>
              <a:t>readme.txt a unstaged</a:t>
            </a:r>
            <a:r>
              <a:rPr sz="1678" b="1" spc="-54" dirty="0">
                <a:solidFill>
                  <a:srgbClr val="008400"/>
                </a:solidFill>
                <a:latin typeface="Tahoma"/>
                <a:cs typeface="Tahoma"/>
              </a:rPr>
              <a:t> </a:t>
            </a:r>
            <a:r>
              <a:rPr sz="1678" b="1" spc="9" dirty="0">
                <a:solidFill>
                  <a:srgbClr val="008400"/>
                </a:solidFill>
                <a:latin typeface="Tahoma"/>
                <a:cs typeface="Tahoma"/>
              </a:rPr>
              <a:t>ejecutamos:</a:t>
            </a:r>
            <a:endParaRPr sz="1678">
              <a:latin typeface="Tahoma"/>
              <a:cs typeface="Tahoma"/>
            </a:endParaRPr>
          </a:p>
          <a:p>
            <a:pPr>
              <a:lnSpc>
                <a:spcPct val="100000"/>
              </a:lnSpc>
              <a:spcBef>
                <a:spcPts val="5"/>
              </a:spcBef>
            </a:pPr>
            <a:endParaRPr sz="1814">
              <a:latin typeface="Tahoma"/>
              <a:cs typeface="Tahoma"/>
            </a:endParaRPr>
          </a:p>
          <a:p>
            <a:pPr marL="52399">
              <a:lnSpc>
                <a:spcPct val="100000"/>
              </a:lnSpc>
            </a:pPr>
            <a:r>
              <a:rPr sz="1678" b="1" spc="14" dirty="0">
                <a:solidFill>
                  <a:srgbClr val="941751"/>
                </a:solidFill>
                <a:latin typeface="Tahoma"/>
                <a:cs typeface="Tahoma"/>
              </a:rPr>
              <a:t>$ </a:t>
            </a:r>
            <a:r>
              <a:rPr sz="1678" b="1" spc="5" dirty="0">
                <a:latin typeface="Tahoma"/>
                <a:cs typeface="Tahoma"/>
              </a:rPr>
              <a:t>git </a:t>
            </a:r>
            <a:r>
              <a:rPr sz="1678" b="1" spc="5" dirty="0">
                <a:solidFill>
                  <a:srgbClr val="FF2600"/>
                </a:solidFill>
                <a:latin typeface="Tahoma"/>
                <a:cs typeface="Tahoma"/>
              </a:rPr>
              <a:t>reset </a:t>
            </a:r>
            <a:r>
              <a:rPr sz="1678" b="1" spc="14" dirty="0">
                <a:solidFill>
                  <a:srgbClr val="FF2600"/>
                </a:solidFill>
                <a:latin typeface="Tahoma"/>
                <a:cs typeface="Tahoma"/>
              </a:rPr>
              <a:t>HEAD</a:t>
            </a:r>
            <a:r>
              <a:rPr sz="1678" b="1" spc="-9" dirty="0">
                <a:solidFill>
                  <a:srgbClr val="FF2600"/>
                </a:solidFill>
                <a:latin typeface="Tahoma"/>
                <a:cs typeface="Tahoma"/>
              </a:rPr>
              <a:t> </a:t>
            </a:r>
            <a:r>
              <a:rPr sz="1678" b="1" spc="9" dirty="0">
                <a:latin typeface="Tahoma"/>
                <a:cs typeface="Tahoma"/>
              </a:rPr>
              <a:t>readme.txt</a:t>
            </a:r>
            <a:endParaRPr sz="1678">
              <a:latin typeface="Tahoma"/>
              <a:cs typeface="Tahoma"/>
            </a:endParaRPr>
          </a:p>
          <a:p>
            <a:pPr>
              <a:lnSpc>
                <a:spcPct val="100000"/>
              </a:lnSpc>
            </a:pPr>
            <a:endParaRPr sz="1814">
              <a:latin typeface="Tahoma"/>
              <a:cs typeface="Tahoma"/>
            </a:endParaRPr>
          </a:p>
          <a:p>
            <a:pPr marL="52399">
              <a:lnSpc>
                <a:spcPct val="100000"/>
              </a:lnSpc>
            </a:pPr>
            <a:r>
              <a:rPr sz="1678" b="1" spc="18" dirty="0">
                <a:solidFill>
                  <a:srgbClr val="008400"/>
                </a:solidFill>
                <a:latin typeface="Tahoma"/>
                <a:cs typeface="Tahoma"/>
              </a:rPr>
              <a:t># </a:t>
            </a:r>
            <a:r>
              <a:rPr sz="1678" b="1" spc="9" dirty="0">
                <a:solidFill>
                  <a:srgbClr val="008400"/>
                </a:solidFill>
                <a:latin typeface="Tahoma"/>
                <a:cs typeface="Tahoma"/>
              </a:rPr>
              <a:t>readme.txt ya no </a:t>
            </a:r>
            <a:r>
              <a:rPr sz="1678" b="1" spc="5" dirty="0">
                <a:solidFill>
                  <a:srgbClr val="008400"/>
                </a:solidFill>
                <a:latin typeface="Tahoma"/>
                <a:cs typeface="Tahoma"/>
              </a:rPr>
              <a:t>esta </a:t>
            </a:r>
            <a:r>
              <a:rPr sz="1678" b="1" spc="9" dirty="0">
                <a:solidFill>
                  <a:srgbClr val="008400"/>
                </a:solidFill>
                <a:latin typeface="Tahoma"/>
                <a:cs typeface="Tahoma"/>
              </a:rPr>
              <a:t>modificado en </a:t>
            </a:r>
            <a:r>
              <a:rPr sz="1678" b="1" spc="5" dirty="0">
                <a:solidFill>
                  <a:srgbClr val="008400"/>
                </a:solidFill>
                <a:latin typeface="Tahoma"/>
                <a:cs typeface="Tahoma"/>
              </a:rPr>
              <a:t>el </a:t>
            </a:r>
            <a:r>
              <a:rPr sz="1678" b="1" spc="9" dirty="0">
                <a:solidFill>
                  <a:srgbClr val="008400"/>
                </a:solidFill>
                <a:latin typeface="Tahoma"/>
                <a:cs typeface="Tahoma"/>
              </a:rPr>
              <a:t>staging</a:t>
            </a:r>
            <a:r>
              <a:rPr sz="1678" b="1" spc="-32" dirty="0">
                <a:solidFill>
                  <a:srgbClr val="008400"/>
                </a:solidFill>
                <a:latin typeface="Tahoma"/>
                <a:cs typeface="Tahoma"/>
              </a:rPr>
              <a:t> </a:t>
            </a:r>
            <a:r>
              <a:rPr sz="1678" b="1" spc="5" dirty="0">
                <a:solidFill>
                  <a:srgbClr val="008400"/>
                </a:solidFill>
                <a:latin typeface="Tahoma"/>
                <a:cs typeface="Tahoma"/>
              </a:rPr>
              <a:t>area.</a:t>
            </a:r>
            <a:endParaRPr sz="1678">
              <a:latin typeface="Tahoma"/>
              <a:cs typeface="Tahoma"/>
            </a:endParaRPr>
          </a:p>
          <a:p>
            <a:pPr marL="52399">
              <a:lnSpc>
                <a:spcPct val="100000"/>
              </a:lnSpc>
              <a:spcBef>
                <a:spcPts val="91"/>
              </a:spcBef>
            </a:pPr>
            <a:r>
              <a:rPr sz="1678" b="1" spc="18" dirty="0">
                <a:solidFill>
                  <a:srgbClr val="008400"/>
                </a:solidFill>
                <a:latin typeface="Tahoma"/>
                <a:cs typeface="Tahoma"/>
              </a:rPr>
              <a:t># </a:t>
            </a:r>
            <a:r>
              <a:rPr sz="1678" b="1" spc="9" dirty="0">
                <a:solidFill>
                  <a:srgbClr val="008400"/>
                </a:solidFill>
                <a:latin typeface="Tahoma"/>
                <a:cs typeface="Tahoma"/>
              </a:rPr>
              <a:t>readme.txt conserva sus modificaciones en </a:t>
            </a:r>
            <a:r>
              <a:rPr sz="1678" b="1" spc="5" dirty="0">
                <a:solidFill>
                  <a:srgbClr val="008400"/>
                </a:solidFill>
                <a:latin typeface="Tahoma"/>
                <a:cs typeface="Tahoma"/>
              </a:rPr>
              <a:t>el </a:t>
            </a:r>
            <a:r>
              <a:rPr sz="1678" b="1" spc="9" dirty="0">
                <a:solidFill>
                  <a:srgbClr val="008400"/>
                </a:solidFill>
                <a:latin typeface="Tahoma"/>
                <a:cs typeface="Tahoma"/>
              </a:rPr>
              <a:t>directorio </a:t>
            </a:r>
            <a:r>
              <a:rPr sz="1678" b="1" spc="14" dirty="0">
                <a:solidFill>
                  <a:srgbClr val="008400"/>
                </a:solidFill>
                <a:latin typeface="Tahoma"/>
                <a:cs typeface="Tahoma"/>
              </a:rPr>
              <a:t>de</a:t>
            </a:r>
            <a:r>
              <a:rPr sz="1678" b="1" spc="-32" dirty="0">
                <a:solidFill>
                  <a:srgbClr val="008400"/>
                </a:solidFill>
                <a:latin typeface="Tahoma"/>
                <a:cs typeface="Tahoma"/>
              </a:rPr>
              <a:t> </a:t>
            </a:r>
            <a:r>
              <a:rPr sz="1678" b="1" spc="5" dirty="0">
                <a:solidFill>
                  <a:srgbClr val="008400"/>
                </a:solidFill>
                <a:latin typeface="Tahoma"/>
                <a:cs typeface="Tahoma"/>
              </a:rPr>
              <a:t>trabajo.</a:t>
            </a:r>
            <a:endParaRPr sz="1678">
              <a:latin typeface="Tahoma"/>
              <a:cs typeface="Tahoma"/>
            </a:endParaRPr>
          </a:p>
        </p:txBody>
      </p:sp>
    </p:spTree>
    <p:extLst>
      <p:ext uri="{BB962C8B-B14F-4D97-AF65-F5344CB8AC3E}">
        <p14:creationId xmlns:p14="http://schemas.microsoft.com/office/powerpoint/2010/main" val="58895322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normAutofit fontScale="90000"/>
          </a:bodyPr>
          <a:lstStyle/>
          <a:p>
            <a:r>
              <a:rPr lang="es-ES" dirty="0"/>
              <a:t>Deshacer operaciones realizadas:</a:t>
            </a:r>
            <a:endParaRPr lang="es-ES"/>
          </a:p>
          <a:p>
            <a:r>
              <a:rPr lang="es-ES" dirty="0"/>
              <a:t>Eliminar Modificaciones en  el Directorio de trabajo</a:t>
            </a:r>
            <a:endParaRPr lang="es-ES"/>
          </a:p>
        </p:txBody>
      </p:sp>
      <p:sp>
        <p:nvSpPr>
          <p:cNvPr id="4" name="object 4"/>
          <p:cNvSpPr txBox="1"/>
          <p:nvPr/>
        </p:nvSpPr>
        <p:spPr>
          <a:xfrm>
            <a:off x="1918884" y="2045481"/>
            <a:ext cx="7471247" cy="3485429"/>
          </a:xfrm>
          <a:prstGeom prst="rect">
            <a:avLst/>
          </a:prstGeom>
        </p:spPr>
        <p:txBody>
          <a:bodyPr vert="horz" wrap="square" lIns="0" tIns="14395" rIns="0" bIns="0" rtlCol="0">
            <a:spAutoFit/>
          </a:bodyPr>
          <a:lstStyle/>
          <a:p>
            <a:pPr marL="11516">
              <a:lnSpc>
                <a:spcPct val="100000"/>
              </a:lnSpc>
              <a:spcBef>
                <a:spcPts val="113"/>
              </a:spcBef>
            </a:pPr>
            <a:r>
              <a:rPr sz="1678" b="1" spc="18" dirty="0">
                <a:solidFill>
                  <a:srgbClr val="008400"/>
                </a:solidFill>
                <a:latin typeface="Tahoma"/>
                <a:cs typeface="Tahoma"/>
              </a:rPr>
              <a:t># </a:t>
            </a:r>
            <a:r>
              <a:rPr sz="1678" b="1" spc="9" dirty="0">
                <a:solidFill>
                  <a:srgbClr val="008400"/>
                </a:solidFill>
                <a:latin typeface="Tahoma"/>
                <a:cs typeface="Tahoma"/>
              </a:rPr>
              <a:t>Para eliminar las modificaciones realizadas en un fichero</a:t>
            </a:r>
            <a:r>
              <a:rPr sz="1678" b="1" spc="-41" dirty="0">
                <a:solidFill>
                  <a:srgbClr val="008400"/>
                </a:solidFill>
                <a:latin typeface="Tahoma"/>
                <a:cs typeface="Tahoma"/>
              </a:rPr>
              <a:t> </a:t>
            </a:r>
            <a:r>
              <a:rPr sz="1678" b="1" spc="9" dirty="0">
                <a:solidFill>
                  <a:srgbClr val="008400"/>
                </a:solidFill>
                <a:latin typeface="Tahoma"/>
                <a:cs typeface="Tahoma"/>
              </a:rPr>
              <a:t>del</a:t>
            </a:r>
            <a:endParaRPr sz="1678" dirty="0">
              <a:latin typeface="Tahoma"/>
              <a:cs typeface="Tahoma"/>
            </a:endParaRPr>
          </a:p>
          <a:p>
            <a:pPr marL="11516" marR="4607">
              <a:lnSpc>
                <a:spcPct val="104400"/>
              </a:lnSpc>
              <a:tabLst>
                <a:tab pos="503841" algn="l"/>
              </a:tabLst>
            </a:pPr>
            <a:r>
              <a:rPr sz="1678" b="1" spc="18" dirty="0">
                <a:solidFill>
                  <a:srgbClr val="008400"/>
                </a:solidFill>
                <a:latin typeface="Tahoma"/>
                <a:cs typeface="Tahoma"/>
              </a:rPr>
              <a:t># </a:t>
            </a:r>
            <a:r>
              <a:rPr sz="1678" b="1" spc="9" dirty="0">
                <a:solidFill>
                  <a:srgbClr val="008400"/>
                </a:solidFill>
                <a:latin typeface="Tahoma"/>
                <a:cs typeface="Tahoma"/>
              </a:rPr>
              <a:t>directorio </a:t>
            </a:r>
            <a:r>
              <a:rPr sz="1678" b="1" spc="14" dirty="0">
                <a:solidFill>
                  <a:srgbClr val="008400"/>
                </a:solidFill>
                <a:latin typeface="Tahoma"/>
                <a:cs typeface="Tahoma"/>
              </a:rPr>
              <a:t>de </a:t>
            </a:r>
            <a:r>
              <a:rPr sz="1678" b="1" spc="5" dirty="0">
                <a:solidFill>
                  <a:srgbClr val="008400"/>
                </a:solidFill>
                <a:latin typeface="Tahoma"/>
                <a:cs typeface="Tahoma"/>
              </a:rPr>
              <a:t>trabajo, </a:t>
            </a:r>
            <a:r>
              <a:rPr sz="1678" b="1" spc="9" dirty="0">
                <a:solidFill>
                  <a:srgbClr val="008400"/>
                </a:solidFill>
                <a:latin typeface="Tahoma"/>
                <a:cs typeface="Tahoma"/>
              </a:rPr>
              <a:t>y dejarlo igual que la version del repositorio:  </a:t>
            </a:r>
            <a:r>
              <a:rPr sz="1678" b="1" spc="18" dirty="0">
                <a:solidFill>
                  <a:srgbClr val="008400"/>
                </a:solidFill>
                <a:latin typeface="Tahoma"/>
                <a:cs typeface="Tahoma"/>
              </a:rPr>
              <a:t>#	</a:t>
            </a:r>
            <a:r>
              <a:rPr sz="1678" b="1" spc="9" dirty="0">
                <a:solidFill>
                  <a:srgbClr val="0433FF"/>
                </a:solidFill>
                <a:latin typeface="Tahoma"/>
                <a:cs typeface="Tahoma"/>
              </a:rPr>
              <a:t>git checkout --</a:t>
            </a:r>
            <a:r>
              <a:rPr sz="1678" b="1" spc="-9" dirty="0">
                <a:solidFill>
                  <a:srgbClr val="0433FF"/>
                </a:solidFill>
                <a:latin typeface="Tahoma"/>
                <a:cs typeface="Tahoma"/>
              </a:rPr>
              <a:t> </a:t>
            </a:r>
            <a:r>
              <a:rPr sz="1678" b="1" spc="9" dirty="0">
                <a:solidFill>
                  <a:srgbClr val="0433FF"/>
                </a:solidFill>
                <a:latin typeface="Tahoma"/>
                <a:cs typeface="Tahoma"/>
              </a:rPr>
              <a:t>&lt;file&gt;</a:t>
            </a:r>
            <a:endParaRPr sz="1678" dirty="0">
              <a:latin typeface="Tahoma"/>
              <a:cs typeface="Tahoma"/>
            </a:endParaRPr>
          </a:p>
          <a:p>
            <a:pPr>
              <a:lnSpc>
                <a:spcPct val="100000"/>
              </a:lnSpc>
            </a:pPr>
            <a:endParaRPr sz="1814" dirty="0">
              <a:latin typeface="Tahoma"/>
              <a:cs typeface="Tahoma"/>
            </a:endParaRPr>
          </a:p>
          <a:p>
            <a:pPr marL="11516">
              <a:lnSpc>
                <a:spcPct val="100000"/>
              </a:lnSpc>
            </a:pPr>
            <a:r>
              <a:rPr sz="1678" b="1" spc="18" dirty="0">
                <a:solidFill>
                  <a:srgbClr val="008400"/>
                </a:solidFill>
                <a:latin typeface="Tahoma"/>
                <a:cs typeface="Tahoma"/>
              </a:rPr>
              <a:t>#</a:t>
            </a:r>
            <a:r>
              <a:rPr sz="1678" b="1" dirty="0">
                <a:solidFill>
                  <a:srgbClr val="008400"/>
                </a:solidFill>
                <a:latin typeface="Tahoma"/>
                <a:cs typeface="Tahoma"/>
              </a:rPr>
              <a:t> </a:t>
            </a:r>
            <a:r>
              <a:rPr sz="1678" b="1" spc="9" dirty="0">
                <a:solidFill>
                  <a:srgbClr val="008400"/>
                </a:solidFill>
                <a:latin typeface="Tahoma"/>
                <a:cs typeface="Tahoma"/>
              </a:rPr>
              <a:t>Ejemplo:</a:t>
            </a:r>
            <a:endParaRPr sz="1678" dirty="0">
              <a:latin typeface="Tahoma"/>
              <a:cs typeface="Tahoma"/>
            </a:endParaRPr>
          </a:p>
          <a:p>
            <a:pPr>
              <a:lnSpc>
                <a:spcPct val="100000"/>
              </a:lnSpc>
            </a:pPr>
            <a:endParaRPr sz="1814" dirty="0">
              <a:latin typeface="Tahoma"/>
              <a:cs typeface="Tahoma"/>
            </a:endParaRPr>
          </a:p>
          <a:p>
            <a:pPr marL="11516">
              <a:lnSpc>
                <a:spcPct val="100000"/>
              </a:lnSpc>
              <a:spcBef>
                <a:spcPts val="5"/>
              </a:spcBef>
            </a:pPr>
            <a:r>
              <a:rPr sz="1678" b="1" spc="18" dirty="0">
                <a:solidFill>
                  <a:srgbClr val="008400"/>
                </a:solidFill>
                <a:latin typeface="Tahoma"/>
                <a:cs typeface="Tahoma"/>
              </a:rPr>
              <a:t># </a:t>
            </a:r>
            <a:r>
              <a:rPr sz="1678" b="1" spc="9" dirty="0">
                <a:solidFill>
                  <a:srgbClr val="008400"/>
                </a:solidFill>
                <a:latin typeface="Tahoma"/>
                <a:cs typeface="Tahoma"/>
              </a:rPr>
              <a:t>Modificamos un</a:t>
            </a:r>
            <a:r>
              <a:rPr sz="1678" b="1" spc="-18" dirty="0">
                <a:solidFill>
                  <a:srgbClr val="008400"/>
                </a:solidFill>
                <a:latin typeface="Tahoma"/>
                <a:cs typeface="Tahoma"/>
              </a:rPr>
              <a:t> </a:t>
            </a:r>
            <a:r>
              <a:rPr sz="1678" b="1" spc="5" dirty="0">
                <a:solidFill>
                  <a:srgbClr val="008400"/>
                </a:solidFill>
                <a:latin typeface="Tahoma"/>
                <a:cs typeface="Tahoma"/>
              </a:rPr>
              <a:t>fichero.</a:t>
            </a:r>
            <a:endParaRPr sz="1678" dirty="0">
              <a:latin typeface="Tahoma"/>
              <a:cs typeface="Tahoma"/>
            </a:endParaRPr>
          </a:p>
          <a:p>
            <a:pPr marL="52399">
              <a:lnSpc>
                <a:spcPct val="100000"/>
              </a:lnSpc>
              <a:spcBef>
                <a:spcPts val="86"/>
              </a:spcBef>
              <a:tabLst>
                <a:tab pos="1831677" algn="l"/>
              </a:tabLst>
            </a:pPr>
            <a:r>
              <a:rPr sz="1678" b="1" spc="14" dirty="0">
                <a:solidFill>
                  <a:srgbClr val="941751"/>
                </a:solidFill>
                <a:latin typeface="Tahoma"/>
                <a:cs typeface="Tahoma"/>
              </a:rPr>
              <a:t>$</a:t>
            </a:r>
            <a:r>
              <a:rPr sz="1678" b="1" spc="5" dirty="0">
                <a:solidFill>
                  <a:srgbClr val="941751"/>
                </a:solidFill>
                <a:latin typeface="Tahoma"/>
                <a:cs typeface="Tahoma"/>
              </a:rPr>
              <a:t> </a:t>
            </a:r>
            <a:r>
              <a:rPr sz="1678" b="1" spc="9" dirty="0">
                <a:latin typeface="Tahoma"/>
                <a:cs typeface="Tahoma"/>
              </a:rPr>
              <a:t>vi readme.txt	</a:t>
            </a:r>
            <a:r>
              <a:rPr sz="1678" b="1" spc="18" dirty="0">
                <a:solidFill>
                  <a:srgbClr val="008400"/>
                </a:solidFill>
                <a:latin typeface="Tahoma"/>
                <a:cs typeface="Tahoma"/>
              </a:rPr>
              <a:t># </a:t>
            </a:r>
            <a:r>
              <a:rPr sz="1678" b="1" spc="9" dirty="0">
                <a:solidFill>
                  <a:srgbClr val="008400"/>
                </a:solidFill>
                <a:latin typeface="Tahoma"/>
                <a:cs typeface="Tahoma"/>
              </a:rPr>
              <a:t>editamos </a:t>
            </a:r>
            <a:r>
              <a:rPr sz="1678" b="1" spc="5" dirty="0">
                <a:solidFill>
                  <a:srgbClr val="008400"/>
                </a:solidFill>
                <a:latin typeface="Tahoma"/>
                <a:cs typeface="Tahoma"/>
              </a:rPr>
              <a:t>el </a:t>
            </a:r>
            <a:r>
              <a:rPr sz="1678" b="1" spc="9" dirty="0">
                <a:solidFill>
                  <a:srgbClr val="008400"/>
                </a:solidFill>
                <a:latin typeface="Tahoma"/>
                <a:cs typeface="Tahoma"/>
              </a:rPr>
              <a:t>contenido del fichero</a:t>
            </a:r>
            <a:r>
              <a:rPr sz="1678" b="1" spc="-36" dirty="0">
                <a:solidFill>
                  <a:srgbClr val="008400"/>
                </a:solidFill>
                <a:latin typeface="Tahoma"/>
                <a:cs typeface="Tahoma"/>
              </a:rPr>
              <a:t> </a:t>
            </a:r>
            <a:r>
              <a:rPr sz="1678" b="1" spc="9" dirty="0">
                <a:solidFill>
                  <a:srgbClr val="008400"/>
                </a:solidFill>
                <a:latin typeface="Tahoma"/>
                <a:cs typeface="Tahoma"/>
              </a:rPr>
              <a:t>readme.txt</a:t>
            </a:r>
            <a:endParaRPr sz="1678" dirty="0">
              <a:latin typeface="Tahoma"/>
              <a:cs typeface="Tahoma"/>
            </a:endParaRPr>
          </a:p>
          <a:p>
            <a:pPr>
              <a:lnSpc>
                <a:spcPct val="100000"/>
              </a:lnSpc>
            </a:pPr>
            <a:endParaRPr sz="1814" dirty="0">
              <a:latin typeface="Tahoma"/>
              <a:cs typeface="Tahoma"/>
            </a:endParaRPr>
          </a:p>
          <a:p>
            <a:pPr marL="52399">
              <a:lnSpc>
                <a:spcPct val="100000"/>
              </a:lnSpc>
            </a:pPr>
            <a:r>
              <a:rPr sz="1678" b="1" spc="18" dirty="0">
                <a:solidFill>
                  <a:srgbClr val="008400"/>
                </a:solidFill>
                <a:latin typeface="Tahoma"/>
                <a:cs typeface="Tahoma"/>
              </a:rPr>
              <a:t># </a:t>
            </a:r>
            <a:r>
              <a:rPr sz="1678" b="1" spc="14" dirty="0">
                <a:solidFill>
                  <a:srgbClr val="008400"/>
                </a:solidFill>
                <a:latin typeface="Tahoma"/>
                <a:cs typeface="Tahoma"/>
              </a:rPr>
              <a:t>Nos </a:t>
            </a:r>
            <a:r>
              <a:rPr sz="1678" b="1" spc="9" dirty="0">
                <a:solidFill>
                  <a:srgbClr val="008400"/>
                </a:solidFill>
                <a:latin typeface="Tahoma"/>
                <a:cs typeface="Tahoma"/>
              </a:rPr>
              <a:t>arrepentimos </a:t>
            </a:r>
            <a:r>
              <a:rPr sz="1678" b="1" spc="14" dirty="0">
                <a:solidFill>
                  <a:srgbClr val="008400"/>
                </a:solidFill>
                <a:latin typeface="Tahoma"/>
                <a:cs typeface="Tahoma"/>
              </a:rPr>
              <a:t>de </a:t>
            </a:r>
            <a:r>
              <a:rPr sz="1678" b="1" spc="9" dirty="0">
                <a:solidFill>
                  <a:srgbClr val="008400"/>
                </a:solidFill>
                <a:latin typeface="Tahoma"/>
                <a:cs typeface="Tahoma"/>
              </a:rPr>
              <a:t>los cambios</a:t>
            </a:r>
            <a:r>
              <a:rPr sz="1678" b="1" spc="-41" dirty="0">
                <a:solidFill>
                  <a:srgbClr val="008400"/>
                </a:solidFill>
                <a:latin typeface="Tahoma"/>
                <a:cs typeface="Tahoma"/>
              </a:rPr>
              <a:t> </a:t>
            </a:r>
            <a:r>
              <a:rPr sz="1678" b="1" spc="9" dirty="0">
                <a:solidFill>
                  <a:srgbClr val="008400"/>
                </a:solidFill>
                <a:latin typeface="Tahoma"/>
                <a:cs typeface="Tahoma"/>
              </a:rPr>
              <a:t>realizados.</a:t>
            </a:r>
            <a:endParaRPr sz="1678" dirty="0">
              <a:latin typeface="Tahoma"/>
              <a:cs typeface="Tahoma"/>
            </a:endParaRPr>
          </a:p>
          <a:p>
            <a:pPr marL="52399">
              <a:lnSpc>
                <a:spcPct val="100000"/>
              </a:lnSpc>
              <a:spcBef>
                <a:spcPts val="91"/>
              </a:spcBef>
            </a:pPr>
            <a:r>
              <a:rPr sz="1678" b="1" spc="18" dirty="0">
                <a:solidFill>
                  <a:srgbClr val="008400"/>
                </a:solidFill>
                <a:latin typeface="Tahoma"/>
                <a:cs typeface="Tahoma"/>
              </a:rPr>
              <a:t># </a:t>
            </a:r>
            <a:r>
              <a:rPr sz="1678" b="1" spc="9" dirty="0">
                <a:solidFill>
                  <a:srgbClr val="008400"/>
                </a:solidFill>
                <a:latin typeface="Tahoma"/>
                <a:cs typeface="Tahoma"/>
              </a:rPr>
              <a:t>Para </a:t>
            </a:r>
            <a:r>
              <a:rPr sz="1678" b="1" spc="5" dirty="0">
                <a:solidFill>
                  <a:srgbClr val="008400"/>
                </a:solidFill>
                <a:latin typeface="Tahoma"/>
                <a:cs typeface="Tahoma"/>
              </a:rPr>
              <a:t>restaurar el </a:t>
            </a:r>
            <a:r>
              <a:rPr sz="1678" b="1" spc="9" dirty="0">
                <a:solidFill>
                  <a:srgbClr val="008400"/>
                </a:solidFill>
                <a:latin typeface="Tahoma"/>
                <a:cs typeface="Tahoma"/>
              </a:rPr>
              <a:t>fichero a su estado original</a:t>
            </a:r>
            <a:r>
              <a:rPr sz="1678" b="1" spc="-41" dirty="0">
                <a:solidFill>
                  <a:srgbClr val="008400"/>
                </a:solidFill>
                <a:latin typeface="Tahoma"/>
                <a:cs typeface="Tahoma"/>
              </a:rPr>
              <a:t> </a:t>
            </a:r>
            <a:r>
              <a:rPr sz="1678" b="1" spc="9" dirty="0">
                <a:solidFill>
                  <a:srgbClr val="008400"/>
                </a:solidFill>
                <a:latin typeface="Tahoma"/>
                <a:cs typeface="Tahoma"/>
              </a:rPr>
              <a:t>ejecutamos:</a:t>
            </a:r>
            <a:endParaRPr sz="1678" dirty="0">
              <a:latin typeface="Tahoma"/>
              <a:cs typeface="Tahoma"/>
            </a:endParaRPr>
          </a:p>
          <a:p>
            <a:pPr>
              <a:lnSpc>
                <a:spcPct val="100000"/>
              </a:lnSpc>
            </a:pPr>
            <a:endParaRPr sz="1814" dirty="0">
              <a:latin typeface="Tahoma"/>
              <a:cs typeface="Tahoma"/>
            </a:endParaRPr>
          </a:p>
          <a:p>
            <a:pPr marL="52399">
              <a:lnSpc>
                <a:spcPct val="100000"/>
              </a:lnSpc>
            </a:pPr>
            <a:r>
              <a:rPr sz="1678" b="1" spc="14" dirty="0">
                <a:solidFill>
                  <a:srgbClr val="941751"/>
                </a:solidFill>
                <a:latin typeface="Tahoma"/>
                <a:cs typeface="Tahoma"/>
              </a:rPr>
              <a:t>$ </a:t>
            </a:r>
            <a:r>
              <a:rPr sz="1678" b="1" spc="5" dirty="0">
                <a:latin typeface="Tahoma"/>
                <a:cs typeface="Tahoma"/>
              </a:rPr>
              <a:t>git </a:t>
            </a:r>
            <a:r>
              <a:rPr sz="1678" b="1" spc="9" dirty="0">
                <a:solidFill>
                  <a:srgbClr val="FF2600"/>
                </a:solidFill>
                <a:latin typeface="Tahoma"/>
                <a:cs typeface="Tahoma"/>
              </a:rPr>
              <a:t>checkout --</a:t>
            </a:r>
            <a:r>
              <a:rPr sz="1678" b="1" spc="-14" dirty="0">
                <a:solidFill>
                  <a:srgbClr val="FF2600"/>
                </a:solidFill>
                <a:latin typeface="Tahoma"/>
                <a:cs typeface="Tahoma"/>
              </a:rPr>
              <a:t> </a:t>
            </a:r>
            <a:r>
              <a:rPr sz="1678" b="1" spc="9" dirty="0">
                <a:latin typeface="Tahoma"/>
                <a:cs typeface="Tahoma"/>
              </a:rPr>
              <a:t>readme.txt</a:t>
            </a:r>
            <a:endParaRPr sz="1678" dirty="0">
              <a:latin typeface="Tahoma"/>
              <a:cs typeface="Tahoma"/>
            </a:endParaRPr>
          </a:p>
        </p:txBody>
      </p:sp>
    </p:spTree>
    <p:extLst>
      <p:ext uri="{BB962C8B-B14F-4D97-AF65-F5344CB8AC3E}">
        <p14:creationId xmlns:p14="http://schemas.microsoft.com/office/powerpoint/2010/main" val="3927952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25E0B8-1543-4F99-AC58-D681E46B6FCB}"/>
              </a:ext>
            </a:extLst>
          </p:cNvPr>
          <p:cNvSpPr>
            <a:spLocks noGrp="1"/>
          </p:cNvSpPr>
          <p:nvPr>
            <p:ph type="title"/>
          </p:nvPr>
        </p:nvSpPr>
        <p:spPr/>
        <p:txBody>
          <a:bodyPr/>
          <a:lstStyle/>
          <a:p>
            <a:r>
              <a:rPr lang="es-ES" dirty="0"/>
              <a:t>Objetivos</a:t>
            </a:r>
          </a:p>
        </p:txBody>
      </p:sp>
      <p:sp>
        <p:nvSpPr>
          <p:cNvPr id="3" name="Marcador de contenido 2">
            <a:extLst>
              <a:ext uri="{FF2B5EF4-FFF2-40B4-BE49-F238E27FC236}">
                <a16:creationId xmlns:a16="http://schemas.microsoft.com/office/drawing/2014/main" id="{099C878B-961E-4E14-867F-22DE92911651}"/>
              </a:ext>
            </a:extLst>
          </p:cNvPr>
          <p:cNvSpPr>
            <a:spLocks noGrp="1"/>
          </p:cNvSpPr>
          <p:nvPr>
            <p:ph idx="1"/>
          </p:nvPr>
        </p:nvSpPr>
        <p:spPr/>
        <p:txBody>
          <a:bodyPr>
            <a:normAutofit/>
          </a:bodyPr>
          <a:lstStyle/>
          <a:p>
            <a:r>
              <a:rPr lang="es-ES" dirty="0"/>
              <a:t>Para el profesorado:</a:t>
            </a:r>
          </a:p>
          <a:p>
            <a:pPr lvl="1"/>
            <a:r>
              <a:rPr lang="es-ES" dirty="0"/>
              <a:t>Poder realizar un seguimiento adecuado del desarrollo del proyecto, mediante el acceso sencillo a documentos y código, la visión de gráficas de uso y progreso, ...</a:t>
            </a:r>
          </a:p>
          <a:p>
            <a:pPr lvl="1"/>
            <a:r>
              <a:rPr lang="es-ES" dirty="0"/>
              <a:t>Disponer de mecanismos para proporcionar una retroalimentación cualitativa y cuantitativa adecuada a los proyectos y grupos.</a:t>
            </a:r>
          </a:p>
        </p:txBody>
      </p:sp>
    </p:spTree>
    <p:extLst>
      <p:ext uri="{BB962C8B-B14F-4D97-AF65-F5344CB8AC3E}">
        <p14:creationId xmlns:p14="http://schemas.microsoft.com/office/powerpoint/2010/main" val="40874208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9F542A68-50F3-477F-91F6-E47921269CE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2608" r="12608"/>
          <a:stretch>
            <a:fillRect/>
          </a:stretch>
        </p:blipFill>
        <p:spPr/>
      </p:pic>
      <p:sp>
        <p:nvSpPr>
          <p:cNvPr id="3" name="Marcador de texto 2">
            <a:extLst>
              <a:ext uri="{FF2B5EF4-FFF2-40B4-BE49-F238E27FC236}">
                <a16:creationId xmlns:a16="http://schemas.microsoft.com/office/drawing/2014/main" id="{4BC30F44-7EBA-422C-8B0F-737BF2A47A02}"/>
              </a:ext>
            </a:extLst>
          </p:cNvPr>
          <p:cNvSpPr>
            <a:spLocks noGrp="1"/>
          </p:cNvSpPr>
          <p:nvPr>
            <p:ph type="body" sz="quarter" idx="12"/>
          </p:nvPr>
        </p:nvSpPr>
        <p:spPr/>
        <p:txBody>
          <a:bodyPr/>
          <a:lstStyle/>
          <a:p>
            <a:endParaRPr lang="es-ES"/>
          </a:p>
        </p:txBody>
      </p:sp>
      <p:sp>
        <p:nvSpPr>
          <p:cNvPr id="4" name="Marcador de texto 3">
            <a:extLst>
              <a:ext uri="{FF2B5EF4-FFF2-40B4-BE49-F238E27FC236}">
                <a16:creationId xmlns:a16="http://schemas.microsoft.com/office/drawing/2014/main" id="{B36DE020-FC79-432B-B809-3A7799600F5E}"/>
              </a:ext>
            </a:extLst>
          </p:cNvPr>
          <p:cNvSpPr>
            <a:spLocks noGrp="1"/>
          </p:cNvSpPr>
          <p:nvPr>
            <p:ph type="body" sz="quarter" idx="11"/>
          </p:nvPr>
        </p:nvSpPr>
        <p:spPr/>
        <p:txBody>
          <a:bodyPr/>
          <a:lstStyle/>
          <a:p>
            <a:r>
              <a:rPr lang="es-ES" dirty="0"/>
              <a:t>Usando Ramas</a:t>
            </a:r>
          </a:p>
        </p:txBody>
      </p:sp>
    </p:spTree>
    <p:extLst>
      <p:ext uri="{BB962C8B-B14F-4D97-AF65-F5344CB8AC3E}">
        <p14:creationId xmlns:p14="http://schemas.microsoft.com/office/powerpoint/2010/main" val="89834724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971803" y="2644345"/>
            <a:ext cx="5710093" cy="3714683"/>
          </a:xfrm>
          <a:prstGeom prst="rect">
            <a:avLst/>
          </a:prstGeom>
          <a:blipFill>
            <a:blip r:embed="rId2" cstate="print"/>
            <a:stretch>
              <a:fillRect/>
            </a:stretch>
          </a:blipFill>
        </p:spPr>
        <p:txBody>
          <a:bodyPr wrap="square" lIns="0" tIns="0" rIns="0" bIns="0" rtlCol="0"/>
          <a:lstStyle/>
          <a:p>
            <a:endParaRPr sz="1632"/>
          </a:p>
        </p:txBody>
      </p:sp>
      <p:sp>
        <p:nvSpPr>
          <p:cNvPr id="3" name="object 3"/>
          <p:cNvSpPr txBox="1">
            <a:spLocks noGrp="1"/>
          </p:cNvSpPr>
          <p:nvPr>
            <p:ph type="title"/>
          </p:nvPr>
        </p:nvSpPr>
        <p:spPr/>
        <p:txBody>
          <a:bodyPr/>
          <a:lstStyle/>
          <a:p>
            <a:r>
              <a:rPr lang="es-ES" dirty="0"/>
              <a:t>Información almacenada en .git</a:t>
            </a:r>
            <a:endParaRPr lang="es-ES"/>
          </a:p>
        </p:txBody>
      </p:sp>
      <p:sp>
        <p:nvSpPr>
          <p:cNvPr id="4" name="object 4"/>
          <p:cNvSpPr txBox="1"/>
          <p:nvPr/>
        </p:nvSpPr>
        <p:spPr>
          <a:xfrm>
            <a:off x="2008966" y="924340"/>
            <a:ext cx="7484491" cy="2440319"/>
          </a:xfrm>
          <a:prstGeom prst="rect">
            <a:avLst/>
          </a:prstGeom>
        </p:spPr>
        <p:txBody>
          <a:bodyPr vert="horz" wrap="square" lIns="0" tIns="94433" rIns="0" bIns="0" rtlCol="0">
            <a:spAutoFit/>
          </a:bodyPr>
          <a:lstStyle/>
          <a:p>
            <a:pPr marL="23033">
              <a:lnSpc>
                <a:spcPct val="100000"/>
              </a:lnSpc>
              <a:spcBef>
                <a:spcPts val="743"/>
              </a:spcBef>
            </a:pPr>
            <a:r>
              <a:rPr sz="3877" spc="-156" baseline="2923" dirty="0">
                <a:solidFill>
                  <a:srgbClr val="829FF9"/>
                </a:solidFill>
                <a:latin typeface="DejaVu Sans"/>
                <a:cs typeface="DejaVu Sans"/>
              </a:rPr>
              <a:t>✦ </a:t>
            </a:r>
            <a:r>
              <a:rPr sz="2584" spc="9" dirty="0">
                <a:solidFill>
                  <a:srgbClr val="021EAA"/>
                </a:solidFill>
                <a:latin typeface="Arial"/>
                <a:cs typeface="Arial"/>
              </a:rPr>
              <a:t>En </a:t>
            </a:r>
            <a:r>
              <a:rPr sz="2584" dirty="0">
                <a:solidFill>
                  <a:srgbClr val="021EAA"/>
                </a:solidFill>
                <a:latin typeface="Arial"/>
                <a:cs typeface="Arial"/>
              </a:rPr>
              <a:t>.git </a:t>
            </a:r>
            <a:r>
              <a:rPr sz="2584" spc="5" dirty="0">
                <a:solidFill>
                  <a:srgbClr val="021EAA"/>
                </a:solidFill>
                <a:latin typeface="Arial"/>
                <a:cs typeface="Arial"/>
              </a:rPr>
              <a:t>se</a:t>
            </a:r>
            <a:r>
              <a:rPr sz="2584" spc="-286" dirty="0">
                <a:solidFill>
                  <a:srgbClr val="021EAA"/>
                </a:solidFill>
                <a:latin typeface="Arial"/>
                <a:cs typeface="Arial"/>
              </a:rPr>
              <a:t> </a:t>
            </a:r>
            <a:r>
              <a:rPr sz="2584" spc="5" dirty="0">
                <a:solidFill>
                  <a:srgbClr val="021EAA"/>
                </a:solidFill>
                <a:latin typeface="Arial"/>
                <a:cs typeface="Arial"/>
              </a:rPr>
              <a:t>almacena:</a:t>
            </a:r>
            <a:endParaRPr sz="2584">
              <a:latin typeface="Arial"/>
              <a:cs typeface="Arial"/>
            </a:endParaRPr>
          </a:p>
          <a:p>
            <a:pPr marL="564877" marR="16123" indent="-260846">
              <a:lnSpc>
                <a:spcPts val="2603"/>
              </a:lnSpc>
              <a:spcBef>
                <a:spcPts val="662"/>
              </a:spcBef>
            </a:pPr>
            <a:r>
              <a:rPr sz="2448" spc="-177" baseline="9259" dirty="0">
                <a:solidFill>
                  <a:srgbClr val="FF2600"/>
                </a:solidFill>
                <a:latin typeface="DejaVu Sans"/>
                <a:cs typeface="DejaVu Sans"/>
              </a:rPr>
              <a:t>★ </a:t>
            </a:r>
            <a:r>
              <a:rPr sz="2176" spc="9" dirty="0">
                <a:solidFill>
                  <a:srgbClr val="0433FF"/>
                </a:solidFill>
                <a:latin typeface="Arial"/>
                <a:cs typeface="Arial"/>
              </a:rPr>
              <a:t>objetos que representan los ficheros, los directorios, los  </a:t>
            </a:r>
            <a:r>
              <a:rPr sz="2176" spc="5" dirty="0">
                <a:solidFill>
                  <a:srgbClr val="0433FF"/>
                </a:solidFill>
                <a:latin typeface="Arial"/>
                <a:cs typeface="Arial"/>
              </a:rPr>
              <a:t>commit,...</a:t>
            </a:r>
            <a:endParaRPr sz="2176">
              <a:latin typeface="Arial"/>
              <a:cs typeface="Arial"/>
            </a:endParaRPr>
          </a:p>
          <a:p>
            <a:pPr marL="304608">
              <a:lnSpc>
                <a:spcPct val="100000"/>
              </a:lnSpc>
              <a:spcBef>
                <a:spcPts val="467"/>
              </a:spcBef>
            </a:pPr>
            <a:r>
              <a:rPr sz="2448" spc="-177" baseline="9259" dirty="0">
                <a:solidFill>
                  <a:srgbClr val="FF2600"/>
                </a:solidFill>
                <a:latin typeface="DejaVu Sans"/>
                <a:cs typeface="DejaVu Sans"/>
              </a:rPr>
              <a:t>★ </a:t>
            </a:r>
            <a:r>
              <a:rPr sz="2176" spc="9" dirty="0">
                <a:solidFill>
                  <a:srgbClr val="0433FF"/>
                </a:solidFill>
                <a:latin typeface="Arial"/>
                <a:cs typeface="Arial"/>
              </a:rPr>
              <a:t>Referencias a repositorios remotos, ramas,</a:t>
            </a:r>
            <a:r>
              <a:rPr sz="2176" spc="-122" dirty="0">
                <a:solidFill>
                  <a:srgbClr val="0433FF"/>
                </a:solidFill>
                <a:latin typeface="Arial"/>
                <a:cs typeface="Arial"/>
              </a:rPr>
              <a:t> </a:t>
            </a:r>
            <a:r>
              <a:rPr sz="2176" dirty="0">
                <a:solidFill>
                  <a:srgbClr val="0433FF"/>
                </a:solidFill>
                <a:latin typeface="Arial"/>
                <a:cs typeface="Arial"/>
              </a:rPr>
              <a:t>...</a:t>
            </a:r>
            <a:endParaRPr sz="2176">
              <a:latin typeface="Arial"/>
              <a:cs typeface="Arial"/>
            </a:endParaRPr>
          </a:p>
          <a:p>
            <a:pPr marL="304608">
              <a:lnSpc>
                <a:spcPct val="100000"/>
              </a:lnSpc>
              <a:spcBef>
                <a:spcPts val="549"/>
              </a:spcBef>
            </a:pPr>
            <a:r>
              <a:rPr sz="2448" spc="-177" baseline="9259" dirty="0">
                <a:solidFill>
                  <a:srgbClr val="FF2600"/>
                </a:solidFill>
                <a:latin typeface="DejaVu Sans"/>
                <a:cs typeface="DejaVu Sans"/>
              </a:rPr>
              <a:t>★</a:t>
            </a:r>
            <a:r>
              <a:rPr sz="2448" spc="265" baseline="9259" dirty="0">
                <a:solidFill>
                  <a:srgbClr val="FF2600"/>
                </a:solidFill>
                <a:latin typeface="DejaVu Sans"/>
                <a:cs typeface="DejaVu Sans"/>
              </a:rPr>
              <a:t> </a:t>
            </a:r>
            <a:r>
              <a:rPr sz="2176" spc="9" dirty="0">
                <a:solidFill>
                  <a:srgbClr val="0433FF"/>
                </a:solidFill>
                <a:latin typeface="Arial"/>
                <a:cs typeface="Arial"/>
              </a:rPr>
              <a:t>Configuraciones</a:t>
            </a:r>
            <a:endParaRPr sz="2176">
              <a:latin typeface="Arial"/>
              <a:cs typeface="Arial"/>
            </a:endParaRPr>
          </a:p>
          <a:p>
            <a:pPr marL="304608">
              <a:lnSpc>
                <a:spcPct val="100000"/>
              </a:lnSpc>
              <a:spcBef>
                <a:spcPts val="553"/>
              </a:spcBef>
            </a:pPr>
            <a:r>
              <a:rPr sz="2448" spc="-177" baseline="9259" dirty="0">
                <a:solidFill>
                  <a:srgbClr val="FF2600"/>
                </a:solidFill>
                <a:latin typeface="DejaVu Sans"/>
                <a:cs typeface="DejaVu Sans"/>
              </a:rPr>
              <a:t>★</a:t>
            </a:r>
            <a:r>
              <a:rPr sz="2448" spc="265" baseline="9259" dirty="0">
                <a:solidFill>
                  <a:srgbClr val="FF2600"/>
                </a:solidFill>
                <a:latin typeface="DejaVu Sans"/>
                <a:cs typeface="DejaVu Sans"/>
              </a:rPr>
              <a:t> </a:t>
            </a:r>
            <a:r>
              <a:rPr sz="2176" dirty="0">
                <a:solidFill>
                  <a:srgbClr val="0433FF"/>
                </a:solidFill>
                <a:latin typeface="Arial"/>
                <a:cs typeface="Arial"/>
              </a:rPr>
              <a:t>...</a:t>
            </a:r>
            <a:endParaRPr sz="2176">
              <a:latin typeface="Arial"/>
              <a:cs typeface="Arial"/>
            </a:endParaRPr>
          </a:p>
        </p:txBody>
      </p:sp>
      <p:sp>
        <p:nvSpPr>
          <p:cNvPr id="5" name="object 5"/>
          <p:cNvSpPr txBox="1"/>
          <p:nvPr/>
        </p:nvSpPr>
        <p:spPr>
          <a:xfrm>
            <a:off x="2315124" y="5643020"/>
            <a:ext cx="3023048" cy="195996"/>
          </a:xfrm>
          <a:prstGeom prst="rect">
            <a:avLst/>
          </a:prstGeom>
        </p:spPr>
        <p:txBody>
          <a:bodyPr vert="horz" wrap="square" lIns="0" tIns="14395" rIns="0" bIns="0" rtlCol="0">
            <a:spAutoFit/>
          </a:bodyPr>
          <a:lstStyle/>
          <a:p>
            <a:pPr marL="11516">
              <a:lnSpc>
                <a:spcPct val="100000"/>
              </a:lnSpc>
              <a:spcBef>
                <a:spcPts val="113"/>
              </a:spcBef>
            </a:pPr>
            <a:r>
              <a:rPr sz="1179" u="sng" spc="9" dirty="0">
                <a:solidFill>
                  <a:srgbClr val="004DD6"/>
                </a:solidFill>
                <a:uFill>
                  <a:solidFill>
                    <a:srgbClr val="004DD6"/>
                  </a:solidFill>
                </a:uFill>
                <a:latin typeface="Tahoma"/>
                <a:cs typeface="Tahoma"/>
              </a:rPr>
              <a:t>*de </a:t>
            </a:r>
            <a:r>
              <a:rPr sz="1179" u="sng" spc="5" dirty="0">
                <a:solidFill>
                  <a:srgbClr val="004DD6"/>
                </a:solidFill>
                <a:uFill>
                  <a:solidFill>
                    <a:srgbClr val="004DD6"/>
                  </a:solidFill>
                </a:uFill>
                <a:latin typeface="Tahoma"/>
                <a:cs typeface="Tahoma"/>
              </a:rPr>
              <a:t>Scott </a:t>
            </a:r>
            <a:r>
              <a:rPr sz="1179" u="sng" spc="9" dirty="0">
                <a:solidFill>
                  <a:srgbClr val="004DD6"/>
                </a:solidFill>
                <a:uFill>
                  <a:solidFill>
                    <a:srgbClr val="004DD6"/>
                  </a:solidFill>
                </a:uFill>
                <a:latin typeface="Tahoma"/>
                <a:cs typeface="Tahoma"/>
              </a:rPr>
              <a:t>Chanson:</a:t>
            </a:r>
            <a:r>
              <a:rPr sz="1179" u="sng" spc="5" dirty="0">
                <a:solidFill>
                  <a:srgbClr val="004DD6"/>
                </a:solidFill>
                <a:uFill>
                  <a:solidFill>
                    <a:srgbClr val="004DD6"/>
                  </a:solidFill>
                </a:uFill>
                <a:latin typeface="Tahoma"/>
                <a:cs typeface="Tahoma"/>
              </a:rPr>
              <a:t> </a:t>
            </a:r>
            <a:r>
              <a:rPr sz="1179" u="sng" spc="5" dirty="0">
                <a:solidFill>
                  <a:srgbClr val="004DD6"/>
                </a:solidFill>
                <a:uFill>
                  <a:solidFill>
                    <a:srgbClr val="004DD6"/>
                  </a:solidFill>
                </a:uFill>
                <a:latin typeface="Tahoma"/>
                <a:cs typeface="Tahoma"/>
                <a:hlinkClick r:id="rId3"/>
              </a:rPr>
              <a:t>http://git-scm.org/book/</a:t>
            </a:r>
            <a:endParaRPr sz="1179">
              <a:latin typeface="Tahoma"/>
              <a:cs typeface="Tahoma"/>
            </a:endParaRPr>
          </a:p>
        </p:txBody>
      </p:sp>
    </p:spTree>
    <p:extLst>
      <p:ext uri="{BB962C8B-B14F-4D97-AF65-F5344CB8AC3E}">
        <p14:creationId xmlns:p14="http://schemas.microsoft.com/office/powerpoint/2010/main" val="23489402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022602" y="1351703"/>
            <a:ext cx="6350001" cy="4486865"/>
          </a:xfrm>
          <a:prstGeom prst="rect">
            <a:avLst/>
          </a:prstGeom>
          <a:blipFill>
            <a:blip r:embed="rId2"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60878019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Árbol de commits</a:t>
            </a:r>
            <a:endParaRPr lang="es-ES"/>
          </a:p>
        </p:txBody>
      </p:sp>
      <p:sp>
        <p:nvSpPr>
          <p:cNvPr id="3" name="object 3"/>
          <p:cNvSpPr txBox="1"/>
          <p:nvPr/>
        </p:nvSpPr>
        <p:spPr>
          <a:xfrm>
            <a:off x="2008967" y="1458181"/>
            <a:ext cx="4860485" cy="904611"/>
          </a:xfrm>
          <a:prstGeom prst="rect">
            <a:avLst/>
          </a:prstGeom>
        </p:spPr>
        <p:txBody>
          <a:bodyPr vert="horz" wrap="square" lIns="0" tIns="94433" rIns="0" bIns="0" rtlCol="0">
            <a:spAutoFit/>
          </a:bodyPr>
          <a:lstStyle/>
          <a:p>
            <a:pPr marR="16123" algn="r">
              <a:lnSpc>
                <a:spcPct val="100000"/>
              </a:lnSpc>
              <a:spcBef>
                <a:spcPts val="743"/>
              </a:spcBef>
            </a:pPr>
            <a:r>
              <a:rPr sz="3877" spc="-156" baseline="2923" dirty="0">
                <a:solidFill>
                  <a:srgbClr val="829FF9"/>
                </a:solidFill>
                <a:latin typeface="DejaVu Sans"/>
                <a:cs typeface="DejaVu Sans"/>
              </a:rPr>
              <a:t>✦ </a:t>
            </a:r>
            <a:r>
              <a:rPr sz="2584" spc="5" dirty="0">
                <a:solidFill>
                  <a:srgbClr val="021EAA"/>
                </a:solidFill>
                <a:latin typeface="Arial"/>
                <a:cs typeface="Arial"/>
              </a:rPr>
              <a:t>La historia commit es un</a:t>
            </a:r>
            <a:r>
              <a:rPr sz="2584" spc="-322" dirty="0">
                <a:solidFill>
                  <a:srgbClr val="021EAA"/>
                </a:solidFill>
                <a:latin typeface="Arial"/>
                <a:cs typeface="Arial"/>
              </a:rPr>
              <a:t> </a:t>
            </a:r>
            <a:r>
              <a:rPr sz="2584" spc="5" dirty="0">
                <a:solidFill>
                  <a:srgbClr val="021EAA"/>
                </a:solidFill>
                <a:latin typeface="Arial"/>
                <a:cs typeface="Arial"/>
              </a:rPr>
              <a:t>árbol.</a:t>
            </a:r>
            <a:endParaRPr sz="2584">
              <a:latin typeface="Arial"/>
              <a:cs typeface="Arial"/>
            </a:endParaRPr>
          </a:p>
          <a:p>
            <a:pPr marR="32246" algn="r">
              <a:lnSpc>
                <a:spcPct val="100000"/>
              </a:lnSpc>
              <a:spcBef>
                <a:spcPts val="567"/>
              </a:spcBef>
            </a:pPr>
            <a:r>
              <a:rPr sz="2448" spc="-177" baseline="9259" dirty="0">
                <a:solidFill>
                  <a:srgbClr val="FF2600"/>
                </a:solidFill>
                <a:latin typeface="DejaVu Sans"/>
                <a:cs typeface="DejaVu Sans"/>
              </a:rPr>
              <a:t>★  </a:t>
            </a:r>
            <a:r>
              <a:rPr sz="2176" spc="14" dirty="0">
                <a:solidFill>
                  <a:srgbClr val="0433FF"/>
                </a:solidFill>
                <a:latin typeface="Arial"/>
                <a:cs typeface="Arial"/>
              </a:rPr>
              <a:t>Cada </a:t>
            </a:r>
            <a:r>
              <a:rPr sz="2176" spc="9" dirty="0">
                <a:solidFill>
                  <a:srgbClr val="0433FF"/>
                </a:solidFill>
                <a:latin typeface="Arial"/>
                <a:cs typeface="Arial"/>
              </a:rPr>
              <a:t>commit apunta a sus</a:t>
            </a:r>
            <a:r>
              <a:rPr sz="2176" spc="-141" dirty="0">
                <a:solidFill>
                  <a:srgbClr val="0433FF"/>
                </a:solidFill>
                <a:latin typeface="Arial"/>
                <a:cs typeface="Arial"/>
              </a:rPr>
              <a:t> </a:t>
            </a:r>
            <a:r>
              <a:rPr sz="2176" spc="9" dirty="0">
                <a:solidFill>
                  <a:srgbClr val="0433FF"/>
                </a:solidFill>
                <a:latin typeface="Arial"/>
                <a:cs typeface="Arial"/>
              </a:rPr>
              <a:t>padres</a:t>
            </a:r>
            <a:endParaRPr sz="2176">
              <a:latin typeface="Arial"/>
              <a:cs typeface="Arial"/>
            </a:endParaRPr>
          </a:p>
        </p:txBody>
      </p:sp>
      <p:sp>
        <p:nvSpPr>
          <p:cNvPr id="4" name="object 4"/>
          <p:cNvSpPr/>
          <p:nvPr/>
        </p:nvSpPr>
        <p:spPr>
          <a:xfrm>
            <a:off x="2686417" y="2671198"/>
            <a:ext cx="6947977" cy="3059682"/>
          </a:xfrm>
          <a:prstGeom prst="rect">
            <a:avLst/>
          </a:prstGeom>
          <a:blipFill>
            <a:blip r:embed="rId2" cstate="print"/>
            <a:stretch>
              <a:fillRect/>
            </a:stretch>
          </a:blipFill>
        </p:spPr>
        <p:txBody>
          <a:bodyPr wrap="square" lIns="0" tIns="0" rIns="0" bIns="0" rtlCol="0"/>
          <a:lstStyle/>
          <a:p>
            <a:endParaRPr sz="1632"/>
          </a:p>
        </p:txBody>
      </p:sp>
      <p:sp>
        <p:nvSpPr>
          <p:cNvPr id="5" name="object 5"/>
          <p:cNvSpPr txBox="1"/>
          <p:nvPr/>
        </p:nvSpPr>
        <p:spPr>
          <a:xfrm>
            <a:off x="2010323" y="6189503"/>
            <a:ext cx="3023048" cy="195996"/>
          </a:xfrm>
          <a:prstGeom prst="rect">
            <a:avLst/>
          </a:prstGeom>
        </p:spPr>
        <p:txBody>
          <a:bodyPr vert="horz" wrap="square" lIns="0" tIns="14395" rIns="0" bIns="0" rtlCol="0">
            <a:spAutoFit/>
          </a:bodyPr>
          <a:lstStyle/>
          <a:p>
            <a:pPr marL="11516">
              <a:lnSpc>
                <a:spcPct val="100000"/>
              </a:lnSpc>
              <a:spcBef>
                <a:spcPts val="113"/>
              </a:spcBef>
            </a:pPr>
            <a:r>
              <a:rPr sz="1179" u="sng" spc="9" dirty="0">
                <a:solidFill>
                  <a:srgbClr val="004DD6"/>
                </a:solidFill>
                <a:uFill>
                  <a:solidFill>
                    <a:srgbClr val="004DD6"/>
                  </a:solidFill>
                </a:uFill>
                <a:latin typeface="Tahoma"/>
                <a:cs typeface="Tahoma"/>
              </a:rPr>
              <a:t>*de </a:t>
            </a:r>
            <a:r>
              <a:rPr sz="1179" u="sng" spc="5" dirty="0">
                <a:solidFill>
                  <a:srgbClr val="004DD6"/>
                </a:solidFill>
                <a:uFill>
                  <a:solidFill>
                    <a:srgbClr val="004DD6"/>
                  </a:solidFill>
                </a:uFill>
                <a:latin typeface="Tahoma"/>
                <a:cs typeface="Tahoma"/>
              </a:rPr>
              <a:t>Scott </a:t>
            </a:r>
            <a:r>
              <a:rPr sz="1179" u="sng" spc="9" dirty="0">
                <a:solidFill>
                  <a:srgbClr val="004DD6"/>
                </a:solidFill>
                <a:uFill>
                  <a:solidFill>
                    <a:srgbClr val="004DD6"/>
                  </a:solidFill>
                </a:uFill>
                <a:latin typeface="Tahoma"/>
                <a:cs typeface="Tahoma"/>
              </a:rPr>
              <a:t>Chanson:</a:t>
            </a:r>
            <a:r>
              <a:rPr sz="1179" u="sng" spc="5" dirty="0">
                <a:solidFill>
                  <a:srgbClr val="004DD6"/>
                </a:solidFill>
                <a:uFill>
                  <a:solidFill>
                    <a:srgbClr val="004DD6"/>
                  </a:solidFill>
                </a:uFill>
                <a:latin typeface="Tahoma"/>
                <a:cs typeface="Tahoma"/>
              </a:rPr>
              <a:t> </a:t>
            </a:r>
            <a:r>
              <a:rPr sz="1179" u="sng" spc="5" dirty="0">
                <a:solidFill>
                  <a:srgbClr val="004DD6"/>
                </a:solidFill>
                <a:uFill>
                  <a:solidFill>
                    <a:srgbClr val="004DD6"/>
                  </a:solidFill>
                </a:uFill>
                <a:latin typeface="Tahoma"/>
                <a:cs typeface="Tahoma"/>
                <a:hlinkClick r:id="rId3"/>
              </a:rPr>
              <a:t>http://git-scm.org/book/</a:t>
            </a:r>
            <a:endParaRPr sz="1179">
              <a:latin typeface="Tahoma"/>
              <a:cs typeface="Tahoma"/>
            </a:endParaRPr>
          </a:p>
        </p:txBody>
      </p:sp>
    </p:spTree>
    <p:extLst>
      <p:ext uri="{BB962C8B-B14F-4D97-AF65-F5344CB8AC3E}">
        <p14:creationId xmlns:p14="http://schemas.microsoft.com/office/powerpoint/2010/main" val="4225256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611295" y="2472887"/>
            <a:ext cx="6337299" cy="3184001"/>
          </a:xfrm>
          <a:prstGeom prst="rect">
            <a:avLst/>
          </a:prstGeom>
          <a:blipFill>
            <a:blip r:embed="rId2" cstate="print"/>
            <a:stretch>
              <a:fillRect/>
            </a:stretch>
          </a:blipFill>
        </p:spPr>
        <p:txBody>
          <a:bodyPr wrap="square" lIns="0" tIns="0" rIns="0" bIns="0" rtlCol="0"/>
          <a:lstStyle/>
          <a:p>
            <a:endParaRPr sz="1632"/>
          </a:p>
        </p:txBody>
      </p:sp>
      <p:sp>
        <p:nvSpPr>
          <p:cNvPr id="3" name="object 3"/>
          <p:cNvSpPr txBox="1"/>
          <p:nvPr/>
        </p:nvSpPr>
        <p:spPr>
          <a:xfrm>
            <a:off x="1932766" y="886184"/>
            <a:ext cx="7535162" cy="1771794"/>
          </a:xfrm>
          <a:prstGeom prst="rect">
            <a:avLst/>
          </a:prstGeom>
        </p:spPr>
        <p:txBody>
          <a:bodyPr vert="horz" wrap="square" lIns="0" tIns="94433" rIns="0" bIns="0" rtlCol="0">
            <a:spAutoFit/>
          </a:bodyPr>
          <a:lstStyle/>
          <a:p>
            <a:pPr marL="340308" indent="-317852">
              <a:lnSpc>
                <a:spcPct val="100000"/>
              </a:lnSpc>
              <a:spcBef>
                <a:spcPts val="743"/>
              </a:spcBef>
              <a:buClr>
                <a:srgbClr val="829FF9"/>
              </a:buClr>
              <a:buFont typeface="DejaVu Sans"/>
              <a:buChar char="✦"/>
              <a:tabLst>
                <a:tab pos="340884" algn="l"/>
              </a:tabLst>
            </a:pPr>
            <a:r>
              <a:rPr sz="2584" spc="9" dirty="0">
                <a:solidFill>
                  <a:srgbClr val="021EAA"/>
                </a:solidFill>
                <a:latin typeface="Arial"/>
                <a:cs typeface="Arial"/>
              </a:rPr>
              <a:t>Una </a:t>
            </a:r>
            <a:r>
              <a:rPr sz="2584" spc="5" dirty="0">
                <a:solidFill>
                  <a:srgbClr val="021EAA"/>
                </a:solidFill>
                <a:latin typeface="Arial"/>
                <a:cs typeface="Arial"/>
              </a:rPr>
              <a:t>rama es un puntero a un</a:t>
            </a:r>
            <a:r>
              <a:rPr sz="2584" spc="-27" dirty="0">
                <a:solidFill>
                  <a:srgbClr val="021EAA"/>
                </a:solidFill>
                <a:latin typeface="Arial"/>
                <a:cs typeface="Arial"/>
              </a:rPr>
              <a:t> </a:t>
            </a:r>
            <a:r>
              <a:rPr sz="2584" spc="5" dirty="0">
                <a:solidFill>
                  <a:srgbClr val="021EAA"/>
                </a:solidFill>
                <a:latin typeface="Arial"/>
                <a:cs typeface="Arial"/>
              </a:rPr>
              <a:t>commit.</a:t>
            </a:r>
            <a:endParaRPr sz="2584">
              <a:latin typeface="Arial"/>
              <a:cs typeface="Arial"/>
            </a:endParaRPr>
          </a:p>
          <a:p>
            <a:pPr marL="304608">
              <a:lnSpc>
                <a:spcPct val="100000"/>
              </a:lnSpc>
              <a:spcBef>
                <a:spcPts val="567"/>
              </a:spcBef>
            </a:pPr>
            <a:r>
              <a:rPr sz="2448" spc="-177" baseline="9259" dirty="0">
                <a:solidFill>
                  <a:srgbClr val="FF2600"/>
                </a:solidFill>
                <a:latin typeface="DejaVu Sans"/>
                <a:cs typeface="DejaVu Sans"/>
              </a:rPr>
              <a:t>★ </a:t>
            </a:r>
            <a:r>
              <a:rPr sz="2176" spc="9" dirty="0">
                <a:solidFill>
                  <a:srgbClr val="0433FF"/>
                </a:solidFill>
                <a:latin typeface="Arial"/>
                <a:cs typeface="Arial"/>
              </a:rPr>
              <a:t>Este puntero se reasigna al crear nuevos</a:t>
            </a:r>
            <a:r>
              <a:rPr sz="2176" spc="-127" dirty="0">
                <a:solidFill>
                  <a:srgbClr val="0433FF"/>
                </a:solidFill>
                <a:latin typeface="Arial"/>
                <a:cs typeface="Arial"/>
              </a:rPr>
              <a:t> </a:t>
            </a:r>
            <a:r>
              <a:rPr sz="2176" spc="9" dirty="0">
                <a:solidFill>
                  <a:srgbClr val="0433FF"/>
                </a:solidFill>
                <a:latin typeface="Arial"/>
                <a:cs typeface="Arial"/>
              </a:rPr>
              <a:t>commits.</a:t>
            </a:r>
            <a:endParaRPr sz="2176">
              <a:latin typeface="Arial"/>
              <a:cs typeface="Arial"/>
            </a:endParaRPr>
          </a:p>
          <a:p>
            <a:pPr marL="340308" marR="16123" indent="-317852">
              <a:lnSpc>
                <a:spcPct val="100000"/>
              </a:lnSpc>
              <a:spcBef>
                <a:spcPts val="626"/>
              </a:spcBef>
              <a:buClr>
                <a:srgbClr val="829FF9"/>
              </a:buClr>
              <a:buFont typeface="DejaVu Sans"/>
              <a:buChar char="✦"/>
              <a:tabLst>
                <a:tab pos="340884" algn="l"/>
              </a:tabLst>
            </a:pPr>
            <a:r>
              <a:rPr sz="2584" spc="9" dirty="0">
                <a:solidFill>
                  <a:srgbClr val="021EAA"/>
                </a:solidFill>
                <a:latin typeface="Arial"/>
                <a:cs typeface="Arial"/>
              </a:rPr>
              <a:t>En </a:t>
            </a:r>
            <a:r>
              <a:rPr sz="2584" spc="5" dirty="0">
                <a:solidFill>
                  <a:srgbClr val="021EAA"/>
                </a:solidFill>
                <a:latin typeface="Arial"/>
                <a:cs typeface="Arial"/>
              </a:rPr>
              <a:t>GIT suele tenerse una rama principal</a:t>
            </a:r>
            <a:r>
              <a:rPr sz="2584" spc="-50" dirty="0">
                <a:solidFill>
                  <a:srgbClr val="021EAA"/>
                </a:solidFill>
                <a:latin typeface="Arial"/>
                <a:cs typeface="Arial"/>
              </a:rPr>
              <a:t> </a:t>
            </a:r>
            <a:r>
              <a:rPr sz="2584" spc="5" dirty="0">
                <a:solidFill>
                  <a:srgbClr val="021EAA"/>
                </a:solidFill>
                <a:latin typeface="Arial"/>
                <a:cs typeface="Arial"/>
              </a:rPr>
              <a:t>llamada  </a:t>
            </a:r>
            <a:r>
              <a:rPr sz="2584" spc="-18" dirty="0">
                <a:solidFill>
                  <a:srgbClr val="021EAA"/>
                </a:solidFill>
                <a:latin typeface="Arial"/>
                <a:cs typeface="Arial"/>
              </a:rPr>
              <a:t>master.</a:t>
            </a:r>
            <a:endParaRPr sz="2584">
              <a:latin typeface="Arial"/>
              <a:cs typeface="Arial"/>
            </a:endParaRPr>
          </a:p>
        </p:txBody>
      </p:sp>
      <p:sp>
        <p:nvSpPr>
          <p:cNvPr id="5" name="object 5"/>
          <p:cNvSpPr txBox="1"/>
          <p:nvPr/>
        </p:nvSpPr>
        <p:spPr>
          <a:xfrm>
            <a:off x="2010323" y="6189503"/>
            <a:ext cx="3023048" cy="195996"/>
          </a:xfrm>
          <a:prstGeom prst="rect">
            <a:avLst/>
          </a:prstGeom>
        </p:spPr>
        <p:txBody>
          <a:bodyPr vert="horz" wrap="square" lIns="0" tIns="14395" rIns="0" bIns="0" rtlCol="0">
            <a:spAutoFit/>
          </a:bodyPr>
          <a:lstStyle/>
          <a:p>
            <a:pPr marL="11516">
              <a:lnSpc>
                <a:spcPct val="100000"/>
              </a:lnSpc>
              <a:spcBef>
                <a:spcPts val="113"/>
              </a:spcBef>
            </a:pPr>
            <a:r>
              <a:rPr sz="1179" u="sng" spc="9" dirty="0">
                <a:solidFill>
                  <a:srgbClr val="004DD6"/>
                </a:solidFill>
                <a:uFill>
                  <a:solidFill>
                    <a:srgbClr val="004DD6"/>
                  </a:solidFill>
                </a:uFill>
                <a:latin typeface="Tahoma"/>
                <a:cs typeface="Tahoma"/>
              </a:rPr>
              <a:t>*de </a:t>
            </a:r>
            <a:r>
              <a:rPr sz="1179" u="sng" spc="5" dirty="0">
                <a:solidFill>
                  <a:srgbClr val="004DD6"/>
                </a:solidFill>
                <a:uFill>
                  <a:solidFill>
                    <a:srgbClr val="004DD6"/>
                  </a:solidFill>
                </a:uFill>
                <a:latin typeface="Tahoma"/>
                <a:cs typeface="Tahoma"/>
              </a:rPr>
              <a:t>Scott </a:t>
            </a:r>
            <a:r>
              <a:rPr sz="1179" u="sng" spc="9" dirty="0">
                <a:solidFill>
                  <a:srgbClr val="004DD6"/>
                </a:solidFill>
                <a:uFill>
                  <a:solidFill>
                    <a:srgbClr val="004DD6"/>
                  </a:solidFill>
                </a:uFill>
                <a:latin typeface="Tahoma"/>
                <a:cs typeface="Tahoma"/>
              </a:rPr>
              <a:t>Chanson:</a:t>
            </a:r>
            <a:r>
              <a:rPr sz="1179" u="sng" spc="5" dirty="0">
                <a:solidFill>
                  <a:srgbClr val="004DD6"/>
                </a:solidFill>
                <a:uFill>
                  <a:solidFill>
                    <a:srgbClr val="004DD6"/>
                  </a:solidFill>
                </a:uFill>
                <a:latin typeface="Tahoma"/>
                <a:cs typeface="Tahoma"/>
              </a:rPr>
              <a:t> </a:t>
            </a:r>
            <a:r>
              <a:rPr sz="1179" u="sng" spc="5" dirty="0">
                <a:solidFill>
                  <a:srgbClr val="004DD6"/>
                </a:solidFill>
                <a:uFill>
                  <a:solidFill>
                    <a:srgbClr val="004DD6"/>
                  </a:solidFill>
                </a:uFill>
                <a:latin typeface="Tahoma"/>
                <a:cs typeface="Tahoma"/>
                <a:hlinkClick r:id="rId3"/>
              </a:rPr>
              <a:t>http://git-scm.org/book/</a:t>
            </a:r>
            <a:endParaRPr sz="1179">
              <a:latin typeface="Tahoma"/>
              <a:cs typeface="Tahoma"/>
            </a:endParaRPr>
          </a:p>
        </p:txBody>
      </p:sp>
      <p:sp>
        <p:nvSpPr>
          <p:cNvPr id="4" name="object 4"/>
          <p:cNvSpPr txBox="1">
            <a:spLocks noGrp="1"/>
          </p:cNvSpPr>
          <p:nvPr>
            <p:ph type="title"/>
          </p:nvPr>
        </p:nvSpPr>
        <p:spPr/>
        <p:txBody>
          <a:bodyPr/>
          <a:lstStyle/>
          <a:p>
            <a:r>
              <a:rPr lang="es-ES" dirty="0"/>
              <a:t>¿Que es una rama?</a:t>
            </a:r>
            <a:endParaRPr lang="es-ES"/>
          </a:p>
        </p:txBody>
      </p:sp>
    </p:spTree>
    <p:extLst>
      <p:ext uri="{BB962C8B-B14F-4D97-AF65-F5344CB8AC3E}">
        <p14:creationId xmlns:p14="http://schemas.microsoft.com/office/powerpoint/2010/main" val="255236423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97450" y="466749"/>
            <a:ext cx="7603109" cy="904611"/>
          </a:xfrm>
          <a:prstGeom prst="rect">
            <a:avLst/>
          </a:prstGeom>
        </p:spPr>
        <p:txBody>
          <a:bodyPr vert="horz" wrap="square" lIns="0" tIns="94433" rIns="0" bIns="0" rtlCol="0">
            <a:spAutoFit/>
          </a:bodyPr>
          <a:lstStyle/>
          <a:p>
            <a:pPr marL="34549">
              <a:lnSpc>
                <a:spcPct val="100000"/>
              </a:lnSpc>
              <a:spcBef>
                <a:spcPts val="743"/>
              </a:spcBef>
            </a:pPr>
            <a:r>
              <a:rPr sz="3877" spc="-156" baseline="2923" dirty="0">
                <a:solidFill>
                  <a:srgbClr val="829FF9"/>
                </a:solidFill>
                <a:latin typeface="DejaVu Sans"/>
                <a:cs typeface="DejaVu Sans"/>
              </a:rPr>
              <a:t>✦ </a:t>
            </a:r>
            <a:r>
              <a:rPr sz="2584" spc="5" dirty="0">
                <a:solidFill>
                  <a:srgbClr val="021EAA"/>
                </a:solidFill>
                <a:latin typeface="Arial"/>
                <a:cs typeface="Arial"/>
              </a:rPr>
              <a:t>Para crear nuevas ramas: </a:t>
            </a:r>
            <a:r>
              <a:rPr sz="2403" b="1" spc="-5" dirty="0">
                <a:solidFill>
                  <a:srgbClr val="FF2600"/>
                </a:solidFill>
                <a:latin typeface="Tahoma"/>
                <a:cs typeface="Tahoma"/>
              </a:rPr>
              <a:t>git </a:t>
            </a:r>
            <a:r>
              <a:rPr sz="2403" b="1" spc="-9" dirty="0">
                <a:solidFill>
                  <a:srgbClr val="FF2600"/>
                </a:solidFill>
                <a:latin typeface="Tahoma"/>
                <a:cs typeface="Tahoma"/>
              </a:rPr>
              <a:t>branch</a:t>
            </a:r>
            <a:r>
              <a:rPr sz="2403" b="1" spc="-281" dirty="0">
                <a:solidFill>
                  <a:srgbClr val="FF2600"/>
                </a:solidFill>
                <a:latin typeface="Tahoma"/>
                <a:cs typeface="Tahoma"/>
              </a:rPr>
              <a:t> </a:t>
            </a:r>
            <a:r>
              <a:rPr sz="2403" b="1" spc="-5" dirty="0">
                <a:solidFill>
                  <a:srgbClr val="021EAA"/>
                </a:solidFill>
                <a:latin typeface="Tahoma"/>
                <a:cs typeface="Tahoma"/>
              </a:rPr>
              <a:t>&lt;nombre&gt;</a:t>
            </a:r>
            <a:endParaRPr sz="2403">
              <a:latin typeface="Tahoma"/>
              <a:cs typeface="Tahoma"/>
            </a:endParaRPr>
          </a:p>
          <a:p>
            <a:pPr marL="316124">
              <a:lnSpc>
                <a:spcPct val="100000"/>
              </a:lnSpc>
              <a:spcBef>
                <a:spcPts val="567"/>
              </a:spcBef>
            </a:pPr>
            <a:r>
              <a:rPr sz="2448" spc="-177" baseline="9259" dirty="0">
                <a:solidFill>
                  <a:srgbClr val="FF2600"/>
                </a:solidFill>
                <a:latin typeface="DejaVu Sans"/>
                <a:cs typeface="DejaVu Sans"/>
              </a:rPr>
              <a:t>★ </a:t>
            </a:r>
            <a:r>
              <a:rPr sz="2176" spc="14" dirty="0">
                <a:solidFill>
                  <a:srgbClr val="0433FF"/>
                </a:solidFill>
                <a:latin typeface="Arial"/>
                <a:cs typeface="Arial"/>
              </a:rPr>
              <a:t>Se </a:t>
            </a:r>
            <a:r>
              <a:rPr sz="2176" spc="9" dirty="0">
                <a:solidFill>
                  <a:srgbClr val="0433FF"/>
                </a:solidFill>
                <a:latin typeface="Arial"/>
                <a:cs typeface="Arial"/>
              </a:rPr>
              <a:t>crea un nuevo</a:t>
            </a:r>
            <a:r>
              <a:rPr sz="2176" spc="-122" dirty="0">
                <a:solidFill>
                  <a:srgbClr val="0433FF"/>
                </a:solidFill>
                <a:latin typeface="Arial"/>
                <a:cs typeface="Arial"/>
              </a:rPr>
              <a:t> </a:t>
            </a:r>
            <a:r>
              <a:rPr sz="2176" spc="9" dirty="0">
                <a:solidFill>
                  <a:srgbClr val="0433FF"/>
                </a:solidFill>
                <a:latin typeface="Arial"/>
                <a:cs typeface="Arial"/>
              </a:rPr>
              <a:t>puntero.</a:t>
            </a:r>
            <a:endParaRPr sz="2176">
              <a:latin typeface="Arial"/>
              <a:cs typeface="Arial"/>
            </a:endParaRPr>
          </a:p>
        </p:txBody>
      </p:sp>
      <p:sp>
        <p:nvSpPr>
          <p:cNvPr id="3" name="object 3"/>
          <p:cNvSpPr txBox="1"/>
          <p:nvPr/>
        </p:nvSpPr>
        <p:spPr>
          <a:xfrm>
            <a:off x="2337983" y="1912544"/>
            <a:ext cx="3274105" cy="419772"/>
          </a:xfrm>
          <a:prstGeom prst="rect">
            <a:avLst/>
          </a:prstGeom>
        </p:spPr>
        <p:txBody>
          <a:bodyPr vert="horz" wrap="square" lIns="0" tIns="13820" rIns="0" bIns="0" rtlCol="0">
            <a:spAutoFit/>
          </a:bodyPr>
          <a:lstStyle/>
          <a:p>
            <a:pPr marL="11516">
              <a:lnSpc>
                <a:spcPct val="100000"/>
              </a:lnSpc>
              <a:spcBef>
                <a:spcPts val="109"/>
              </a:spcBef>
            </a:pPr>
            <a:r>
              <a:rPr sz="2584" b="1" spc="9" dirty="0">
                <a:solidFill>
                  <a:srgbClr val="942192"/>
                </a:solidFill>
                <a:latin typeface="Tahoma"/>
                <a:cs typeface="Tahoma"/>
              </a:rPr>
              <a:t>$ </a:t>
            </a:r>
            <a:r>
              <a:rPr sz="2584" b="1" spc="5" dirty="0">
                <a:latin typeface="Tahoma"/>
                <a:cs typeface="Tahoma"/>
              </a:rPr>
              <a:t>git branch</a:t>
            </a:r>
            <a:r>
              <a:rPr sz="2584" b="1" spc="-73" dirty="0">
                <a:latin typeface="Tahoma"/>
                <a:cs typeface="Tahoma"/>
              </a:rPr>
              <a:t> </a:t>
            </a:r>
            <a:r>
              <a:rPr sz="2584" b="1" spc="5" dirty="0">
                <a:latin typeface="Tahoma"/>
                <a:cs typeface="Tahoma"/>
              </a:rPr>
              <a:t>testing</a:t>
            </a:r>
            <a:endParaRPr sz="2584">
              <a:latin typeface="Tahoma"/>
              <a:cs typeface="Tahoma"/>
            </a:endParaRPr>
          </a:p>
        </p:txBody>
      </p:sp>
      <p:grpSp>
        <p:nvGrpSpPr>
          <p:cNvPr id="4" name="object 4"/>
          <p:cNvGrpSpPr/>
          <p:nvPr/>
        </p:nvGrpSpPr>
        <p:grpSpPr>
          <a:xfrm>
            <a:off x="3846919" y="2125865"/>
            <a:ext cx="5611928" cy="2795599"/>
            <a:chOff x="2866463" y="2344356"/>
            <a:chExt cx="6188710" cy="3082925"/>
          </a:xfrm>
        </p:grpSpPr>
        <p:sp>
          <p:nvSpPr>
            <p:cNvPr id="5" name="object 5"/>
            <p:cNvSpPr/>
            <p:nvPr/>
          </p:nvSpPr>
          <p:spPr>
            <a:xfrm>
              <a:off x="7628221" y="2344356"/>
              <a:ext cx="1333184" cy="1179614"/>
            </a:xfrm>
            <a:prstGeom prst="rect">
              <a:avLst/>
            </a:prstGeom>
            <a:blipFill>
              <a:blip r:embed="rId2" cstate="print"/>
              <a:stretch>
                <a:fillRect/>
              </a:stretch>
            </a:blipFill>
          </p:spPr>
          <p:txBody>
            <a:bodyPr wrap="square" lIns="0" tIns="0" rIns="0" bIns="0" rtlCol="0"/>
            <a:lstStyle/>
            <a:p>
              <a:endParaRPr sz="1632"/>
            </a:p>
          </p:txBody>
        </p:sp>
        <p:sp>
          <p:nvSpPr>
            <p:cNvPr id="6" name="object 6"/>
            <p:cNvSpPr/>
            <p:nvPr/>
          </p:nvSpPr>
          <p:spPr>
            <a:xfrm>
              <a:off x="4395647" y="3548938"/>
              <a:ext cx="2281951" cy="663040"/>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6704329" y="3550691"/>
              <a:ext cx="2350262" cy="1876094"/>
            </a:xfrm>
            <a:prstGeom prst="rect">
              <a:avLst/>
            </a:prstGeom>
            <a:blipFill>
              <a:blip r:embed="rId4" cstate="print"/>
              <a:stretch>
                <a:fillRect/>
              </a:stretch>
            </a:blipFill>
          </p:spPr>
          <p:txBody>
            <a:bodyPr wrap="square" lIns="0" tIns="0" rIns="0" bIns="0" rtlCol="0"/>
            <a:lstStyle/>
            <a:p>
              <a:endParaRPr sz="1632"/>
            </a:p>
          </p:txBody>
        </p:sp>
        <p:sp>
          <p:nvSpPr>
            <p:cNvPr id="8" name="object 8"/>
            <p:cNvSpPr/>
            <p:nvPr/>
          </p:nvSpPr>
          <p:spPr>
            <a:xfrm>
              <a:off x="2866463" y="3555545"/>
              <a:ext cx="1505222" cy="652515"/>
            </a:xfrm>
            <a:prstGeom prst="rect">
              <a:avLst/>
            </a:prstGeom>
            <a:blipFill>
              <a:blip r:embed="rId5" cstate="print"/>
              <a:stretch>
                <a:fillRect/>
              </a:stretch>
            </a:blipFill>
          </p:spPr>
          <p:txBody>
            <a:bodyPr wrap="square" lIns="0" tIns="0" rIns="0" bIns="0" rtlCol="0"/>
            <a:lstStyle/>
            <a:p>
              <a:endParaRPr sz="1632"/>
            </a:p>
          </p:txBody>
        </p:sp>
      </p:grpSp>
      <p:sp>
        <p:nvSpPr>
          <p:cNvPr id="9" name="object 9"/>
          <p:cNvSpPr txBox="1"/>
          <p:nvPr/>
        </p:nvSpPr>
        <p:spPr>
          <a:xfrm>
            <a:off x="6836318" y="5236283"/>
            <a:ext cx="3023048" cy="195996"/>
          </a:xfrm>
          <a:prstGeom prst="rect">
            <a:avLst/>
          </a:prstGeom>
        </p:spPr>
        <p:txBody>
          <a:bodyPr vert="horz" wrap="square" lIns="0" tIns="14395" rIns="0" bIns="0" rtlCol="0">
            <a:spAutoFit/>
          </a:bodyPr>
          <a:lstStyle/>
          <a:p>
            <a:pPr marL="11516">
              <a:lnSpc>
                <a:spcPct val="100000"/>
              </a:lnSpc>
              <a:spcBef>
                <a:spcPts val="113"/>
              </a:spcBef>
            </a:pPr>
            <a:r>
              <a:rPr sz="1179" u="sng" spc="9" dirty="0">
                <a:solidFill>
                  <a:srgbClr val="004DD6"/>
                </a:solidFill>
                <a:uFill>
                  <a:solidFill>
                    <a:srgbClr val="004DD6"/>
                  </a:solidFill>
                </a:uFill>
                <a:latin typeface="Tahoma"/>
                <a:cs typeface="Tahoma"/>
              </a:rPr>
              <a:t>*de </a:t>
            </a:r>
            <a:r>
              <a:rPr sz="1179" u="sng" spc="5" dirty="0">
                <a:solidFill>
                  <a:srgbClr val="004DD6"/>
                </a:solidFill>
                <a:uFill>
                  <a:solidFill>
                    <a:srgbClr val="004DD6"/>
                  </a:solidFill>
                </a:uFill>
                <a:latin typeface="Tahoma"/>
                <a:cs typeface="Tahoma"/>
              </a:rPr>
              <a:t>Scott </a:t>
            </a:r>
            <a:r>
              <a:rPr sz="1179" u="sng" spc="9" dirty="0">
                <a:solidFill>
                  <a:srgbClr val="004DD6"/>
                </a:solidFill>
                <a:uFill>
                  <a:solidFill>
                    <a:srgbClr val="004DD6"/>
                  </a:solidFill>
                </a:uFill>
                <a:latin typeface="Tahoma"/>
                <a:cs typeface="Tahoma"/>
              </a:rPr>
              <a:t>Chanson:</a:t>
            </a:r>
            <a:r>
              <a:rPr sz="1179" u="sng" spc="5" dirty="0">
                <a:solidFill>
                  <a:srgbClr val="004DD6"/>
                </a:solidFill>
                <a:uFill>
                  <a:solidFill>
                    <a:srgbClr val="004DD6"/>
                  </a:solidFill>
                </a:uFill>
                <a:latin typeface="Tahoma"/>
                <a:cs typeface="Tahoma"/>
              </a:rPr>
              <a:t> </a:t>
            </a:r>
            <a:r>
              <a:rPr sz="1179" u="sng" spc="5" dirty="0">
                <a:solidFill>
                  <a:srgbClr val="004DD6"/>
                </a:solidFill>
                <a:uFill>
                  <a:solidFill>
                    <a:srgbClr val="004DD6"/>
                  </a:solidFill>
                </a:uFill>
                <a:latin typeface="Tahoma"/>
                <a:cs typeface="Tahoma"/>
                <a:hlinkClick r:id="rId6"/>
              </a:rPr>
              <a:t>http://git-scm.org/book/</a:t>
            </a:r>
            <a:endParaRPr sz="1179">
              <a:latin typeface="Tahoma"/>
              <a:cs typeface="Tahoma"/>
            </a:endParaRPr>
          </a:p>
        </p:txBody>
      </p:sp>
    </p:spTree>
    <p:extLst>
      <p:ext uri="{BB962C8B-B14F-4D97-AF65-F5344CB8AC3E}">
        <p14:creationId xmlns:p14="http://schemas.microsoft.com/office/powerpoint/2010/main" val="2492771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820" rIns="0" bIns="0" rtlCol="0">
            <a:spAutoFit/>
          </a:bodyPr>
          <a:lstStyle/>
          <a:p>
            <a:pPr algn="ctr">
              <a:lnSpc>
                <a:spcPct val="100000"/>
              </a:lnSpc>
              <a:spcBef>
                <a:spcPts val="109"/>
              </a:spcBef>
            </a:pPr>
            <a:r>
              <a:rPr sz="3877" spc="-156" baseline="2923" dirty="0">
                <a:solidFill>
                  <a:srgbClr val="829FF9"/>
                </a:solidFill>
                <a:latin typeface="DejaVu Sans"/>
                <a:cs typeface="DejaVu Sans"/>
              </a:rPr>
              <a:t>✦ </a:t>
            </a:r>
            <a:r>
              <a:rPr sz="2584" spc="9" dirty="0"/>
              <a:t>En </a:t>
            </a:r>
            <a:r>
              <a:rPr sz="2584" spc="5" dirty="0"/>
              <a:t>GIT existe una referencia</a:t>
            </a:r>
            <a:r>
              <a:rPr sz="2584" spc="-367" dirty="0"/>
              <a:t> </a:t>
            </a:r>
            <a:r>
              <a:rPr sz="2584" spc="5" dirty="0"/>
              <a:t>llamada</a:t>
            </a:r>
            <a:endParaRPr sz="2584">
              <a:latin typeface="DejaVu Sans"/>
              <a:cs typeface="DejaVu Sans"/>
            </a:endParaRPr>
          </a:p>
          <a:p>
            <a:pPr algn="ctr">
              <a:lnSpc>
                <a:spcPct val="100000"/>
              </a:lnSpc>
            </a:pPr>
            <a:r>
              <a:rPr b="1" spc="9" dirty="0">
                <a:solidFill>
                  <a:srgbClr val="FF2600"/>
                </a:solidFill>
                <a:latin typeface="Arial"/>
                <a:cs typeface="Arial"/>
              </a:rPr>
              <a:t>HEAD </a:t>
            </a:r>
            <a:r>
              <a:rPr spc="5" dirty="0"/>
              <a:t>que apunta a la rama</a:t>
            </a:r>
            <a:r>
              <a:rPr spc="-36" dirty="0"/>
              <a:t> </a:t>
            </a:r>
            <a:r>
              <a:rPr spc="5" dirty="0"/>
              <a:t>actual</a:t>
            </a:r>
          </a:p>
        </p:txBody>
      </p:sp>
      <p:sp>
        <p:nvSpPr>
          <p:cNvPr id="3" name="object 3"/>
          <p:cNvSpPr txBox="1"/>
          <p:nvPr/>
        </p:nvSpPr>
        <p:spPr>
          <a:xfrm>
            <a:off x="2214707" y="1571750"/>
            <a:ext cx="6131317" cy="1683118"/>
          </a:xfrm>
          <a:prstGeom prst="rect">
            <a:avLst/>
          </a:prstGeom>
        </p:spPr>
        <p:txBody>
          <a:bodyPr vert="horz" wrap="square" lIns="0" tIns="14395" rIns="0" bIns="0" rtlCol="0">
            <a:spAutoFit/>
          </a:bodyPr>
          <a:lstStyle/>
          <a:p>
            <a:pPr marL="23033">
              <a:lnSpc>
                <a:spcPct val="100000"/>
              </a:lnSpc>
              <a:spcBef>
                <a:spcPts val="113"/>
              </a:spcBef>
            </a:pPr>
            <a:r>
              <a:rPr sz="2448" spc="-177" baseline="9259" dirty="0">
                <a:solidFill>
                  <a:srgbClr val="FF2600"/>
                </a:solidFill>
                <a:latin typeface="DejaVu Sans"/>
                <a:cs typeface="DejaVu Sans"/>
              </a:rPr>
              <a:t>★ </a:t>
            </a:r>
            <a:r>
              <a:rPr sz="2176" spc="9" dirty="0">
                <a:solidFill>
                  <a:srgbClr val="0433FF"/>
                </a:solidFill>
                <a:latin typeface="Arial"/>
                <a:cs typeface="Arial"/>
              </a:rPr>
              <a:t>que apunta al commit sobre el que</a:t>
            </a:r>
            <a:r>
              <a:rPr sz="2176" spc="-122" dirty="0">
                <a:solidFill>
                  <a:srgbClr val="0433FF"/>
                </a:solidFill>
                <a:latin typeface="Arial"/>
                <a:cs typeface="Arial"/>
              </a:rPr>
              <a:t> </a:t>
            </a:r>
            <a:r>
              <a:rPr sz="2176" spc="9" dirty="0">
                <a:solidFill>
                  <a:srgbClr val="0433FF"/>
                </a:solidFill>
                <a:latin typeface="Arial"/>
                <a:cs typeface="Arial"/>
              </a:rPr>
              <a:t>trabajamos.</a:t>
            </a:r>
            <a:endParaRPr sz="2176">
              <a:latin typeface="Arial"/>
              <a:cs typeface="Arial"/>
            </a:endParaRPr>
          </a:p>
          <a:p>
            <a:pPr marL="530904" marR="535511" indent="-152592">
              <a:lnSpc>
                <a:spcPts val="2104"/>
              </a:lnSpc>
              <a:spcBef>
                <a:spcPts val="544"/>
              </a:spcBef>
              <a:buClr>
                <a:srgbClr val="000000"/>
              </a:buClr>
              <a:buSzPct val="125641"/>
              <a:buChar char="•"/>
              <a:tabLst>
                <a:tab pos="531480" algn="l"/>
              </a:tabLst>
            </a:pPr>
            <a:r>
              <a:rPr sz="1768" spc="9" dirty="0">
                <a:solidFill>
                  <a:srgbClr val="021EAA"/>
                </a:solidFill>
                <a:latin typeface="Arial"/>
                <a:cs typeface="Arial"/>
              </a:rPr>
              <a:t>los ficheros </a:t>
            </a:r>
            <a:r>
              <a:rPr sz="1768" spc="14" dirty="0">
                <a:solidFill>
                  <a:srgbClr val="021EAA"/>
                </a:solidFill>
                <a:latin typeface="Arial"/>
                <a:cs typeface="Arial"/>
              </a:rPr>
              <a:t>del working </a:t>
            </a:r>
            <a:r>
              <a:rPr sz="1768" spc="9" dirty="0">
                <a:solidFill>
                  <a:srgbClr val="021EAA"/>
                </a:solidFill>
                <a:latin typeface="Arial"/>
                <a:cs typeface="Arial"/>
              </a:rPr>
              <a:t>directory </a:t>
            </a:r>
            <a:r>
              <a:rPr sz="1768" spc="14" dirty="0">
                <a:solidFill>
                  <a:srgbClr val="021EAA"/>
                </a:solidFill>
                <a:latin typeface="Arial"/>
                <a:cs typeface="Arial"/>
              </a:rPr>
              <a:t>y </a:t>
            </a:r>
            <a:r>
              <a:rPr sz="1768" spc="9" dirty="0">
                <a:solidFill>
                  <a:srgbClr val="021EAA"/>
                </a:solidFill>
                <a:latin typeface="Arial"/>
                <a:cs typeface="Arial"/>
              </a:rPr>
              <a:t>el </a:t>
            </a:r>
            <a:r>
              <a:rPr sz="1768" spc="14" dirty="0">
                <a:solidFill>
                  <a:srgbClr val="021EAA"/>
                </a:solidFill>
                <a:latin typeface="Arial"/>
                <a:cs typeface="Arial"/>
              </a:rPr>
              <a:t>staging area  están basados en este</a:t>
            </a:r>
            <a:r>
              <a:rPr sz="1768" spc="-32" dirty="0">
                <a:solidFill>
                  <a:srgbClr val="021EAA"/>
                </a:solidFill>
                <a:latin typeface="Arial"/>
                <a:cs typeface="Arial"/>
              </a:rPr>
              <a:t> </a:t>
            </a:r>
            <a:r>
              <a:rPr sz="1768" spc="14" dirty="0">
                <a:solidFill>
                  <a:srgbClr val="021EAA"/>
                </a:solidFill>
                <a:latin typeface="Arial"/>
                <a:cs typeface="Arial"/>
              </a:rPr>
              <a:t>commit.</a:t>
            </a:r>
            <a:endParaRPr sz="1768">
              <a:latin typeface="Arial"/>
              <a:cs typeface="Arial"/>
            </a:endParaRPr>
          </a:p>
          <a:p>
            <a:pPr marL="283302" marR="528025" indent="-260846">
              <a:lnSpc>
                <a:spcPts val="2603"/>
              </a:lnSpc>
              <a:spcBef>
                <a:spcPts val="558"/>
              </a:spcBef>
            </a:pPr>
            <a:r>
              <a:rPr sz="2448" spc="-177" baseline="9259" dirty="0">
                <a:solidFill>
                  <a:srgbClr val="FF2600"/>
                </a:solidFill>
                <a:latin typeface="DejaVu Sans"/>
                <a:cs typeface="DejaVu Sans"/>
              </a:rPr>
              <a:t>★ </a:t>
            </a:r>
            <a:r>
              <a:rPr sz="2176" spc="9" dirty="0">
                <a:solidFill>
                  <a:srgbClr val="0433FF"/>
                </a:solidFill>
                <a:latin typeface="Arial"/>
                <a:cs typeface="Arial"/>
              </a:rPr>
              <a:t>Los nuevos commits se añaden al commit  apuntado por la rama apuntada por</a:t>
            </a:r>
            <a:r>
              <a:rPr sz="2176" spc="-32" dirty="0">
                <a:solidFill>
                  <a:srgbClr val="0433FF"/>
                </a:solidFill>
                <a:latin typeface="Arial"/>
                <a:cs typeface="Arial"/>
              </a:rPr>
              <a:t> </a:t>
            </a:r>
            <a:r>
              <a:rPr sz="2176" spc="14" dirty="0">
                <a:solidFill>
                  <a:srgbClr val="0433FF"/>
                </a:solidFill>
                <a:latin typeface="Arial"/>
                <a:cs typeface="Arial"/>
              </a:rPr>
              <a:t>HEAD.</a:t>
            </a:r>
            <a:endParaRPr sz="2176">
              <a:latin typeface="Arial"/>
              <a:cs typeface="Arial"/>
            </a:endParaRPr>
          </a:p>
        </p:txBody>
      </p:sp>
      <p:grpSp>
        <p:nvGrpSpPr>
          <p:cNvPr id="4" name="object 4"/>
          <p:cNvGrpSpPr/>
          <p:nvPr/>
        </p:nvGrpSpPr>
        <p:grpSpPr>
          <a:xfrm>
            <a:off x="4430984" y="1914896"/>
            <a:ext cx="5614808" cy="3874108"/>
            <a:chOff x="3510557" y="2111705"/>
            <a:chExt cx="6191885" cy="4272280"/>
          </a:xfrm>
        </p:grpSpPr>
        <p:sp>
          <p:nvSpPr>
            <p:cNvPr id="5" name="object 5"/>
            <p:cNvSpPr/>
            <p:nvPr/>
          </p:nvSpPr>
          <p:spPr>
            <a:xfrm>
              <a:off x="8272464" y="5204472"/>
              <a:ext cx="1333173" cy="1179437"/>
            </a:xfrm>
            <a:prstGeom prst="rect">
              <a:avLst/>
            </a:prstGeom>
            <a:blipFill>
              <a:blip r:embed="rId2" cstate="print"/>
              <a:stretch>
                <a:fillRect/>
              </a:stretch>
            </a:blipFill>
          </p:spPr>
          <p:txBody>
            <a:bodyPr wrap="square" lIns="0" tIns="0" rIns="0" bIns="0" rtlCol="0"/>
            <a:lstStyle/>
            <a:p>
              <a:endParaRPr sz="1632"/>
            </a:p>
          </p:txBody>
        </p:sp>
        <p:sp>
          <p:nvSpPr>
            <p:cNvPr id="6" name="object 6"/>
            <p:cNvSpPr/>
            <p:nvPr/>
          </p:nvSpPr>
          <p:spPr>
            <a:xfrm>
              <a:off x="7348778" y="4518037"/>
              <a:ext cx="2353560" cy="664336"/>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3510557" y="4523378"/>
              <a:ext cx="1508828" cy="650133"/>
            </a:xfrm>
            <a:prstGeom prst="rect">
              <a:avLst/>
            </a:prstGeom>
            <a:blipFill>
              <a:blip r:embed="rId4" cstate="print"/>
              <a:stretch>
                <a:fillRect/>
              </a:stretch>
            </a:blipFill>
          </p:spPr>
          <p:txBody>
            <a:bodyPr wrap="square" lIns="0" tIns="0" rIns="0" bIns="0" rtlCol="0"/>
            <a:lstStyle/>
            <a:p>
              <a:endParaRPr sz="1632"/>
            </a:p>
          </p:txBody>
        </p:sp>
        <p:sp>
          <p:nvSpPr>
            <p:cNvPr id="8" name="object 8"/>
            <p:cNvSpPr/>
            <p:nvPr/>
          </p:nvSpPr>
          <p:spPr>
            <a:xfrm>
              <a:off x="5046510" y="4516253"/>
              <a:ext cx="2275552" cy="662913"/>
            </a:xfrm>
            <a:prstGeom prst="rect">
              <a:avLst/>
            </a:prstGeom>
            <a:blipFill>
              <a:blip r:embed="rId5" cstate="print"/>
              <a:stretch>
                <a:fillRect/>
              </a:stretch>
            </a:blipFill>
          </p:spPr>
          <p:txBody>
            <a:bodyPr wrap="square" lIns="0" tIns="0" rIns="0" bIns="0" rtlCol="0"/>
            <a:lstStyle/>
            <a:p>
              <a:endParaRPr sz="1632"/>
            </a:p>
          </p:txBody>
        </p:sp>
        <p:sp>
          <p:nvSpPr>
            <p:cNvPr id="9" name="object 9"/>
            <p:cNvSpPr/>
            <p:nvPr/>
          </p:nvSpPr>
          <p:spPr>
            <a:xfrm>
              <a:off x="8272147" y="3312541"/>
              <a:ext cx="1333812" cy="1178407"/>
            </a:xfrm>
            <a:prstGeom prst="rect">
              <a:avLst/>
            </a:prstGeom>
            <a:blipFill>
              <a:blip r:embed="rId6" cstate="print"/>
              <a:stretch>
                <a:fillRect/>
              </a:stretch>
            </a:blipFill>
          </p:spPr>
          <p:txBody>
            <a:bodyPr wrap="square" lIns="0" tIns="0" rIns="0" bIns="0" rtlCol="0"/>
            <a:lstStyle/>
            <a:p>
              <a:endParaRPr sz="1632"/>
            </a:p>
          </p:txBody>
        </p:sp>
        <p:sp>
          <p:nvSpPr>
            <p:cNvPr id="10" name="object 10"/>
            <p:cNvSpPr/>
            <p:nvPr/>
          </p:nvSpPr>
          <p:spPr>
            <a:xfrm>
              <a:off x="8280400" y="2111705"/>
              <a:ext cx="1320800" cy="1171600"/>
            </a:xfrm>
            <a:prstGeom prst="rect">
              <a:avLst/>
            </a:prstGeom>
            <a:blipFill>
              <a:blip r:embed="rId7" cstate="print"/>
              <a:stretch>
                <a:fillRect/>
              </a:stretch>
            </a:blipFill>
          </p:spPr>
          <p:txBody>
            <a:bodyPr wrap="square" lIns="0" tIns="0" rIns="0" bIns="0" rtlCol="0"/>
            <a:lstStyle/>
            <a:p>
              <a:endParaRPr sz="1632"/>
            </a:p>
          </p:txBody>
        </p:sp>
      </p:grpSp>
      <p:sp>
        <p:nvSpPr>
          <p:cNvPr id="11" name="object 11"/>
          <p:cNvSpPr txBox="1"/>
          <p:nvPr/>
        </p:nvSpPr>
        <p:spPr>
          <a:xfrm>
            <a:off x="6937927" y="6075183"/>
            <a:ext cx="3023048" cy="195996"/>
          </a:xfrm>
          <a:prstGeom prst="rect">
            <a:avLst/>
          </a:prstGeom>
        </p:spPr>
        <p:txBody>
          <a:bodyPr vert="horz" wrap="square" lIns="0" tIns="14395" rIns="0" bIns="0" rtlCol="0">
            <a:spAutoFit/>
          </a:bodyPr>
          <a:lstStyle/>
          <a:p>
            <a:pPr marL="11516">
              <a:lnSpc>
                <a:spcPct val="100000"/>
              </a:lnSpc>
              <a:spcBef>
                <a:spcPts val="113"/>
              </a:spcBef>
            </a:pPr>
            <a:r>
              <a:rPr sz="1179" u="sng" spc="9" dirty="0">
                <a:solidFill>
                  <a:srgbClr val="004DD6"/>
                </a:solidFill>
                <a:uFill>
                  <a:solidFill>
                    <a:srgbClr val="004DD6"/>
                  </a:solidFill>
                </a:uFill>
                <a:latin typeface="Tahoma"/>
                <a:cs typeface="Tahoma"/>
              </a:rPr>
              <a:t>*de </a:t>
            </a:r>
            <a:r>
              <a:rPr sz="1179" u="sng" spc="5" dirty="0">
                <a:solidFill>
                  <a:srgbClr val="004DD6"/>
                </a:solidFill>
                <a:uFill>
                  <a:solidFill>
                    <a:srgbClr val="004DD6"/>
                  </a:solidFill>
                </a:uFill>
                <a:latin typeface="Tahoma"/>
                <a:cs typeface="Tahoma"/>
              </a:rPr>
              <a:t>Scott </a:t>
            </a:r>
            <a:r>
              <a:rPr sz="1179" u="sng" spc="9" dirty="0">
                <a:solidFill>
                  <a:srgbClr val="004DD6"/>
                </a:solidFill>
                <a:uFill>
                  <a:solidFill>
                    <a:srgbClr val="004DD6"/>
                  </a:solidFill>
                </a:uFill>
                <a:latin typeface="Tahoma"/>
                <a:cs typeface="Tahoma"/>
              </a:rPr>
              <a:t>Chanson:</a:t>
            </a:r>
            <a:r>
              <a:rPr sz="1179" u="sng" spc="5" dirty="0">
                <a:solidFill>
                  <a:srgbClr val="004DD6"/>
                </a:solidFill>
                <a:uFill>
                  <a:solidFill>
                    <a:srgbClr val="004DD6"/>
                  </a:solidFill>
                </a:uFill>
                <a:latin typeface="Tahoma"/>
                <a:cs typeface="Tahoma"/>
              </a:rPr>
              <a:t> </a:t>
            </a:r>
            <a:r>
              <a:rPr sz="1179" u="sng" spc="5" dirty="0">
                <a:solidFill>
                  <a:srgbClr val="004DD6"/>
                </a:solidFill>
                <a:uFill>
                  <a:solidFill>
                    <a:srgbClr val="004DD6"/>
                  </a:solidFill>
                </a:uFill>
                <a:latin typeface="Tahoma"/>
                <a:cs typeface="Tahoma"/>
                <a:hlinkClick r:id="rId8"/>
              </a:rPr>
              <a:t>http://git-scm.org/book/</a:t>
            </a:r>
            <a:endParaRPr sz="1179">
              <a:latin typeface="Tahoma"/>
              <a:cs typeface="Tahoma"/>
            </a:endParaRPr>
          </a:p>
        </p:txBody>
      </p:sp>
    </p:spTree>
    <p:extLst>
      <p:ext uri="{BB962C8B-B14F-4D97-AF65-F5344CB8AC3E}">
        <p14:creationId xmlns:p14="http://schemas.microsoft.com/office/powerpoint/2010/main" val="42185402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820" rIns="0" bIns="0" rtlCol="0">
            <a:spAutoFit/>
          </a:bodyPr>
          <a:lstStyle/>
          <a:p>
            <a:pPr marL="11516">
              <a:lnSpc>
                <a:spcPct val="100000"/>
              </a:lnSpc>
              <a:spcBef>
                <a:spcPts val="109"/>
              </a:spcBef>
            </a:pPr>
            <a:r>
              <a:rPr sz="3877" spc="-156" baseline="2923" dirty="0">
                <a:solidFill>
                  <a:srgbClr val="829FF9"/>
                </a:solidFill>
                <a:latin typeface="DejaVu Sans"/>
                <a:cs typeface="DejaVu Sans"/>
              </a:rPr>
              <a:t>✦ </a:t>
            </a:r>
            <a:r>
              <a:rPr sz="2584" spc="5" dirty="0"/>
              <a:t>Para cambiar de rama: </a:t>
            </a:r>
            <a:r>
              <a:rPr sz="2403" b="1" spc="-5" dirty="0">
                <a:solidFill>
                  <a:srgbClr val="FF2600"/>
                </a:solidFill>
                <a:latin typeface="Tahoma"/>
                <a:cs typeface="Tahoma"/>
              </a:rPr>
              <a:t>git </a:t>
            </a:r>
            <a:r>
              <a:rPr sz="2403" b="1" spc="-9" dirty="0">
                <a:solidFill>
                  <a:srgbClr val="FF2600"/>
                </a:solidFill>
                <a:latin typeface="Tahoma"/>
                <a:cs typeface="Tahoma"/>
              </a:rPr>
              <a:t>checkout</a:t>
            </a:r>
            <a:r>
              <a:rPr sz="2403" b="1" spc="-277" dirty="0">
                <a:solidFill>
                  <a:srgbClr val="FF2600"/>
                </a:solidFill>
                <a:latin typeface="Tahoma"/>
                <a:cs typeface="Tahoma"/>
              </a:rPr>
              <a:t> </a:t>
            </a:r>
            <a:r>
              <a:rPr sz="2403" b="1" spc="-5" dirty="0">
                <a:latin typeface="Tahoma"/>
                <a:cs typeface="Tahoma"/>
              </a:rPr>
              <a:t>&lt;nombre_rama&gt;</a:t>
            </a:r>
            <a:endParaRPr sz="2403">
              <a:latin typeface="Tahoma"/>
              <a:cs typeface="Tahoma"/>
            </a:endParaRPr>
          </a:p>
        </p:txBody>
      </p:sp>
      <p:sp>
        <p:nvSpPr>
          <p:cNvPr id="3" name="object 3"/>
          <p:cNvSpPr txBox="1"/>
          <p:nvPr/>
        </p:nvSpPr>
        <p:spPr>
          <a:xfrm>
            <a:off x="1987290" y="820141"/>
            <a:ext cx="6697346" cy="1843688"/>
          </a:xfrm>
          <a:prstGeom prst="rect">
            <a:avLst/>
          </a:prstGeom>
        </p:spPr>
        <p:txBody>
          <a:bodyPr vert="horz" wrap="square" lIns="0" tIns="81766" rIns="0" bIns="0" rtlCol="0">
            <a:spAutoFit/>
          </a:bodyPr>
          <a:lstStyle/>
          <a:p>
            <a:pPr marL="34549">
              <a:lnSpc>
                <a:spcPct val="100000"/>
              </a:lnSpc>
              <a:spcBef>
                <a:spcPts val="644"/>
              </a:spcBef>
            </a:pPr>
            <a:r>
              <a:rPr sz="2652" spc="-177" baseline="11396" dirty="0">
                <a:solidFill>
                  <a:srgbClr val="FF2600"/>
                </a:solidFill>
                <a:latin typeface="DejaVu Sans"/>
                <a:cs typeface="DejaVu Sans"/>
              </a:rPr>
              <a:t>★ </a:t>
            </a:r>
            <a:r>
              <a:rPr sz="2403" b="1" spc="-5" dirty="0">
                <a:solidFill>
                  <a:srgbClr val="FF2600"/>
                </a:solidFill>
                <a:latin typeface="Tahoma"/>
                <a:cs typeface="Tahoma"/>
              </a:rPr>
              <a:t>HEAD </a:t>
            </a:r>
            <a:r>
              <a:rPr sz="2176" spc="9" dirty="0">
                <a:solidFill>
                  <a:srgbClr val="0433FF"/>
                </a:solidFill>
                <a:latin typeface="Arial"/>
                <a:cs typeface="Arial"/>
              </a:rPr>
              <a:t>apuntará a la nueva</a:t>
            </a:r>
            <a:r>
              <a:rPr sz="2176" spc="27" dirty="0">
                <a:solidFill>
                  <a:srgbClr val="0433FF"/>
                </a:solidFill>
                <a:latin typeface="Arial"/>
                <a:cs typeface="Arial"/>
              </a:rPr>
              <a:t> </a:t>
            </a:r>
            <a:r>
              <a:rPr sz="2176" spc="9" dirty="0">
                <a:solidFill>
                  <a:srgbClr val="0433FF"/>
                </a:solidFill>
                <a:latin typeface="Arial"/>
                <a:cs typeface="Arial"/>
              </a:rPr>
              <a:t>rama.</a:t>
            </a:r>
            <a:endParaRPr sz="2176">
              <a:latin typeface="Arial"/>
              <a:cs typeface="Arial"/>
            </a:endParaRPr>
          </a:p>
          <a:p>
            <a:pPr marL="34549">
              <a:lnSpc>
                <a:spcPct val="100000"/>
              </a:lnSpc>
              <a:spcBef>
                <a:spcPts val="535"/>
              </a:spcBef>
            </a:pPr>
            <a:r>
              <a:rPr sz="2448" spc="-177" baseline="9259" dirty="0">
                <a:solidFill>
                  <a:srgbClr val="FF2600"/>
                </a:solidFill>
                <a:latin typeface="DejaVu Sans"/>
                <a:cs typeface="DejaVu Sans"/>
              </a:rPr>
              <a:t>★ </a:t>
            </a:r>
            <a:r>
              <a:rPr sz="2176" spc="14" dirty="0">
                <a:solidFill>
                  <a:srgbClr val="0433FF"/>
                </a:solidFill>
                <a:latin typeface="Arial"/>
                <a:cs typeface="Arial"/>
              </a:rPr>
              <a:t>Se </a:t>
            </a:r>
            <a:r>
              <a:rPr sz="2176" spc="9" dirty="0">
                <a:solidFill>
                  <a:srgbClr val="0433FF"/>
                </a:solidFill>
                <a:latin typeface="Arial"/>
                <a:cs typeface="Arial"/>
              </a:rPr>
              <a:t>actualizan el working directory y el staging</a:t>
            </a:r>
            <a:r>
              <a:rPr sz="2176" spc="-168" dirty="0">
                <a:solidFill>
                  <a:srgbClr val="0433FF"/>
                </a:solidFill>
                <a:latin typeface="Arial"/>
                <a:cs typeface="Arial"/>
              </a:rPr>
              <a:t> </a:t>
            </a:r>
            <a:r>
              <a:rPr sz="2176" spc="9" dirty="0">
                <a:solidFill>
                  <a:srgbClr val="0433FF"/>
                </a:solidFill>
                <a:latin typeface="Arial"/>
                <a:cs typeface="Arial"/>
              </a:rPr>
              <a:t>area.</a:t>
            </a:r>
            <a:endParaRPr sz="2176">
              <a:latin typeface="Arial"/>
              <a:cs typeface="Arial"/>
            </a:endParaRPr>
          </a:p>
          <a:p>
            <a:pPr>
              <a:lnSpc>
                <a:spcPct val="100000"/>
              </a:lnSpc>
            </a:pPr>
            <a:endParaRPr sz="2448">
              <a:latin typeface="Arial"/>
              <a:cs typeface="Arial"/>
            </a:endParaRPr>
          </a:p>
          <a:p>
            <a:pPr marL="69674">
              <a:lnSpc>
                <a:spcPct val="100000"/>
              </a:lnSpc>
              <a:spcBef>
                <a:spcPts val="1655"/>
              </a:spcBef>
            </a:pPr>
            <a:r>
              <a:rPr sz="2584" b="1" spc="9" dirty="0">
                <a:solidFill>
                  <a:srgbClr val="942192"/>
                </a:solidFill>
                <a:latin typeface="Tahoma"/>
                <a:cs typeface="Tahoma"/>
              </a:rPr>
              <a:t>$ </a:t>
            </a:r>
            <a:r>
              <a:rPr sz="2584" b="1" spc="5" dirty="0">
                <a:latin typeface="Tahoma"/>
                <a:cs typeface="Tahoma"/>
              </a:rPr>
              <a:t>git checkout</a:t>
            </a:r>
            <a:r>
              <a:rPr sz="2584" b="1" spc="-9" dirty="0">
                <a:latin typeface="Tahoma"/>
                <a:cs typeface="Tahoma"/>
              </a:rPr>
              <a:t> </a:t>
            </a:r>
            <a:r>
              <a:rPr sz="2584" b="1" spc="5" dirty="0">
                <a:latin typeface="Tahoma"/>
                <a:cs typeface="Tahoma"/>
              </a:rPr>
              <a:t>testing</a:t>
            </a:r>
            <a:endParaRPr sz="2584">
              <a:latin typeface="Tahoma"/>
              <a:cs typeface="Tahoma"/>
            </a:endParaRPr>
          </a:p>
        </p:txBody>
      </p:sp>
      <p:grpSp>
        <p:nvGrpSpPr>
          <p:cNvPr id="4" name="object 4"/>
          <p:cNvGrpSpPr/>
          <p:nvPr/>
        </p:nvGrpSpPr>
        <p:grpSpPr>
          <a:xfrm>
            <a:off x="5020997" y="2580776"/>
            <a:ext cx="4943979" cy="3869501"/>
            <a:chOff x="4278464" y="2493834"/>
            <a:chExt cx="5452110" cy="4267200"/>
          </a:xfrm>
        </p:grpSpPr>
        <p:sp>
          <p:nvSpPr>
            <p:cNvPr id="5" name="object 5"/>
            <p:cNvSpPr/>
            <p:nvPr/>
          </p:nvSpPr>
          <p:spPr>
            <a:xfrm>
              <a:off x="7651686" y="2493834"/>
              <a:ext cx="2078587" cy="4267200"/>
            </a:xfrm>
            <a:prstGeom prst="rect">
              <a:avLst/>
            </a:prstGeom>
            <a:blipFill>
              <a:blip r:embed="rId2" cstate="print"/>
              <a:stretch>
                <a:fillRect/>
              </a:stretch>
            </a:blipFill>
          </p:spPr>
          <p:txBody>
            <a:bodyPr wrap="square" lIns="0" tIns="0" rIns="0" bIns="0" rtlCol="0"/>
            <a:lstStyle/>
            <a:p>
              <a:endParaRPr sz="1632"/>
            </a:p>
          </p:txBody>
        </p:sp>
        <p:sp>
          <p:nvSpPr>
            <p:cNvPr id="6" name="object 6"/>
            <p:cNvSpPr/>
            <p:nvPr/>
          </p:nvSpPr>
          <p:spPr>
            <a:xfrm>
              <a:off x="4278464" y="3697179"/>
              <a:ext cx="1321610" cy="652925"/>
            </a:xfrm>
            <a:prstGeom prst="rect">
              <a:avLst/>
            </a:prstGeom>
            <a:blipFill>
              <a:blip r:embed="rId3" cstate="print"/>
              <a:stretch>
                <a:fillRect/>
              </a:stretch>
            </a:blipFill>
          </p:spPr>
          <p:txBody>
            <a:bodyPr wrap="square" lIns="0" tIns="0" rIns="0" bIns="0" rtlCol="0"/>
            <a:lstStyle/>
            <a:p>
              <a:endParaRPr sz="1632"/>
            </a:p>
          </p:txBody>
        </p:sp>
        <p:sp>
          <p:nvSpPr>
            <p:cNvPr id="7" name="object 7"/>
            <p:cNvSpPr/>
            <p:nvPr/>
          </p:nvSpPr>
          <p:spPr>
            <a:xfrm>
              <a:off x="5628309" y="3689276"/>
              <a:ext cx="2002503" cy="662851"/>
            </a:xfrm>
            <a:prstGeom prst="rect">
              <a:avLst/>
            </a:prstGeom>
            <a:blipFill>
              <a:blip r:embed="rId4" cstate="print"/>
              <a:stretch>
                <a:fillRect/>
              </a:stretch>
            </a:blipFill>
          </p:spPr>
          <p:txBody>
            <a:bodyPr wrap="square" lIns="0" tIns="0" rIns="0" bIns="0" rtlCol="0"/>
            <a:lstStyle/>
            <a:p>
              <a:endParaRPr sz="1632"/>
            </a:p>
          </p:txBody>
        </p:sp>
      </p:grpSp>
    </p:spTree>
    <p:extLst>
      <p:ext uri="{BB962C8B-B14F-4D97-AF65-F5344CB8AC3E}">
        <p14:creationId xmlns:p14="http://schemas.microsoft.com/office/powerpoint/2010/main" val="39096087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820" rIns="0" bIns="0" rtlCol="0">
            <a:spAutoFit/>
          </a:bodyPr>
          <a:lstStyle/>
          <a:p>
            <a:pPr marL="11516">
              <a:lnSpc>
                <a:spcPct val="100000"/>
              </a:lnSpc>
              <a:spcBef>
                <a:spcPts val="109"/>
              </a:spcBef>
            </a:pPr>
            <a:r>
              <a:rPr sz="3877" spc="-156" baseline="2923" dirty="0">
                <a:solidFill>
                  <a:srgbClr val="829FF9"/>
                </a:solidFill>
                <a:latin typeface="DejaVu Sans"/>
                <a:cs typeface="DejaVu Sans"/>
              </a:rPr>
              <a:t>✦ </a:t>
            </a:r>
            <a:r>
              <a:rPr sz="2584" spc="5" dirty="0"/>
              <a:t>Al hacer commit avanza la rama apuntada por</a:t>
            </a:r>
            <a:r>
              <a:rPr sz="2584" spc="-268" dirty="0"/>
              <a:t> </a:t>
            </a:r>
            <a:r>
              <a:rPr sz="2584" spc="9" dirty="0"/>
              <a:t>HEAD.</a:t>
            </a:r>
            <a:endParaRPr sz="2584">
              <a:latin typeface="DejaVu Sans"/>
              <a:cs typeface="DejaVu Sans"/>
            </a:endParaRPr>
          </a:p>
        </p:txBody>
      </p:sp>
      <p:sp>
        <p:nvSpPr>
          <p:cNvPr id="3" name="object 3"/>
          <p:cNvSpPr txBox="1"/>
          <p:nvPr/>
        </p:nvSpPr>
        <p:spPr>
          <a:xfrm>
            <a:off x="2337983" y="1663423"/>
            <a:ext cx="3634567" cy="419772"/>
          </a:xfrm>
          <a:prstGeom prst="rect">
            <a:avLst/>
          </a:prstGeom>
        </p:spPr>
        <p:txBody>
          <a:bodyPr vert="horz" wrap="square" lIns="0" tIns="13820" rIns="0" bIns="0" rtlCol="0">
            <a:spAutoFit/>
          </a:bodyPr>
          <a:lstStyle/>
          <a:p>
            <a:pPr marL="11516">
              <a:lnSpc>
                <a:spcPct val="100000"/>
              </a:lnSpc>
              <a:spcBef>
                <a:spcPts val="109"/>
              </a:spcBef>
            </a:pPr>
            <a:r>
              <a:rPr sz="2584" b="1" spc="9" dirty="0">
                <a:solidFill>
                  <a:srgbClr val="942192"/>
                </a:solidFill>
                <a:latin typeface="Tahoma"/>
                <a:cs typeface="Tahoma"/>
              </a:rPr>
              <a:t>$ </a:t>
            </a:r>
            <a:r>
              <a:rPr sz="2584" b="1" spc="5" dirty="0">
                <a:latin typeface="Tahoma"/>
                <a:cs typeface="Tahoma"/>
              </a:rPr>
              <a:t>git checkout</a:t>
            </a:r>
            <a:r>
              <a:rPr sz="2584" b="1" spc="-73" dirty="0">
                <a:latin typeface="Tahoma"/>
                <a:cs typeface="Tahoma"/>
              </a:rPr>
              <a:t> </a:t>
            </a:r>
            <a:r>
              <a:rPr sz="2584" b="1" spc="5" dirty="0">
                <a:latin typeface="Tahoma"/>
                <a:cs typeface="Tahoma"/>
              </a:rPr>
              <a:t>testing</a:t>
            </a:r>
            <a:endParaRPr sz="2584">
              <a:latin typeface="Tahoma"/>
              <a:cs typeface="Tahoma"/>
            </a:endParaRPr>
          </a:p>
        </p:txBody>
      </p:sp>
      <p:grpSp>
        <p:nvGrpSpPr>
          <p:cNvPr id="4" name="object 4"/>
          <p:cNvGrpSpPr/>
          <p:nvPr/>
        </p:nvGrpSpPr>
        <p:grpSpPr>
          <a:xfrm>
            <a:off x="4028040" y="2226172"/>
            <a:ext cx="5707514" cy="3257981"/>
            <a:chOff x="3066199" y="2454973"/>
            <a:chExt cx="6294120" cy="3592829"/>
          </a:xfrm>
        </p:grpSpPr>
        <p:sp>
          <p:nvSpPr>
            <p:cNvPr id="5" name="object 5"/>
            <p:cNvSpPr/>
            <p:nvPr/>
          </p:nvSpPr>
          <p:spPr>
            <a:xfrm>
              <a:off x="6500926" y="2454973"/>
              <a:ext cx="1110386" cy="983157"/>
            </a:xfrm>
            <a:prstGeom prst="rect">
              <a:avLst/>
            </a:prstGeom>
            <a:blipFill>
              <a:blip r:embed="rId2" cstate="print"/>
              <a:stretch>
                <a:fillRect/>
              </a:stretch>
            </a:blipFill>
          </p:spPr>
          <p:txBody>
            <a:bodyPr wrap="square" lIns="0" tIns="0" rIns="0" bIns="0" rtlCol="0"/>
            <a:lstStyle/>
            <a:p>
              <a:endParaRPr sz="1632"/>
            </a:p>
          </p:txBody>
        </p:sp>
        <p:sp>
          <p:nvSpPr>
            <p:cNvPr id="6" name="object 6"/>
            <p:cNvSpPr/>
            <p:nvPr/>
          </p:nvSpPr>
          <p:spPr>
            <a:xfrm>
              <a:off x="3066199" y="3470605"/>
              <a:ext cx="6293700" cy="2576664"/>
            </a:xfrm>
            <a:prstGeom prst="rect">
              <a:avLst/>
            </a:prstGeom>
            <a:blipFill>
              <a:blip r:embed="rId3" cstate="print"/>
              <a:stretch>
                <a:fillRect/>
              </a:stretch>
            </a:blipFill>
          </p:spPr>
          <p:txBody>
            <a:bodyPr wrap="square" lIns="0" tIns="0" rIns="0" bIns="0" rtlCol="0"/>
            <a:lstStyle/>
            <a:p>
              <a:endParaRPr sz="1632"/>
            </a:p>
          </p:txBody>
        </p:sp>
      </p:grpSp>
    </p:spTree>
    <p:extLst>
      <p:ext uri="{BB962C8B-B14F-4D97-AF65-F5344CB8AC3E}">
        <p14:creationId xmlns:p14="http://schemas.microsoft.com/office/powerpoint/2010/main" val="28992972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337983" y="755484"/>
            <a:ext cx="6539023" cy="419100"/>
          </a:xfrm>
          <a:prstGeom prst="rect">
            <a:avLst/>
          </a:prstGeom>
        </p:spPr>
        <p:txBody>
          <a:bodyPr vert="horz" wrap="square" lIns="0" tIns="13820" rIns="0" bIns="0" rtlCol="0">
            <a:spAutoFit/>
          </a:bodyPr>
          <a:lstStyle/>
          <a:p>
            <a:pPr marL="11516">
              <a:lnSpc>
                <a:spcPct val="100000"/>
              </a:lnSpc>
              <a:spcBef>
                <a:spcPts val="109"/>
              </a:spcBef>
              <a:tabLst>
                <a:tab pos="2182350" algn="l"/>
              </a:tabLst>
            </a:pPr>
            <a:r>
              <a:rPr sz="3877" spc="-156" baseline="2923" dirty="0">
                <a:solidFill>
                  <a:srgbClr val="829FF9"/>
                </a:solidFill>
                <a:latin typeface="DejaVu Sans"/>
                <a:cs typeface="DejaVu Sans"/>
              </a:rPr>
              <a:t>✦</a:t>
            </a:r>
            <a:r>
              <a:rPr sz="3877" spc="-571" baseline="2923" dirty="0">
                <a:solidFill>
                  <a:srgbClr val="829FF9"/>
                </a:solidFill>
                <a:latin typeface="DejaVu Sans"/>
                <a:cs typeface="DejaVu Sans"/>
              </a:rPr>
              <a:t> </a:t>
            </a:r>
            <a:r>
              <a:rPr sz="2584" spc="5" dirty="0"/>
              <a:t>Para</a:t>
            </a:r>
            <a:r>
              <a:rPr sz="2584" spc="9" dirty="0"/>
              <a:t> </a:t>
            </a:r>
            <a:r>
              <a:rPr sz="2584" spc="5" dirty="0"/>
              <a:t>volver	a la rama</a:t>
            </a:r>
            <a:r>
              <a:rPr sz="2584" spc="-50" dirty="0"/>
              <a:t> </a:t>
            </a:r>
            <a:r>
              <a:rPr sz="2584" spc="5" dirty="0"/>
              <a:t>master:</a:t>
            </a:r>
            <a:endParaRPr sz="2584" dirty="0">
              <a:latin typeface="DejaVu Sans"/>
              <a:cs typeface="DejaVu Sans"/>
            </a:endParaRPr>
          </a:p>
        </p:txBody>
      </p:sp>
      <p:sp>
        <p:nvSpPr>
          <p:cNvPr id="3" name="object 3"/>
          <p:cNvSpPr txBox="1"/>
          <p:nvPr/>
        </p:nvSpPr>
        <p:spPr>
          <a:xfrm>
            <a:off x="2337983" y="1188038"/>
            <a:ext cx="3634567" cy="419772"/>
          </a:xfrm>
          <a:prstGeom prst="rect">
            <a:avLst/>
          </a:prstGeom>
        </p:spPr>
        <p:txBody>
          <a:bodyPr vert="horz" wrap="square" lIns="0" tIns="13820" rIns="0" bIns="0" rtlCol="0">
            <a:spAutoFit/>
          </a:bodyPr>
          <a:lstStyle/>
          <a:p>
            <a:pPr marL="11516">
              <a:lnSpc>
                <a:spcPct val="100000"/>
              </a:lnSpc>
              <a:spcBef>
                <a:spcPts val="109"/>
              </a:spcBef>
            </a:pPr>
            <a:r>
              <a:rPr sz="2584" b="1" spc="9" dirty="0">
                <a:solidFill>
                  <a:srgbClr val="942192"/>
                </a:solidFill>
                <a:latin typeface="Tahoma"/>
                <a:cs typeface="Tahoma"/>
              </a:rPr>
              <a:t>$ </a:t>
            </a:r>
            <a:r>
              <a:rPr sz="2584" b="1" spc="5" dirty="0">
                <a:latin typeface="Tahoma"/>
                <a:cs typeface="Tahoma"/>
              </a:rPr>
              <a:t>git checkout</a:t>
            </a:r>
            <a:r>
              <a:rPr sz="2584" b="1" spc="-63" dirty="0">
                <a:latin typeface="Tahoma"/>
                <a:cs typeface="Tahoma"/>
              </a:rPr>
              <a:t> </a:t>
            </a:r>
            <a:r>
              <a:rPr sz="2584" b="1" spc="5" dirty="0">
                <a:latin typeface="Tahoma"/>
                <a:cs typeface="Tahoma"/>
              </a:rPr>
              <a:t>master</a:t>
            </a:r>
            <a:endParaRPr sz="2584">
              <a:latin typeface="Tahoma"/>
              <a:cs typeface="Tahoma"/>
            </a:endParaRPr>
          </a:p>
        </p:txBody>
      </p:sp>
      <p:sp>
        <p:nvSpPr>
          <p:cNvPr id="4" name="object 4"/>
          <p:cNvSpPr/>
          <p:nvPr/>
        </p:nvSpPr>
        <p:spPr>
          <a:xfrm>
            <a:off x="3314704" y="1542365"/>
            <a:ext cx="5710093" cy="3280346"/>
          </a:xfrm>
          <a:prstGeom prst="rect">
            <a:avLst/>
          </a:prstGeom>
          <a:blipFill>
            <a:blip r:embed="rId2"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655438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Imagen que contiene juguete, lego, tabla, esquiando&#10;&#10;Descripción generada automáticamente">
            <a:extLst>
              <a:ext uri="{FF2B5EF4-FFF2-40B4-BE49-F238E27FC236}">
                <a16:creationId xmlns:a16="http://schemas.microsoft.com/office/drawing/2014/main" id="{DD103B70-F3E0-4E0E-81AC-41DE13F40ED7}"/>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022" r="16022"/>
          <a:stretch>
            <a:fillRect/>
          </a:stretch>
        </p:blipFill>
        <p:spPr/>
      </p:pic>
      <p:sp>
        <p:nvSpPr>
          <p:cNvPr id="3" name="Marcador de texto 2">
            <a:extLst>
              <a:ext uri="{FF2B5EF4-FFF2-40B4-BE49-F238E27FC236}">
                <a16:creationId xmlns:a16="http://schemas.microsoft.com/office/drawing/2014/main" id="{934B348D-3D69-4614-A388-F5A25047936D}"/>
              </a:ext>
            </a:extLst>
          </p:cNvPr>
          <p:cNvSpPr>
            <a:spLocks noGrp="1"/>
          </p:cNvSpPr>
          <p:nvPr>
            <p:ph type="body" sz="quarter" idx="12"/>
          </p:nvPr>
        </p:nvSpPr>
        <p:spPr/>
        <p:txBody>
          <a:bodyPr/>
          <a:lstStyle/>
          <a:p>
            <a:endParaRPr lang="es-ES"/>
          </a:p>
        </p:txBody>
      </p:sp>
      <p:sp>
        <p:nvSpPr>
          <p:cNvPr id="4" name="Marcador de texto 3">
            <a:extLst>
              <a:ext uri="{FF2B5EF4-FFF2-40B4-BE49-F238E27FC236}">
                <a16:creationId xmlns:a16="http://schemas.microsoft.com/office/drawing/2014/main" id="{41152708-1352-4FC4-BD5B-26F0FCE49A1F}"/>
              </a:ext>
            </a:extLst>
          </p:cNvPr>
          <p:cNvSpPr>
            <a:spLocks noGrp="1"/>
          </p:cNvSpPr>
          <p:nvPr>
            <p:ph type="body" sz="quarter" idx="11"/>
          </p:nvPr>
        </p:nvSpPr>
        <p:spPr/>
        <p:txBody>
          <a:bodyPr/>
          <a:lstStyle/>
          <a:p>
            <a:r>
              <a:rPr lang="es-ES" dirty="0"/>
              <a:t>Experiencia</a:t>
            </a:r>
          </a:p>
        </p:txBody>
      </p:sp>
    </p:spTree>
    <p:extLst>
      <p:ext uri="{BB962C8B-B14F-4D97-AF65-F5344CB8AC3E}">
        <p14:creationId xmlns:p14="http://schemas.microsoft.com/office/powerpoint/2010/main" val="40254044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2290908" y="619197"/>
            <a:ext cx="6719777" cy="419100"/>
          </a:xfrm>
          <a:prstGeom prst="rect">
            <a:avLst/>
          </a:prstGeom>
        </p:spPr>
        <p:txBody>
          <a:bodyPr vert="horz" wrap="square" lIns="0" tIns="13820" rIns="0" bIns="0" rtlCol="0">
            <a:spAutoFit/>
          </a:bodyPr>
          <a:lstStyle/>
          <a:p>
            <a:pPr marL="11516">
              <a:lnSpc>
                <a:spcPct val="100000"/>
              </a:lnSpc>
              <a:spcBef>
                <a:spcPts val="109"/>
              </a:spcBef>
            </a:pPr>
            <a:r>
              <a:rPr sz="3877" spc="-156" baseline="2923" dirty="0">
                <a:solidFill>
                  <a:srgbClr val="829FF9"/>
                </a:solidFill>
                <a:latin typeface="DejaVu Sans"/>
                <a:cs typeface="DejaVu Sans"/>
              </a:rPr>
              <a:t>✦ </a:t>
            </a:r>
            <a:r>
              <a:rPr sz="2584" spc="5" dirty="0"/>
              <a:t>Si </a:t>
            </a:r>
            <a:r>
              <a:rPr sz="2584" spc="9" dirty="0"/>
              <a:t>hacemos </a:t>
            </a:r>
            <a:r>
              <a:rPr sz="2584" spc="5" dirty="0"/>
              <a:t>un nuevo</a:t>
            </a:r>
            <a:r>
              <a:rPr sz="2584" spc="-331" dirty="0"/>
              <a:t> </a:t>
            </a:r>
            <a:r>
              <a:rPr sz="2584" spc="5" dirty="0"/>
              <a:t>commit:</a:t>
            </a:r>
            <a:endParaRPr sz="2584" dirty="0">
              <a:latin typeface="DejaVu Sans"/>
              <a:cs typeface="DejaVu Sans"/>
            </a:endParaRPr>
          </a:p>
        </p:txBody>
      </p:sp>
      <p:sp>
        <p:nvSpPr>
          <p:cNvPr id="3" name="object 3"/>
          <p:cNvSpPr txBox="1"/>
          <p:nvPr/>
        </p:nvSpPr>
        <p:spPr>
          <a:xfrm>
            <a:off x="2290908" y="1076039"/>
            <a:ext cx="4873153" cy="697892"/>
          </a:xfrm>
          <a:prstGeom prst="rect">
            <a:avLst/>
          </a:prstGeom>
        </p:spPr>
        <p:txBody>
          <a:bodyPr vert="horz" wrap="square" lIns="0" tIns="14395" rIns="0" bIns="0" rtlCol="0">
            <a:spAutoFit/>
          </a:bodyPr>
          <a:lstStyle/>
          <a:p>
            <a:pPr marL="23033">
              <a:lnSpc>
                <a:spcPct val="100000"/>
              </a:lnSpc>
              <a:spcBef>
                <a:spcPts val="113"/>
              </a:spcBef>
            </a:pPr>
            <a:r>
              <a:rPr sz="2448" spc="-177" baseline="9259" dirty="0">
                <a:solidFill>
                  <a:srgbClr val="FF2600"/>
                </a:solidFill>
                <a:latin typeface="DejaVu Sans"/>
                <a:cs typeface="DejaVu Sans"/>
              </a:rPr>
              <a:t>★ </a:t>
            </a:r>
            <a:r>
              <a:rPr sz="2176" spc="9" dirty="0">
                <a:solidFill>
                  <a:srgbClr val="0433FF"/>
                </a:solidFill>
                <a:latin typeface="Arial"/>
                <a:cs typeface="Arial"/>
              </a:rPr>
              <a:t>avanza la rama apuntada por</a:t>
            </a:r>
            <a:r>
              <a:rPr sz="2176" spc="-131" dirty="0">
                <a:solidFill>
                  <a:srgbClr val="0433FF"/>
                </a:solidFill>
                <a:latin typeface="Arial"/>
                <a:cs typeface="Arial"/>
              </a:rPr>
              <a:t> </a:t>
            </a:r>
            <a:r>
              <a:rPr sz="2176" spc="14" dirty="0">
                <a:solidFill>
                  <a:srgbClr val="0433FF"/>
                </a:solidFill>
                <a:latin typeface="Arial"/>
                <a:cs typeface="Arial"/>
              </a:rPr>
              <a:t>HEAD:</a:t>
            </a:r>
            <a:endParaRPr sz="2176">
              <a:latin typeface="Arial"/>
              <a:cs typeface="Arial"/>
            </a:endParaRPr>
          </a:p>
          <a:p>
            <a:pPr marL="530904" indent="-153168">
              <a:lnSpc>
                <a:spcPct val="100000"/>
              </a:lnSpc>
              <a:spcBef>
                <a:spcPts val="458"/>
              </a:spcBef>
              <a:buClr>
                <a:srgbClr val="000000"/>
              </a:buClr>
              <a:buSzPct val="125641"/>
              <a:buChar char="•"/>
              <a:tabLst>
                <a:tab pos="531480" algn="l"/>
              </a:tabLst>
            </a:pPr>
            <a:r>
              <a:rPr sz="1768" spc="14" dirty="0">
                <a:solidFill>
                  <a:srgbClr val="021EAA"/>
                </a:solidFill>
                <a:latin typeface="Arial"/>
                <a:cs typeface="Arial"/>
              </a:rPr>
              <a:t>master</a:t>
            </a:r>
            <a:endParaRPr sz="1768">
              <a:latin typeface="Arial"/>
              <a:cs typeface="Arial"/>
            </a:endParaRPr>
          </a:p>
        </p:txBody>
      </p:sp>
      <p:sp>
        <p:nvSpPr>
          <p:cNvPr id="4" name="object 4"/>
          <p:cNvSpPr/>
          <p:nvPr/>
        </p:nvSpPr>
        <p:spPr>
          <a:xfrm>
            <a:off x="3443968" y="1419655"/>
            <a:ext cx="5684325" cy="4362306"/>
          </a:xfrm>
          <a:prstGeom prst="rect">
            <a:avLst/>
          </a:prstGeom>
          <a:blipFill>
            <a:blip r:embed="rId2"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2688466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Crear ramas y cambiar de rama</a:t>
            </a:r>
            <a:endParaRPr lang="es-ES"/>
          </a:p>
        </p:txBody>
      </p:sp>
      <p:sp>
        <p:nvSpPr>
          <p:cNvPr id="3" name="object 3"/>
          <p:cNvSpPr txBox="1"/>
          <p:nvPr/>
        </p:nvSpPr>
        <p:spPr>
          <a:xfrm>
            <a:off x="2178199" y="1332899"/>
            <a:ext cx="7647447" cy="4657797"/>
          </a:xfrm>
          <a:prstGeom prst="rect">
            <a:avLst/>
          </a:prstGeom>
        </p:spPr>
        <p:txBody>
          <a:bodyPr vert="horz" wrap="square" lIns="0" tIns="13820" rIns="0" bIns="0" rtlCol="0">
            <a:spAutoFit/>
          </a:bodyPr>
          <a:lstStyle/>
          <a:p>
            <a:pPr marL="328792" marR="4607" indent="-317852">
              <a:lnSpc>
                <a:spcPct val="100000"/>
              </a:lnSpc>
              <a:spcBef>
                <a:spcPts val="109"/>
              </a:spcBef>
              <a:buClr>
                <a:srgbClr val="829FF9"/>
              </a:buClr>
              <a:buFont typeface="DejaVu Sans"/>
              <a:buChar char="✦"/>
              <a:tabLst>
                <a:tab pos="329368" algn="l"/>
              </a:tabLst>
            </a:pPr>
            <a:r>
              <a:rPr sz="2584" spc="5" dirty="0">
                <a:solidFill>
                  <a:srgbClr val="021EAA"/>
                </a:solidFill>
                <a:latin typeface="Arial"/>
                <a:cs typeface="Arial"/>
              </a:rPr>
              <a:t>Para crear una rama nueva en el punto de trabajo  actual:</a:t>
            </a:r>
            <a:endParaRPr sz="2584" dirty="0">
              <a:latin typeface="Arial"/>
              <a:cs typeface="Arial"/>
            </a:endParaRPr>
          </a:p>
          <a:p>
            <a:pPr marL="461806">
              <a:lnSpc>
                <a:spcPct val="100000"/>
              </a:lnSpc>
              <a:spcBef>
                <a:spcPts val="753"/>
              </a:spcBef>
            </a:pPr>
            <a:r>
              <a:rPr sz="2176" b="1" spc="9" dirty="0">
                <a:solidFill>
                  <a:srgbClr val="0433FF"/>
                </a:solidFill>
                <a:latin typeface="Tahoma"/>
                <a:cs typeface="Tahoma"/>
              </a:rPr>
              <a:t>git </a:t>
            </a:r>
            <a:r>
              <a:rPr sz="2176" b="1" spc="9" dirty="0">
                <a:solidFill>
                  <a:srgbClr val="FF2600"/>
                </a:solidFill>
                <a:latin typeface="Tahoma"/>
                <a:cs typeface="Tahoma"/>
              </a:rPr>
              <a:t>branch</a:t>
            </a:r>
            <a:r>
              <a:rPr sz="2176" b="1" dirty="0">
                <a:solidFill>
                  <a:srgbClr val="FF2600"/>
                </a:solidFill>
                <a:latin typeface="Tahoma"/>
                <a:cs typeface="Tahoma"/>
              </a:rPr>
              <a:t> </a:t>
            </a:r>
            <a:r>
              <a:rPr sz="2176" b="1" spc="14" dirty="0">
                <a:solidFill>
                  <a:srgbClr val="0433FF"/>
                </a:solidFill>
                <a:latin typeface="Tahoma"/>
                <a:cs typeface="Tahoma"/>
              </a:rPr>
              <a:t>&lt;nombre&gt;</a:t>
            </a:r>
            <a:endParaRPr sz="2176" dirty="0">
              <a:latin typeface="Tahoma"/>
              <a:cs typeface="Tahoma"/>
            </a:endParaRPr>
          </a:p>
          <a:p>
            <a:pPr>
              <a:lnSpc>
                <a:spcPct val="100000"/>
              </a:lnSpc>
              <a:spcBef>
                <a:spcPts val="27"/>
              </a:spcBef>
            </a:pPr>
            <a:endParaRPr sz="3128" dirty="0">
              <a:latin typeface="Tahoma"/>
              <a:cs typeface="Tahoma"/>
            </a:endParaRPr>
          </a:p>
          <a:p>
            <a:pPr marL="328792" indent="-317852">
              <a:lnSpc>
                <a:spcPct val="100000"/>
              </a:lnSpc>
              <a:buClr>
                <a:srgbClr val="829FF9"/>
              </a:buClr>
              <a:buFont typeface="DejaVu Sans"/>
              <a:buChar char="✦"/>
              <a:tabLst>
                <a:tab pos="329368" algn="l"/>
              </a:tabLst>
            </a:pPr>
            <a:r>
              <a:rPr sz="2584" spc="5" dirty="0">
                <a:solidFill>
                  <a:srgbClr val="021EAA"/>
                </a:solidFill>
                <a:latin typeface="Arial"/>
                <a:cs typeface="Arial"/>
              </a:rPr>
              <a:t>Para crear una rama nueva en un commit</a:t>
            </a:r>
            <a:r>
              <a:rPr sz="2584" spc="9" dirty="0">
                <a:solidFill>
                  <a:srgbClr val="021EAA"/>
                </a:solidFill>
                <a:latin typeface="Arial"/>
                <a:cs typeface="Arial"/>
              </a:rPr>
              <a:t> </a:t>
            </a:r>
            <a:r>
              <a:rPr sz="2584" spc="5" dirty="0">
                <a:solidFill>
                  <a:srgbClr val="021EAA"/>
                </a:solidFill>
                <a:latin typeface="Arial"/>
                <a:cs typeface="Arial"/>
              </a:rPr>
              <a:t>dado:</a:t>
            </a:r>
            <a:endParaRPr sz="2584" dirty="0">
              <a:latin typeface="Arial"/>
              <a:cs typeface="Arial"/>
            </a:endParaRPr>
          </a:p>
          <a:p>
            <a:pPr marL="461806">
              <a:lnSpc>
                <a:spcPct val="100000"/>
              </a:lnSpc>
              <a:spcBef>
                <a:spcPts val="753"/>
              </a:spcBef>
            </a:pPr>
            <a:r>
              <a:rPr sz="2176" b="1" spc="9" dirty="0">
                <a:solidFill>
                  <a:srgbClr val="0433FF"/>
                </a:solidFill>
                <a:latin typeface="Tahoma"/>
                <a:cs typeface="Tahoma"/>
              </a:rPr>
              <a:t>git </a:t>
            </a:r>
            <a:r>
              <a:rPr sz="2176" b="1" spc="9" dirty="0">
                <a:solidFill>
                  <a:srgbClr val="FF2600"/>
                </a:solidFill>
                <a:latin typeface="Tahoma"/>
                <a:cs typeface="Tahoma"/>
              </a:rPr>
              <a:t>branch </a:t>
            </a:r>
            <a:r>
              <a:rPr sz="2176" b="1" spc="14" dirty="0">
                <a:solidFill>
                  <a:srgbClr val="0433FF"/>
                </a:solidFill>
                <a:latin typeface="Tahoma"/>
                <a:cs typeface="Tahoma"/>
              </a:rPr>
              <a:t>&lt;nombre&gt;</a:t>
            </a:r>
            <a:r>
              <a:rPr sz="2176" b="1" spc="-9" dirty="0">
                <a:solidFill>
                  <a:srgbClr val="0433FF"/>
                </a:solidFill>
                <a:latin typeface="Tahoma"/>
                <a:cs typeface="Tahoma"/>
              </a:rPr>
              <a:t> </a:t>
            </a:r>
            <a:r>
              <a:rPr sz="2176" b="1" spc="14" dirty="0">
                <a:solidFill>
                  <a:srgbClr val="0433FF"/>
                </a:solidFill>
                <a:latin typeface="Tahoma"/>
                <a:cs typeface="Tahoma"/>
              </a:rPr>
              <a:t>&lt;commit&gt;</a:t>
            </a:r>
            <a:endParaRPr sz="2176" dirty="0">
              <a:latin typeface="Tahoma"/>
              <a:cs typeface="Tahoma"/>
            </a:endParaRPr>
          </a:p>
          <a:p>
            <a:pPr>
              <a:lnSpc>
                <a:spcPct val="100000"/>
              </a:lnSpc>
            </a:pPr>
            <a:endParaRPr sz="2630" dirty="0">
              <a:latin typeface="Tahoma"/>
              <a:cs typeface="Tahoma"/>
            </a:endParaRPr>
          </a:p>
          <a:p>
            <a:pPr>
              <a:lnSpc>
                <a:spcPct val="100000"/>
              </a:lnSpc>
              <a:spcBef>
                <a:spcPts val="5"/>
              </a:spcBef>
            </a:pPr>
            <a:endParaRPr sz="3219" dirty="0">
              <a:latin typeface="Tahoma"/>
              <a:cs typeface="Tahoma"/>
            </a:endParaRPr>
          </a:p>
          <a:p>
            <a:pPr marL="328792" marR="463533" indent="-317852">
              <a:lnSpc>
                <a:spcPct val="100000"/>
              </a:lnSpc>
              <a:buClr>
                <a:srgbClr val="829FF9"/>
              </a:buClr>
              <a:buFont typeface="DejaVu Sans"/>
              <a:buChar char="✦"/>
              <a:tabLst>
                <a:tab pos="329368" algn="l"/>
              </a:tabLst>
            </a:pPr>
            <a:r>
              <a:rPr sz="2584" spc="5" dirty="0">
                <a:solidFill>
                  <a:srgbClr val="021EAA"/>
                </a:solidFill>
                <a:latin typeface="Arial"/>
                <a:cs typeface="Arial"/>
              </a:rPr>
              <a:t>El </a:t>
            </a:r>
            <a:r>
              <a:rPr sz="2584" spc="9" dirty="0">
                <a:solidFill>
                  <a:srgbClr val="021EAA"/>
                </a:solidFill>
                <a:latin typeface="Arial"/>
                <a:cs typeface="Arial"/>
              </a:rPr>
              <a:t>comando </a:t>
            </a:r>
            <a:r>
              <a:rPr sz="2584" spc="5" dirty="0">
                <a:solidFill>
                  <a:srgbClr val="021EAA"/>
                </a:solidFill>
                <a:latin typeface="Arial"/>
                <a:cs typeface="Arial"/>
              </a:rPr>
              <a:t>checkout con la opción -b también  permite crear una rama y cambiarse a</a:t>
            </a:r>
            <a:r>
              <a:rPr sz="2584" spc="-14" dirty="0">
                <a:solidFill>
                  <a:srgbClr val="021EAA"/>
                </a:solidFill>
                <a:latin typeface="Arial"/>
                <a:cs typeface="Arial"/>
              </a:rPr>
              <a:t> </a:t>
            </a:r>
            <a:r>
              <a:rPr sz="2584" spc="5" dirty="0">
                <a:solidFill>
                  <a:srgbClr val="021EAA"/>
                </a:solidFill>
                <a:latin typeface="Arial"/>
                <a:cs typeface="Arial"/>
              </a:rPr>
              <a:t>ella:</a:t>
            </a:r>
            <a:endParaRPr sz="2584" dirty="0">
              <a:latin typeface="Arial"/>
              <a:cs typeface="Arial"/>
            </a:endParaRPr>
          </a:p>
          <a:p>
            <a:pPr marL="455471">
              <a:lnSpc>
                <a:spcPct val="100000"/>
              </a:lnSpc>
              <a:spcBef>
                <a:spcPts val="753"/>
              </a:spcBef>
            </a:pPr>
            <a:r>
              <a:rPr sz="2176" b="1" spc="9" dirty="0">
                <a:solidFill>
                  <a:srgbClr val="0433FF"/>
                </a:solidFill>
                <a:latin typeface="Tahoma"/>
                <a:cs typeface="Tahoma"/>
              </a:rPr>
              <a:t>git </a:t>
            </a:r>
            <a:r>
              <a:rPr sz="2176" b="1" spc="9" dirty="0">
                <a:solidFill>
                  <a:srgbClr val="FF2600"/>
                </a:solidFill>
                <a:latin typeface="Tahoma"/>
                <a:cs typeface="Tahoma"/>
              </a:rPr>
              <a:t>checkout -b</a:t>
            </a:r>
            <a:r>
              <a:rPr sz="2176" b="1" spc="-5" dirty="0">
                <a:solidFill>
                  <a:srgbClr val="FF2600"/>
                </a:solidFill>
                <a:latin typeface="Tahoma"/>
                <a:cs typeface="Tahoma"/>
              </a:rPr>
              <a:t> </a:t>
            </a:r>
            <a:r>
              <a:rPr sz="2176" b="1" spc="14" dirty="0">
                <a:solidFill>
                  <a:srgbClr val="0433FF"/>
                </a:solidFill>
                <a:latin typeface="Tahoma"/>
                <a:cs typeface="Tahoma"/>
              </a:rPr>
              <a:t>&lt;nombre&gt;</a:t>
            </a:r>
            <a:endParaRPr sz="2176" dirty="0">
              <a:latin typeface="Tahoma"/>
              <a:cs typeface="Tahoma"/>
            </a:endParaRPr>
          </a:p>
        </p:txBody>
      </p:sp>
    </p:spTree>
    <p:extLst>
      <p:ext uri="{BB962C8B-B14F-4D97-AF65-F5344CB8AC3E}">
        <p14:creationId xmlns:p14="http://schemas.microsoft.com/office/powerpoint/2010/main" val="11143055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Cambiar de rama</a:t>
            </a:r>
            <a:endParaRPr lang="es-ES"/>
          </a:p>
        </p:txBody>
      </p:sp>
      <p:sp>
        <p:nvSpPr>
          <p:cNvPr id="3" name="object 3"/>
          <p:cNvSpPr txBox="1"/>
          <p:nvPr/>
        </p:nvSpPr>
        <p:spPr>
          <a:xfrm>
            <a:off x="2102888" y="1156294"/>
            <a:ext cx="8276241" cy="4896186"/>
          </a:xfrm>
          <a:prstGeom prst="rect">
            <a:avLst/>
          </a:prstGeom>
        </p:spPr>
        <p:txBody>
          <a:bodyPr vert="horz" wrap="square" lIns="0" tIns="122074" rIns="0" bIns="0" rtlCol="0">
            <a:spAutoFit/>
          </a:bodyPr>
          <a:lstStyle/>
          <a:p>
            <a:pPr marL="340308" indent="-317852">
              <a:lnSpc>
                <a:spcPct val="100000"/>
              </a:lnSpc>
              <a:spcBef>
                <a:spcPts val="961"/>
              </a:spcBef>
              <a:buClr>
                <a:srgbClr val="829FF9"/>
              </a:buClr>
              <a:buFont typeface="DejaVu Sans"/>
              <a:buChar char="✦"/>
              <a:tabLst>
                <a:tab pos="340884" algn="l"/>
              </a:tabLst>
            </a:pPr>
            <a:r>
              <a:rPr sz="2584" spc="5" dirty="0">
                <a:solidFill>
                  <a:srgbClr val="021EAA"/>
                </a:solidFill>
                <a:latin typeface="Arial"/>
                <a:cs typeface="Arial"/>
              </a:rPr>
              <a:t>Para cambiar de</a:t>
            </a:r>
            <a:r>
              <a:rPr sz="2584" spc="-9" dirty="0">
                <a:solidFill>
                  <a:srgbClr val="021EAA"/>
                </a:solidFill>
                <a:latin typeface="Arial"/>
                <a:cs typeface="Arial"/>
              </a:rPr>
              <a:t> </a:t>
            </a:r>
            <a:r>
              <a:rPr sz="2584" spc="5" dirty="0">
                <a:solidFill>
                  <a:srgbClr val="021EAA"/>
                </a:solidFill>
                <a:latin typeface="Arial"/>
                <a:cs typeface="Arial"/>
              </a:rPr>
              <a:t>rama:</a:t>
            </a:r>
            <a:endParaRPr sz="2584" dirty="0">
              <a:latin typeface="Arial"/>
              <a:cs typeface="Arial"/>
            </a:endParaRPr>
          </a:p>
          <a:p>
            <a:pPr marL="746835">
              <a:lnSpc>
                <a:spcPct val="100000"/>
              </a:lnSpc>
              <a:spcBef>
                <a:spcPts val="753"/>
              </a:spcBef>
            </a:pPr>
            <a:r>
              <a:rPr sz="2176" b="1" spc="9" dirty="0">
                <a:solidFill>
                  <a:srgbClr val="0433FF"/>
                </a:solidFill>
                <a:latin typeface="Tahoma"/>
                <a:cs typeface="Tahoma"/>
              </a:rPr>
              <a:t>git </a:t>
            </a:r>
            <a:r>
              <a:rPr sz="2176" b="1" spc="9" dirty="0">
                <a:solidFill>
                  <a:srgbClr val="FF2600"/>
                </a:solidFill>
                <a:latin typeface="Tahoma"/>
                <a:cs typeface="Tahoma"/>
              </a:rPr>
              <a:t>checkout</a:t>
            </a:r>
            <a:r>
              <a:rPr sz="2176" b="1" spc="5" dirty="0">
                <a:solidFill>
                  <a:srgbClr val="FF2600"/>
                </a:solidFill>
                <a:latin typeface="Tahoma"/>
                <a:cs typeface="Tahoma"/>
              </a:rPr>
              <a:t> </a:t>
            </a:r>
            <a:r>
              <a:rPr sz="2176" b="1" spc="14" dirty="0">
                <a:solidFill>
                  <a:srgbClr val="0433FF"/>
                </a:solidFill>
                <a:latin typeface="Tahoma"/>
                <a:cs typeface="Tahoma"/>
              </a:rPr>
              <a:t>&lt;nombre&gt;</a:t>
            </a:r>
            <a:endParaRPr sz="2176" dirty="0">
              <a:latin typeface="Tahoma"/>
              <a:cs typeface="Tahoma"/>
            </a:endParaRPr>
          </a:p>
          <a:p>
            <a:pPr marL="340308" indent="-317852">
              <a:lnSpc>
                <a:spcPct val="100000"/>
              </a:lnSpc>
              <a:spcBef>
                <a:spcPts val="540"/>
              </a:spcBef>
              <a:buClr>
                <a:srgbClr val="829FF9"/>
              </a:buClr>
              <a:buFont typeface="DejaVu Sans"/>
              <a:buChar char="✦"/>
              <a:tabLst>
                <a:tab pos="340884" algn="l"/>
              </a:tabLst>
            </a:pPr>
            <a:r>
              <a:rPr sz="2584" spc="5" dirty="0">
                <a:solidFill>
                  <a:srgbClr val="021EAA"/>
                </a:solidFill>
                <a:latin typeface="Arial"/>
                <a:cs typeface="Arial"/>
              </a:rPr>
              <a:t>Para crear una rama y cambiarse a</a:t>
            </a:r>
            <a:r>
              <a:rPr sz="2584" spc="-14" dirty="0">
                <a:solidFill>
                  <a:srgbClr val="021EAA"/>
                </a:solidFill>
                <a:latin typeface="Arial"/>
                <a:cs typeface="Arial"/>
              </a:rPr>
              <a:t> </a:t>
            </a:r>
            <a:r>
              <a:rPr sz="2584" spc="5" dirty="0">
                <a:solidFill>
                  <a:srgbClr val="021EAA"/>
                </a:solidFill>
                <a:latin typeface="Arial"/>
                <a:cs typeface="Arial"/>
              </a:rPr>
              <a:t>ella:</a:t>
            </a:r>
            <a:endParaRPr sz="2584" dirty="0">
              <a:latin typeface="Arial"/>
              <a:cs typeface="Arial"/>
            </a:endParaRPr>
          </a:p>
          <a:p>
            <a:pPr marL="746835">
              <a:lnSpc>
                <a:spcPct val="100000"/>
              </a:lnSpc>
              <a:spcBef>
                <a:spcPts val="753"/>
              </a:spcBef>
            </a:pPr>
            <a:r>
              <a:rPr sz="2176" b="1" spc="9" dirty="0">
                <a:solidFill>
                  <a:srgbClr val="0433FF"/>
                </a:solidFill>
                <a:latin typeface="Tahoma"/>
                <a:cs typeface="Tahoma"/>
              </a:rPr>
              <a:t>git </a:t>
            </a:r>
            <a:r>
              <a:rPr sz="2176" b="1" spc="9" dirty="0">
                <a:solidFill>
                  <a:srgbClr val="FF2600"/>
                </a:solidFill>
                <a:latin typeface="Tahoma"/>
                <a:cs typeface="Tahoma"/>
              </a:rPr>
              <a:t>checkout -b</a:t>
            </a:r>
            <a:r>
              <a:rPr sz="2176" b="1" spc="-5" dirty="0">
                <a:solidFill>
                  <a:srgbClr val="FF2600"/>
                </a:solidFill>
                <a:latin typeface="Tahoma"/>
                <a:cs typeface="Tahoma"/>
              </a:rPr>
              <a:t> </a:t>
            </a:r>
            <a:r>
              <a:rPr sz="2176" b="1" spc="14" dirty="0">
                <a:solidFill>
                  <a:srgbClr val="0433FF"/>
                </a:solidFill>
                <a:latin typeface="Tahoma"/>
                <a:cs typeface="Tahoma"/>
              </a:rPr>
              <a:t>&lt;nombre&gt;</a:t>
            </a:r>
            <a:endParaRPr sz="2176" dirty="0">
              <a:latin typeface="Tahoma"/>
              <a:cs typeface="Tahoma"/>
            </a:endParaRPr>
          </a:p>
          <a:p>
            <a:pPr marL="340308" marR="16123" indent="-317852" algn="just">
              <a:lnSpc>
                <a:spcPct val="100000"/>
              </a:lnSpc>
              <a:spcBef>
                <a:spcPts val="540"/>
              </a:spcBef>
              <a:buClr>
                <a:srgbClr val="829FF9"/>
              </a:buClr>
              <a:buFont typeface="DejaVu Sans"/>
              <a:buChar char="✦"/>
              <a:tabLst>
                <a:tab pos="340884" algn="l"/>
              </a:tabLst>
            </a:pPr>
            <a:r>
              <a:rPr sz="2584" spc="5" dirty="0">
                <a:solidFill>
                  <a:srgbClr val="021EAA"/>
                </a:solidFill>
                <a:latin typeface="Arial"/>
                <a:cs typeface="Arial"/>
              </a:rPr>
              <a:t>Checkout falla si tenemos cambios en los ficheros del  directorio de trabajo o en el staging area que no están  incluidos en la rama a la que nos queremos </a:t>
            </a:r>
            <a:r>
              <a:rPr sz="2584" spc="-14" dirty="0">
                <a:solidFill>
                  <a:srgbClr val="021EAA"/>
                </a:solidFill>
                <a:latin typeface="Arial"/>
                <a:cs typeface="Arial"/>
              </a:rPr>
              <a:t>cambiar.</a:t>
            </a:r>
            <a:endParaRPr sz="2584" dirty="0">
              <a:latin typeface="Arial"/>
              <a:cs typeface="Arial"/>
            </a:endParaRPr>
          </a:p>
          <a:p>
            <a:pPr marL="302304" algn="just">
              <a:lnSpc>
                <a:spcPct val="100000"/>
              </a:lnSpc>
              <a:spcBef>
                <a:spcPts val="571"/>
              </a:spcBef>
            </a:pPr>
            <a:r>
              <a:rPr sz="2448" spc="-177" baseline="9259" dirty="0">
                <a:solidFill>
                  <a:srgbClr val="FF2600"/>
                </a:solidFill>
                <a:latin typeface="DejaVu Sans"/>
                <a:cs typeface="DejaVu Sans"/>
              </a:rPr>
              <a:t>★ </a:t>
            </a:r>
            <a:r>
              <a:rPr sz="2176" spc="14" dirty="0">
                <a:solidFill>
                  <a:srgbClr val="0433FF"/>
                </a:solidFill>
                <a:latin typeface="Arial"/>
                <a:cs typeface="Arial"/>
              </a:rPr>
              <a:t>Podemos </a:t>
            </a:r>
            <a:r>
              <a:rPr sz="2176" spc="9" dirty="0">
                <a:solidFill>
                  <a:srgbClr val="0433FF"/>
                </a:solidFill>
                <a:latin typeface="Arial"/>
                <a:cs typeface="Arial"/>
              </a:rPr>
              <a:t>forzar el cambio usando la opción</a:t>
            </a:r>
            <a:r>
              <a:rPr sz="2176" spc="-141" dirty="0">
                <a:solidFill>
                  <a:srgbClr val="0433FF"/>
                </a:solidFill>
                <a:latin typeface="Arial"/>
                <a:cs typeface="Arial"/>
              </a:rPr>
              <a:t> </a:t>
            </a:r>
            <a:r>
              <a:rPr sz="2176" b="1" spc="5" dirty="0">
                <a:solidFill>
                  <a:srgbClr val="FF2600"/>
                </a:solidFill>
                <a:latin typeface="Arial"/>
                <a:cs typeface="Arial"/>
              </a:rPr>
              <a:t>-f</a:t>
            </a:r>
            <a:r>
              <a:rPr sz="2176" spc="5" dirty="0">
                <a:solidFill>
                  <a:srgbClr val="0433FF"/>
                </a:solidFill>
                <a:latin typeface="Arial"/>
                <a:cs typeface="Arial"/>
              </a:rPr>
              <a:t>.</a:t>
            </a:r>
            <a:endParaRPr sz="2176" dirty="0">
              <a:latin typeface="Arial"/>
              <a:cs typeface="Arial"/>
            </a:endParaRPr>
          </a:p>
          <a:p>
            <a:pPr marL="812479" lvl="1" indent="-152592" algn="just">
              <a:lnSpc>
                <a:spcPct val="100000"/>
              </a:lnSpc>
              <a:spcBef>
                <a:spcPts val="458"/>
              </a:spcBef>
              <a:buClr>
                <a:srgbClr val="000000"/>
              </a:buClr>
              <a:buSzPct val="125641"/>
              <a:buChar char="•"/>
              <a:tabLst>
                <a:tab pos="813054" algn="l"/>
              </a:tabLst>
            </a:pPr>
            <a:r>
              <a:rPr sz="1768" spc="14" dirty="0">
                <a:solidFill>
                  <a:srgbClr val="021EAA"/>
                </a:solidFill>
                <a:latin typeface="Arial"/>
                <a:cs typeface="Arial"/>
              </a:rPr>
              <a:t>perderemos </a:t>
            </a:r>
            <a:r>
              <a:rPr sz="1768" spc="9" dirty="0">
                <a:solidFill>
                  <a:srgbClr val="021EAA"/>
                </a:solidFill>
                <a:latin typeface="Arial"/>
                <a:cs typeface="Arial"/>
              </a:rPr>
              <a:t>los </a:t>
            </a:r>
            <a:r>
              <a:rPr sz="1768" spc="14" dirty="0">
                <a:solidFill>
                  <a:srgbClr val="021EAA"/>
                </a:solidFill>
                <a:latin typeface="Arial"/>
                <a:cs typeface="Arial"/>
              </a:rPr>
              <a:t>cambios</a:t>
            </a:r>
            <a:r>
              <a:rPr sz="1768" spc="-14" dirty="0">
                <a:solidFill>
                  <a:srgbClr val="021EAA"/>
                </a:solidFill>
                <a:latin typeface="Arial"/>
                <a:cs typeface="Arial"/>
              </a:rPr>
              <a:t> </a:t>
            </a:r>
            <a:r>
              <a:rPr sz="1768" spc="14" dirty="0">
                <a:solidFill>
                  <a:srgbClr val="021EAA"/>
                </a:solidFill>
                <a:latin typeface="Arial"/>
                <a:cs typeface="Arial"/>
              </a:rPr>
              <a:t>realizados</a:t>
            </a:r>
            <a:endParaRPr sz="1768" dirty="0">
              <a:latin typeface="Arial"/>
              <a:cs typeface="Arial"/>
            </a:endParaRPr>
          </a:p>
          <a:p>
            <a:pPr marL="562574" marR="468140" indent="-260846" algn="just">
              <a:lnSpc>
                <a:spcPts val="2603"/>
              </a:lnSpc>
              <a:spcBef>
                <a:spcPts val="626"/>
              </a:spcBef>
            </a:pPr>
            <a:r>
              <a:rPr sz="2448" spc="-177" baseline="9259" dirty="0">
                <a:solidFill>
                  <a:srgbClr val="FF2600"/>
                </a:solidFill>
                <a:latin typeface="DejaVu Sans"/>
                <a:cs typeface="DejaVu Sans"/>
              </a:rPr>
              <a:t>★ </a:t>
            </a:r>
            <a:r>
              <a:rPr sz="2176" spc="14" dirty="0">
                <a:solidFill>
                  <a:srgbClr val="0433FF"/>
                </a:solidFill>
                <a:latin typeface="Arial"/>
                <a:cs typeface="Arial"/>
              </a:rPr>
              <a:t>Podemos </a:t>
            </a:r>
            <a:r>
              <a:rPr sz="2176" spc="9" dirty="0">
                <a:solidFill>
                  <a:srgbClr val="0433FF"/>
                </a:solidFill>
                <a:latin typeface="Arial"/>
                <a:cs typeface="Arial"/>
              </a:rPr>
              <a:t>usar la opción </a:t>
            </a:r>
            <a:r>
              <a:rPr sz="2176" b="1" spc="14" dirty="0">
                <a:solidFill>
                  <a:srgbClr val="FF2600"/>
                </a:solidFill>
                <a:latin typeface="Arial"/>
                <a:cs typeface="Arial"/>
              </a:rPr>
              <a:t>-m </a:t>
            </a:r>
            <a:r>
              <a:rPr sz="2176" spc="9" dirty="0">
                <a:solidFill>
                  <a:srgbClr val="0433FF"/>
                </a:solidFill>
                <a:latin typeface="Arial"/>
                <a:cs typeface="Arial"/>
              </a:rPr>
              <a:t>para que nuestros cambios se  mezclen con la rama que queremos</a:t>
            </a:r>
            <a:r>
              <a:rPr sz="2176" spc="-18" dirty="0">
                <a:solidFill>
                  <a:srgbClr val="0433FF"/>
                </a:solidFill>
                <a:latin typeface="Arial"/>
                <a:cs typeface="Arial"/>
              </a:rPr>
              <a:t> </a:t>
            </a:r>
            <a:r>
              <a:rPr sz="2176" spc="9" dirty="0">
                <a:solidFill>
                  <a:srgbClr val="0433FF"/>
                </a:solidFill>
                <a:latin typeface="Arial"/>
                <a:cs typeface="Arial"/>
              </a:rPr>
              <a:t>sacar</a:t>
            </a:r>
            <a:endParaRPr sz="2176" dirty="0">
              <a:latin typeface="Arial"/>
              <a:cs typeface="Arial"/>
            </a:endParaRPr>
          </a:p>
          <a:p>
            <a:pPr marL="812479" lvl="1" indent="-152592" algn="just">
              <a:lnSpc>
                <a:spcPct val="100000"/>
              </a:lnSpc>
              <a:spcBef>
                <a:spcPts val="371"/>
              </a:spcBef>
              <a:buClr>
                <a:srgbClr val="000000"/>
              </a:buClr>
              <a:buSzPct val="125641"/>
              <a:buChar char="•"/>
              <a:tabLst>
                <a:tab pos="813054" algn="l"/>
              </a:tabLst>
            </a:pPr>
            <a:r>
              <a:rPr sz="1768" spc="14" dirty="0">
                <a:solidFill>
                  <a:srgbClr val="021EAA"/>
                </a:solidFill>
                <a:latin typeface="Arial"/>
                <a:cs typeface="Arial"/>
              </a:rPr>
              <a:t>Si aparecen </a:t>
            </a:r>
            <a:r>
              <a:rPr sz="1768" spc="9" dirty="0">
                <a:solidFill>
                  <a:srgbClr val="021EAA"/>
                </a:solidFill>
                <a:latin typeface="Arial"/>
                <a:cs typeface="Arial"/>
              </a:rPr>
              <a:t>conflictos, los </a:t>
            </a:r>
            <a:r>
              <a:rPr sz="1768" spc="14" dirty="0">
                <a:solidFill>
                  <a:srgbClr val="021EAA"/>
                </a:solidFill>
                <a:latin typeface="Arial"/>
                <a:cs typeface="Arial"/>
              </a:rPr>
              <a:t>tendremos que</a:t>
            </a:r>
            <a:r>
              <a:rPr sz="1768" spc="-27" dirty="0">
                <a:solidFill>
                  <a:srgbClr val="021EAA"/>
                </a:solidFill>
                <a:latin typeface="Arial"/>
                <a:cs typeface="Arial"/>
              </a:rPr>
              <a:t> </a:t>
            </a:r>
            <a:r>
              <a:rPr sz="1768" spc="5" dirty="0">
                <a:solidFill>
                  <a:srgbClr val="021EAA"/>
                </a:solidFill>
                <a:latin typeface="Arial"/>
                <a:cs typeface="Arial"/>
              </a:rPr>
              <a:t>solucionar.</a:t>
            </a:r>
            <a:endParaRPr sz="1768" dirty="0">
              <a:latin typeface="Arial"/>
              <a:cs typeface="Arial"/>
            </a:endParaRPr>
          </a:p>
        </p:txBody>
      </p:sp>
    </p:spTree>
    <p:extLst>
      <p:ext uri="{BB962C8B-B14F-4D97-AF65-F5344CB8AC3E}">
        <p14:creationId xmlns:p14="http://schemas.microsoft.com/office/powerpoint/2010/main" val="124142635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Más usos de “git checkout”</a:t>
            </a:r>
            <a:endParaRPr lang="es-ES"/>
          </a:p>
        </p:txBody>
      </p:sp>
      <p:sp>
        <p:nvSpPr>
          <p:cNvPr id="3" name="object 3"/>
          <p:cNvSpPr/>
          <p:nvPr/>
        </p:nvSpPr>
        <p:spPr>
          <a:xfrm>
            <a:off x="3021129" y="1719118"/>
            <a:ext cx="1738972" cy="495204"/>
          </a:xfrm>
          <a:prstGeom prst="rect">
            <a:avLst/>
          </a:prstGeom>
          <a:blipFill>
            <a:blip r:embed="rId2" cstate="print"/>
            <a:stretch>
              <a:fillRect/>
            </a:stretch>
          </a:blipFill>
        </p:spPr>
        <p:txBody>
          <a:bodyPr wrap="square" lIns="0" tIns="0" rIns="0" bIns="0" rtlCol="0"/>
          <a:lstStyle/>
          <a:p>
            <a:endParaRPr sz="1632"/>
          </a:p>
        </p:txBody>
      </p:sp>
      <p:sp>
        <p:nvSpPr>
          <p:cNvPr id="4" name="object 4"/>
          <p:cNvSpPr/>
          <p:nvPr/>
        </p:nvSpPr>
        <p:spPr>
          <a:xfrm>
            <a:off x="3021128" y="3319894"/>
            <a:ext cx="3017290" cy="495204"/>
          </a:xfrm>
          <a:prstGeom prst="rect">
            <a:avLst/>
          </a:prstGeom>
          <a:blipFill>
            <a:blip r:embed="rId3" cstate="print"/>
            <a:stretch>
              <a:fillRect/>
            </a:stretch>
          </a:blipFill>
        </p:spPr>
        <p:txBody>
          <a:bodyPr wrap="square" lIns="0" tIns="0" rIns="0" bIns="0" rtlCol="0"/>
          <a:lstStyle/>
          <a:p>
            <a:endParaRPr sz="1632"/>
          </a:p>
        </p:txBody>
      </p:sp>
      <p:sp>
        <p:nvSpPr>
          <p:cNvPr id="5" name="object 5"/>
          <p:cNvSpPr txBox="1"/>
          <p:nvPr/>
        </p:nvSpPr>
        <p:spPr>
          <a:xfrm>
            <a:off x="1927225" y="1260001"/>
            <a:ext cx="7857621" cy="3332837"/>
          </a:xfrm>
          <a:prstGeom prst="rect">
            <a:avLst/>
          </a:prstGeom>
          <a:ln w="25427">
            <a:solidFill>
              <a:srgbClr val="929292"/>
            </a:solidFill>
          </a:ln>
        </p:spPr>
        <p:txBody>
          <a:bodyPr vert="horz" wrap="square" lIns="0" tIns="75432" rIns="0" bIns="0" rtlCol="0">
            <a:spAutoFit/>
          </a:bodyPr>
          <a:lstStyle/>
          <a:p>
            <a:pPr marL="66219">
              <a:lnSpc>
                <a:spcPct val="100000"/>
              </a:lnSpc>
              <a:spcBef>
                <a:spcPts val="594"/>
              </a:spcBef>
            </a:pPr>
            <a:r>
              <a:rPr sz="1678" b="1" spc="18" dirty="0">
                <a:solidFill>
                  <a:srgbClr val="008400"/>
                </a:solidFill>
                <a:latin typeface="Tahoma"/>
                <a:cs typeface="Tahoma"/>
              </a:rPr>
              <a:t># </a:t>
            </a:r>
            <a:r>
              <a:rPr sz="1678" b="1" spc="9" dirty="0">
                <a:solidFill>
                  <a:srgbClr val="008400"/>
                </a:solidFill>
                <a:latin typeface="Tahoma"/>
                <a:cs typeface="Tahoma"/>
              </a:rPr>
              <a:t>“git </a:t>
            </a:r>
            <a:r>
              <a:rPr sz="1678" b="1" spc="9" dirty="0">
                <a:solidFill>
                  <a:srgbClr val="FF2600"/>
                </a:solidFill>
                <a:latin typeface="Tahoma"/>
                <a:cs typeface="Tahoma"/>
              </a:rPr>
              <a:t>checkout </a:t>
            </a:r>
            <a:r>
              <a:rPr sz="1678" b="1" spc="5" dirty="0">
                <a:solidFill>
                  <a:srgbClr val="FF2600"/>
                </a:solidFill>
                <a:latin typeface="Tahoma"/>
                <a:cs typeface="Tahoma"/>
              </a:rPr>
              <a:t>.</a:t>
            </a:r>
            <a:r>
              <a:rPr sz="1678" b="1" spc="5" dirty="0">
                <a:solidFill>
                  <a:srgbClr val="008400"/>
                </a:solidFill>
                <a:latin typeface="Tahoma"/>
                <a:cs typeface="Tahoma"/>
              </a:rPr>
              <a:t>” </a:t>
            </a:r>
            <a:r>
              <a:rPr sz="1678" b="1" spc="9" dirty="0">
                <a:solidFill>
                  <a:srgbClr val="008400"/>
                </a:solidFill>
                <a:latin typeface="Tahoma"/>
                <a:cs typeface="Tahoma"/>
              </a:rPr>
              <a:t>deshace cambios staged </a:t>
            </a:r>
            <a:r>
              <a:rPr sz="1678" b="1" spc="14" dirty="0">
                <a:solidFill>
                  <a:srgbClr val="008400"/>
                </a:solidFill>
                <a:latin typeface="Tahoma"/>
                <a:cs typeface="Tahoma"/>
              </a:rPr>
              <a:t>de </a:t>
            </a:r>
            <a:r>
              <a:rPr sz="1678" b="1" spc="9" dirty="0">
                <a:solidFill>
                  <a:srgbClr val="008400"/>
                </a:solidFill>
                <a:latin typeface="Tahoma"/>
                <a:cs typeface="Tahoma"/>
              </a:rPr>
              <a:t>area </a:t>
            </a:r>
            <a:r>
              <a:rPr sz="1678" b="1" spc="14" dirty="0">
                <a:solidFill>
                  <a:srgbClr val="008400"/>
                </a:solidFill>
                <a:latin typeface="Tahoma"/>
                <a:cs typeface="Tahoma"/>
              </a:rPr>
              <a:t>de</a:t>
            </a:r>
            <a:r>
              <a:rPr sz="1678" b="1" spc="-63" dirty="0">
                <a:solidFill>
                  <a:srgbClr val="008400"/>
                </a:solidFill>
                <a:latin typeface="Tahoma"/>
                <a:cs typeface="Tahoma"/>
              </a:rPr>
              <a:t> </a:t>
            </a:r>
            <a:r>
              <a:rPr sz="1678" b="1" spc="9" dirty="0">
                <a:solidFill>
                  <a:srgbClr val="008400"/>
                </a:solidFill>
                <a:latin typeface="Tahoma"/>
                <a:cs typeface="Tahoma"/>
              </a:rPr>
              <a:t>trabajo</a:t>
            </a:r>
            <a:endParaRPr sz="1678">
              <a:latin typeface="Tahoma"/>
              <a:cs typeface="Tahoma"/>
            </a:endParaRPr>
          </a:p>
          <a:p>
            <a:pPr>
              <a:lnSpc>
                <a:spcPct val="100000"/>
              </a:lnSpc>
            </a:pPr>
            <a:endParaRPr sz="1814">
              <a:latin typeface="Tahoma"/>
              <a:cs typeface="Tahoma"/>
            </a:endParaRPr>
          </a:p>
          <a:p>
            <a:pPr marL="107678">
              <a:lnSpc>
                <a:spcPct val="100000"/>
              </a:lnSpc>
            </a:pPr>
            <a:r>
              <a:rPr sz="1678" b="1" spc="9" dirty="0">
                <a:solidFill>
                  <a:srgbClr val="941751"/>
                </a:solidFill>
                <a:latin typeface="Tahoma"/>
                <a:cs typeface="Tahoma"/>
              </a:rPr>
              <a:t>planet$&gt; </a:t>
            </a:r>
            <a:r>
              <a:rPr sz="1678" b="1" spc="9" dirty="0">
                <a:latin typeface="Tahoma"/>
                <a:cs typeface="Tahoma"/>
              </a:rPr>
              <a:t>git checkout</a:t>
            </a:r>
            <a:r>
              <a:rPr sz="1678" b="1" spc="-5" dirty="0">
                <a:latin typeface="Tahoma"/>
                <a:cs typeface="Tahoma"/>
              </a:rPr>
              <a:t> </a:t>
            </a:r>
            <a:r>
              <a:rPr sz="1678" b="1" spc="5" dirty="0">
                <a:latin typeface="Tahoma"/>
                <a:cs typeface="Tahoma"/>
              </a:rPr>
              <a:t>.</a:t>
            </a:r>
            <a:endParaRPr sz="1678">
              <a:latin typeface="Tahoma"/>
              <a:cs typeface="Tahoma"/>
            </a:endParaRPr>
          </a:p>
          <a:p>
            <a:pPr>
              <a:lnSpc>
                <a:spcPct val="100000"/>
              </a:lnSpc>
            </a:pPr>
            <a:endParaRPr sz="1995">
              <a:latin typeface="Tahoma"/>
              <a:cs typeface="Tahoma"/>
            </a:endParaRPr>
          </a:p>
          <a:p>
            <a:pPr>
              <a:lnSpc>
                <a:spcPct val="100000"/>
              </a:lnSpc>
              <a:spcBef>
                <a:spcPts val="45"/>
              </a:spcBef>
            </a:pPr>
            <a:endParaRPr sz="1451">
              <a:latin typeface="Tahoma"/>
              <a:cs typeface="Tahoma"/>
            </a:endParaRPr>
          </a:p>
          <a:p>
            <a:pPr marL="66219" marR="237813">
              <a:lnSpc>
                <a:spcPct val="104400"/>
              </a:lnSpc>
              <a:tabLst>
                <a:tab pos="369675" algn="l"/>
              </a:tabLst>
            </a:pPr>
            <a:r>
              <a:rPr sz="1678" b="1" spc="18" dirty="0">
                <a:solidFill>
                  <a:srgbClr val="008400"/>
                </a:solidFill>
                <a:latin typeface="Tahoma"/>
                <a:cs typeface="Tahoma"/>
              </a:rPr>
              <a:t># </a:t>
            </a:r>
            <a:r>
              <a:rPr sz="1678" b="1" spc="9" dirty="0">
                <a:solidFill>
                  <a:srgbClr val="008400"/>
                </a:solidFill>
                <a:latin typeface="Tahoma"/>
                <a:cs typeface="Tahoma"/>
              </a:rPr>
              <a:t>“git </a:t>
            </a:r>
            <a:r>
              <a:rPr sz="1678" b="1" spc="9" dirty="0">
                <a:solidFill>
                  <a:srgbClr val="FF2600"/>
                </a:solidFill>
                <a:latin typeface="Tahoma"/>
                <a:cs typeface="Tahoma"/>
              </a:rPr>
              <a:t>checkout -- &lt;fichero&gt;</a:t>
            </a:r>
            <a:r>
              <a:rPr sz="1678" b="1" spc="9" dirty="0">
                <a:solidFill>
                  <a:srgbClr val="008400"/>
                </a:solidFill>
                <a:latin typeface="Tahoma"/>
                <a:cs typeface="Tahoma"/>
              </a:rPr>
              <a:t>” deshace cambios stagged </a:t>
            </a:r>
            <a:r>
              <a:rPr sz="1678" b="1" spc="14" dirty="0">
                <a:solidFill>
                  <a:srgbClr val="008400"/>
                </a:solidFill>
                <a:latin typeface="Tahoma"/>
                <a:cs typeface="Tahoma"/>
              </a:rPr>
              <a:t>de </a:t>
            </a:r>
            <a:r>
              <a:rPr sz="1678" b="1" spc="9" dirty="0">
                <a:solidFill>
                  <a:srgbClr val="008400"/>
                </a:solidFill>
                <a:latin typeface="Tahoma"/>
                <a:cs typeface="Tahoma"/>
              </a:rPr>
              <a:t>&lt;fichero&gt;  </a:t>
            </a:r>
            <a:r>
              <a:rPr sz="1678" b="1" spc="18" dirty="0">
                <a:solidFill>
                  <a:srgbClr val="008400"/>
                </a:solidFill>
                <a:latin typeface="Tahoma"/>
                <a:cs typeface="Tahoma"/>
              </a:rPr>
              <a:t>#	</a:t>
            </a:r>
            <a:r>
              <a:rPr sz="1678" b="1" spc="9" dirty="0">
                <a:solidFill>
                  <a:srgbClr val="008400"/>
                </a:solidFill>
                <a:latin typeface="Tahoma"/>
                <a:cs typeface="Tahoma"/>
              </a:rPr>
              <a:t>en area </a:t>
            </a:r>
            <a:r>
              <a:rPr sz="1678" b="1" spc="14" dirty="0">
                <a:solidFill>
                  <a:srgbClr val="008400"/>
                </a:solidFill>
                <a:latin typeface="Tahoma"/>
                <a:cs typeface="Tahoma"/>
              </a:rPr>
              <a:t>de</a:t>
            </a:r>
            <a:r>
              <a:rPr sz="1678" b="1" spc="-9" dirty="0">
                <a:solidFill>
                  <a:srgbClr val="008400"/>
                </a:solidFill>
                <a:latin typeface="Tahoma"/>
                <a:cs typeface="Tahoma"/>
              </a:rPr>
              <a:t> </a:t>
            </a:r>
            <a:r>
              <a:rPr sz="1678" b="1" spc="9" dirty="0">
                <a:solidFill>
                  <a:srgbClr val="008400"/>
                </a:solidFill>
                <a:latin typeface="Tahoma"/>
                <a:cs typeface="Tahoma"/>
              </a:rPr>
              <a:t>trabajo</a:t>
            </a:r>
            <a:endParaRPr sz="1678">
              <a:latin typeface="Tahoma"/>
              <a:cs typeface="Tahoma"/>
            </a:endParaRPr>
          </a:p>
          <a:p>
            <a:pPr>
              <a:lnSpc>
                <a:spcPct val="100000"/>
              </a:lnSpc>
            </a:pPr>
            <a:endParaRPr sz="1814">
              <a:latin typeface="Tahoma"/>
              <a:cs typeface="Tahoma"/>
            </a:endParaRPr>
          </a:p>
          <a:p>
            <a:pPr marL="107678">
              <a:lnSpc>
                <a:spcPct val="100000"/>
              </a:lnSpc>
            </a:pPr>
            <a:r>
              <a:rPr sz="1678" b="1" spc="9" dirty="0">
                <a:solidFill>
                  <a:srgbClr val="941751"/>
                </a:solidFill>
                <a:latin typeface="Tahoma"/>
                <a:cs typeface="Tahoma"/>
              </a:rPr>
              <a:t>planet$&gt; </a:t>
            </a:r>
            <a:r>
              <a:rPr sz="1678" b="1" spc="9" dirty="0">
                <a:latin typeface="Tahoma"/>
                <a:cs typeface="Tahoma"/>
              </a:rPr>
              <a:t>git checkout --</a:t>
            </a:r>
            <a:r>
              <a:rPr sz="1678" b="1" spc="-9" dirty="0">
                <a:latin typeface="Tahoma"/>
                <a:cs typeface="Tahoma"/>
              </a:rPr>
              <a:t> </a:t>
            </a:r>
            <a:r>
              <a:rPr sz="1678" b="1" spc="9" dirty="0">
                <a:latin typeface="Tahoma"/>
                <a:cs typeface="Tahoma"/>
              </a:rPr>
              <a:t>&lt;fichero&gt;</a:t>
            </a:r>
            <a:endParaRPr sz="1678">
              <a:latin typeface="Tahoma"/>
              <a:cs typeface="Tahoma"/>
            </a:endParaRPr>
          </a:p>
          <a:p>
            <a:pPr>
              <a:lnSpc>
                <a:spcPct val="100000"/>
              </a:lnSpc>
            </a:pPr>
            <a:endParaRPr sz="1814">
              <a:latin typeface="Tahoma"/>
              <a:cs typeface="Tahoma"/>
            </a:endParaRPr>
          </a:p>
          <a:p>
            <a:pPr marL="3080626">
              <a:lnSpc>
                <a:spcPct val="100000"/>
              </a:lnSpc>
              <a:spcBef>
                <a:spcPts val="5"/>
              </a:spcBef>
              <a:tabLst>
                <a:tab pos="3383507" algn="l"/>
              </a:tabLst>
            </a:pPr>
            <a:r>
              <a:rPr sz="1678" b="1" spc="18" dirty="0">
                <a:solidFill>
                  <a:srgbClr val="008400"/>
                </a:solidFill>
                <a:latin typeface="Tahoma"/>
                <a:cs typeface="Tahoma"/>
              </a:rPr>
              <a:t>#	</a:t>
            </a:r>
            <a:r>
              <a:rPr sz="1678" b="1" spc="9" dirty="0">
                <a:solidFill>
                  <a:srgbClr val="FF2600"/>
                </a:solidFill>
                <a:latin typeface="Tahoma"/>
                <a:cs typeface="Tahoma"/>
              </a:rPr>
              <a:t>!!OJO!! </a:t>
            </a:r>
            <a:r>
              <a:rPr sz="1678" b="1" spc="9" dirty="0">
                <a:solidFill>
                  <a:srgbClr val="008400"/>
                </a:solidFill>
                <a:latin typeface="Tahoma"/>
                <a:cs typeface="Tahoma"/>
              </a:rPr>
              <a:t>Los cambios se</a:t>
            </a:r>
            <a:r>
              <a:rPr sz="1678" b="1" spc="-18" dirty="0">
                <a:solidFill>
                  <a:srgbClr val="008400"/>
                </a:solidFill>
                <a:latin typeface="Tahoma"/>
                <a:cs typeface="Tahoma"/>
              </a:rPr>
              <a:t> </a:t>
            </a:r>
            <a:r>
              <a:rPr sz="1678" b="1" spc="9" dirty="0">
                <a:solidFill>
                  <a:srgbClr val="008400"/>
                </a:solidFill>
                <a:latin typeface="Tahoma"/>
                <a:cs typeface="Tahoma"/>
              </a:rPr>
              <a:t>pierden</a:t>
            </a:r>
            <a:endParaRPr sz="1678">
              <a:latin typeface="Tahoma"/>
              <a:cs typeface="Tahoma"/>
            </a:endParaRPr>
          </a:p>
          <a:p>
            <a:pPr marL="3080626">
              <a:lnSpc>
                <a:spcPct val="100000"/>
              </a:lnSpc>
              <a:spcBef>
                <a:spcPts val="86"/>
              </a:spcBef>
              <a:tabLst>
                <a:tab pos="3383507" algn="l"/>
              </a:tabLst>
            </a:pPr>
            <a:r>
              <a:rPr sz="1678" b="1" spc="18" dirty="0">
                <a:solidFill>
                  <a:srgbClr val="008400"/>
                </a:solidFill>
                <a:latin typeface="Tahoma"/>
                <a:cs typeface="Tahoma"/>
              </a:rPr>
              <a:t>#	</a:t>
            </a:r>
            <a:r>
              <a:rPr sz="1678" b="1" spc="9" dirty="0">
                <a:solidFill>
                  <a:srgbClr val="008400"/>
                </a:solidFill>
                <a:latin typeface="Tahoma"/>
                <a:cs typeface="Tahoma"/>
              </a:rPr>
              <a:t>y no podrán volver a </a:t>
            </a:r>
            <a:r>
              <a:rPr sz="1678" b="1" spc="5" dirty="0">
                <a:solidFill>
                  <a:srgbClr val="008400"/>
                </a:solidFill>
                <a:latin typeface="Tahoma"/>
                <a:cs typeface="Tahoma"/>
              </a:rPr>
              <a:t>ser</a:t>
            </a:r>
            <a:r>
              <a:rPr sz="1678" b="1" spc="-32" dirty="0">
                <a:solidFill>
                  <a:srgbClr val="008400"/>
                </a:solidFill>
                <a:latin typeface="Tahoma"/>
                <a:cs typeface="Tahoma"/>
              </a:rPr>
              <a:t> </a:t>
            </a:r>
            <a:r>
              <a:rPr sz="1678" b="1" spc="9" dirty="0">
                <a:solidFill>
                  <a:srgbClr val="008400"/>
                </a:solidFill>
                <a:latin typeface="Tahoma"/>
                <a:cs typeface="Tahoma"/>
              </a:rPr>
              <a:t>restaurados</a:t>
            </a:r>
            <a:endParaRPr sz="1678">
              <a:latin typeface="Tahoma"/>
              <a:cs typeface="Tahoma"/>
            </a:endParaRPr>
          </a:p>
        </p:txBody>
      </p:sp>
      <p:grpSp>
        <p:nvGrpSpPr>
          <p:cNvPr id="6" name="object 6"/>
          <p:cNvGrpSpPr/>
          <p:nvPr/>
        </p:nvGrpSpPr>
        <p:grpSpPr>
          <a:xfrm>
            <a:off x="2811678" y="4712300"/>
            <a:ext cx="5038413" cy="2143197"/>
            <a:chOff x="1724823" y="5196620"/>
            <a:chExt cx="5556250" cy="2363470"/>
          </a:xfrm>
        </p:grpSpPr>
        <p:sp>
          <p:nvSpPr>
            <p:cNvPr id="7" name="object 7"/>
            <p:cNvSpPr/>
            <p:nvPr/>
          </p:nvSpPr>
          <p:spPr>
            <a:xfrm>
              <a:off x="1724823" y="6052146"/>
              <a:ext cx="5342571" cy="524010"/>
            </a:xfrm>
            <a:prstGeom prst="rect">
              <a:avLst/>
            </a:prstGeom>
            <a:blipFill>
              <a:blip r:embed="rId4" cstate="print"/>
              <a:stretch>
                <a:fillRect/>
              </a:stretch>
            </a:blipFill>
          </p:spPr>
          <p:txBody>
            <a:bodyPr wrap="square" lIns="0" tIns="0" rIns="0" bIns="0" rtlCol="0"/>
            <a:lstStyle/>
            <a:p>
              <a:endParaRPr sz="1632"/>
            </a:p>
          </p:txBody>
        </p:sp>
        <p:sp>
          <p:nvSpPr>
            <p:cNvPr id="8" name="object 8"/>
            <p:cNvSpPr/>
            <p:nvPr/>
          </p:nvSpPr>
          <p:spPr>
            <a:xfrm>
              <a:off x="5827865" y="6554761"/>
              <a:ext cx="1453184" cy="1005243"/>
            </a:xfrm>
            <a:prstGeom prst="rect">
              <a:avLst/>
            </a:prstGeom>
            <a:blipFill>
              <a:blip r:embed="rId5" cstate="print"/>
              <a:stretch>
                <a:fillRect/>
              </a:stretch>
            </a:blipFill>
          </p:spPr>
          <p:txBody>
            <a:bodyPr wrap="square" lIns="0" tIns="0" rIns="0" bIns="0" rtlCol="0"/>
            <a:lstStyle/>
            <a:p>
              <a:endParaRPr sz="1632"/>
            </a:p>
          </p:txBody>
        </p:sp>
        <p:sp>
          <p:nvSpPr>
            <p:cNvPr id="9" name="object 9"/>
            <p:cNvSpPr/>
            <p:nvPr/>
          </p:nvSpPr>
          <p:spPr>
            <a:xfrm>
              <a:off x="6105681" y="5196620"/>
              <a:ext cx="961664" cy="855526"/>
            </a:xfrm>
            <a:prstGeom prst="rect">
              <a:avLst/>
            </a:prstGeom>
            <a:blipFill>
              <a:blip r:embed="rId6" cstate="print"/>
              <a:stretch>
                <a:fillRect/>
              </a:stretch>
            </a:blipFill>
          </p:spPr>
          <p:txBody>
            <a:bodyPr wrap="square" lIns="0" tIns="0" rIns="0" bIns="0" rtlCol="0"/>
            <a:lstStyle/>
            <a:p>
              <a:endParaRPr sz="1632"/>
            </a:p>
          </p:txBody>
        </p:sp>
      </p:grpSp>
    </p:spTree>
    <p:extLst>
      <p:ext uri="{BB962C8B-B14F-4D97-AF65-F5344CB8AC3E}">
        <p14:creationId xmlns:p14="http://schemas.microsoft.com/office/powerpoint/2010/main" val="20526099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Detached HEAD Branch</a:t>
            </a:r>
            <a:endParaRPr lang="es-ES"/>
          </a:p>
        </p:txBody>
      </p:sp>
      <p:sp>
        <p:nvSpPr>
          <p:cNvPr id="3" name="object 3"/>
          <p:cNvSpPr txBox="1"/>
          <p:nvPr/>
        </p:nvSpPr>
        <p:spPr>
          <a:xfrm>
            <a:off x="1932766" y="992421"/>
            <a:ext cx="7687755" cy="1616899"/>
          </a:xfrm>
          <a:prstGeom prst="rect">
            <a:avLst/>
          </a:prstGeom>
        </p:spPr>
        <p:txBody>
          <a:bodyPr vert="horz" wrap="square" lIns="0" tIns="13820" rIns="0" bIns="0" rtlCol="0">
            <a:spAutoFit/>
          </a:bodyPr>
          <a:lstStyle/>
          <a:p>
            <a:pPr marL="340308" marR="16123" indent="-317852">
              <a:lnSpc>
                <a:spcPct val="100000"/>
              </a:lnSpc>
              <a:spcBef>
                <a:spcPts val="109"/>
              </a:spcBef>
            </a:pPr>
            <a:r>
              <a:rPr sz="3877" spc="-156" baseline="2923" dirty="0">
                <a:solidFill>
                  <a:srgbClr val="829FF9"/>
                </a:solidFill>
                <a:latin typeface="DejaVu Sans"/>
                <a:cs typeface="DejaVu Sans"/>
              </a:rPr>
              <a:t>✦ </a:t>
            </a:r>
            <a:r>
              <a:rPr sz="2584" spc="9" dirty="0">
                <a:solidFill>
                  <a:srgbClr val="021EAA"/>
                </a:solidFill>
                <a:latin typeface="Arial"/>
                <a:cs typeface="Arial"/>
              </a:rPr>
              <a:t>Es </a:t>
            </a:r>
            <a:r>
              <a:rPr sz="2584" spc="5" dirty="0">
                <a:solidFill>
                  <a:srgbClr val="021EAA"/>
                </a:solidFill>
                <a:latin typeface="Arial"/>
                <a:cs typeface="Arial"/>
              </a:rPr>
              <a:t>una rama que se crea sobre un commit que</a:t>
            </a:r>
            <a:r>
              <a:rPr sz="2584" spc="-277" dirty="0">
                <a:solidFill>
                  <a:srgbClr val="021EAA"/>
                </a:solidFill>
                <a:latin typeface="Arial"/>
                <a:cs typeface="Arial"/>
              </a:rPr>
              <a:t> </a:t>
            </a:r>
            <a:r>
              <a:rPr sz="2584" spc="5" dirty="0">
                <a:solidFill>
                  <a:srgbClr val="021EAA"/>
                </a:solidFill>
                <a:latin typeface="Arial"/>
                <a:cs typeface="Arial"/>
              </a:rPr>
              <a:t>no  tiene un nombre de rama</a:t>
            </a:r>
            <a:r>
              <a:rPr sz="2584" spc="-9" dirty="0">
                <a:solidFill>
                  <a:srgbClr val="021EAA"/>
                </a:solidFill>
                <a:latin typeface="Arial"/>
                <a:cs typeface="Arial"/>
              </a:rPr>
              <a:t> </a:t>
            </a:r>
            <a:r>
              <a:rPr sz="2584" spc="5" dirty="0">
                <a:solidFill>
                  <a:srgbClr val="021EAA"/>
                </a:solidFill>
                <a:latin typeface="Arial"/>
                <a:cs typeface="Arial"/>
              </a:rPr>
              <a:t>apuntándole.</a:t>
            </a:r>
            <a:endParaRPr sz="2584">
              <a:latin typeface="Arial"/>
              <a:cs typeface="Arial"/>
            </a:endParaRPr>
          </a:p>
          <a:p>
            <a:pPr marL="340308">
              <a:lnSpc>
                <a:spcPct val="100000"/>
              </a:lnSpc>
              <a:spcBef>
                <a:spcPts val="743"/>
              </a:spcBef>
            </a:pPr>
            <a:r>
              <a:rPr sz="2086" b="1" spc="9" dirty="0">
                <a:solidFill>
                  <a:srgbClr val="941751"/>
                </a:solidFill>
                <a:latin typeface="Tahoma"/>
                <a:cs typeface="Tahoma"/>
              </a:rPr>
              <a:t>$ </a:t>
            </a:r>
            <a:r>
              <a:rPr sz="2086" b="1" spc="5" dirty="0">
                <a:latin typeface="Tahoma"/>
                <a:cs typeface="Tahoma"/>
              </a:rPr>
              <a:t>git checkout</a:t>
            </a:r>
            <a:r>
              <a:rPr sz="2086" b="1" spc="-18" dirty="0">
                <a:latin typeface="Tahoma"/>
                <a:cs typeface="Tahoma"/>
              </a:rPr>
              <a:t> </a:t>
            </a:r>
            <a:r>
              <a:rPr sz="2086" b="1" spc="5" dirty="0">
                <a:latin typeface="Tahoma"/>
                <a:cs typeface="Tahoma"/>
              </a:rPr>
              <a:t>34ac2</a:t>
            </a:r>
            <a:endParaRPr sz="2086">
              <a:latin typeface="Tahoma"/>
              <a:cs typeface="Tahoma"/>
            </a:endParaRPr>
          </a:p>
          <a:p>
            <a:pPr marL="304608">
              <a:lnSpc>
                <a:spcPct val="100000"/>
              </a:lnSpc>
              <a:spcBef>
                <a:spcPts val="462"/>
              </a:spcBef>
            </a:pPr>
            <a:r>
              <a:rPr sz="2448" spc="-177" baseline="9259" dirty="0">
                <a:solidFill>
                  <a:srgbClr val="FF2600"/>
                </a:solidFill>
                <a:latin typeface="DejaVu Sans"/>
                <a:cs typeface="DejaVu Sans"/>
              </a:rPr>
              <a:t>★ </a:t>
            </a:r>
            <a:r>
              <a:rPr sz="2176" spc="14" dirty="0">
                <a:solidFill>
                  <a:srgbClr val="0433FF"/>
                </a:solidFill>
                <a:latin typeface="Arial"/>
                <a:cs typeface="Arial"/>
              </a:rPr>
              <a:t>Se </a:t>
            </a:r>
            <a:r>
              <a:rPr sz="2176" spc="9" dirty="0">
                <a:solidFill>
                  <a:srgbClr val="0433FF"/>
                </a:solidFill>
                <a:latin typeface="Arial"/>
                <a:cs typeface="Arial"/>
              </a:rPr>
              <a:t>ha realizado el checkout sobre el sha1 del</a:t>
            </a:r>
            <a:r>
              <a:rPr sz="2176" spc="-131" dirty="0">
                <a:solidFill>
                  <a:srgbClr val="0433FF"/>
                </a:solidFill>
                <a:latin typeface="Arial"/>
                <a:cs typeface="Arial"/>
              </a:rPr>
              <a:t> </a:t>
            </a:r>
            <a:r>
              <a:rPr sz="2176" spc="9" dirty="0">
                <a:solidFill>
                  <a:srgbClr val="0433FF"/>
                </a:solidFill>
                <a:latin typeface="Arial"/>
                <a:cs typeface="Arial"/>
              </a:rPr>
              <a:t>commit</a:t>
            </a:r>
            <a:endParaRPr sz="2176">
              <a:latin typeface="Arial"/>
              <a:cs typeface="Arial"/>
            </a:endParaRPr>
          </a:p>
        </p:txBody>
      </p:sp>
      <p:sp>
        <p:nvSpPr>
          <p:cNvPr id="4" name="object 4"/>
          <p:cNvSpPr txBox="1"/>
          <p:nvPr/>
        </p:nvSpPr>
        <p:spPr>
          <a:xfrm>
            <a:off x="1921250" y="4088736"/>
            <a:ext cx="7876623" cy="2047035"/>
          </a:xfrm>
          <a:prstGeom prst="rect">
            <a:avLst/>
          </a:prstGeom>
        </p:spPr>
        <p:txBody>
          <a:bodyPr vert="horz" wrap="square" lIns="0" tIns="13820" rIns="0" bIns="0" rtlCol="0">
            <a:spAutoFit/>
          </a:bodyPr>
          <a:lstStyle/>
          <a:p>
            <a:pPr marL="351825" marR="27639" indent="-317852">
              <a:lnSpc>
                <a:spcPct val="100000"/>
              </a:lnSpc>
              <a:spcBef>
                <a:spcPts val="109"/>
              </a:spcBef>
              <a:buClr>
                <a:srgbClr val="829FF9"/>
              </a:buClr>
              <a:buFont typeface="DejaVu Sans"/>
              <a:buChar char="✦"/>
              <a:tabLst>
                <a:tab pos="352401" algn="l"/>
              </a:tabLst>
            </a:pPr>
            <a:r>
              <a:rPr sz="2584" spc="5" dirty="0">
                <a:solidFill>
                  <a:srgbClr val="021EAA"/>
                </a:solidFill>
                <a:latin typeface="Arial"/>
                <a:cs typeface="Arial"/>
              </a:rPr>
              <a:t>Suele hacerse para inspeccionar los ficheros en un  punto de la</a:t>
            </a:r>
            <a:r>
              <a:rPr sz="2584" spc="-14" dirty="0">
                <a:solidFill>
                  <a:srgbClr val="021EAA"/>
                </a:solidFill>
                <a:latin typeface="Arial"/>
                <a:cs typeface="Arial"/>
              </a:rPr>
              <a:t> </a:t>
            </a:r>
            <a:r>
              <a:rPr sz="2584" spc="5" dirty="0">
                <a:solidFill>
                  <a:srgbClr val="021EAA"/>
                </a:solidFill>
                <a:latin typeface="Arial"/>
                <a:cs typeface="Arial"/>
              </a:rPr>
              <a:t>historia.</a:t>
            </a:r>
            <a:endParaRPr sz="2584">
              <a:latin typeface="Arial"/>
              <a:cs typeface="Arial"/>
            </a:endParaRPr>
          </a:p>
          <a:p>
            <a:pPr marL="351825" indent="-317852">
              <a:lnSpc>
                <a:spcPct val="100000"/>
              </a:lnSpc>
              <a:spcBef>
                <a:spcPts val="639"/>
              </a:spcBef>
              <a:buClr>
                <a:srgbClr val="829FF9"/>
              </a:buClr>
              <a:buFont typeface="DejaVu Sans"/>
              <a:buChar char="✦"/>
              <a:tabLst>
                <a:tab pos="352401" algn="l"/>
              </a:tabLst>
            </a:pPr>
            <a:r>
              <a:rPr sz="2584" spc="9" dirty="0">
                <a:solidFill>
                  <a:srgbClr val="021EAA"/>
                </a:solidFill>
                <a:latin typeface="Arial"/>
                <a:cs typeface="Arial"/>
              </a:rPr>
              <a:t>Se </a:t>
            </a:r>
            <a:r>
              <a:rPr sz="2584" spc="5" dirty="0">
                <a:solidFill>
                  <a:srgbClr val="021EAA"/>
                </a:solidFill>
                <a:latin typeface="Arial"/>
                <a:cs typeface="Arial"/>
              </a:rPr>
              <a:t>creado una rama sin un</a:t>
            </a:r>
            <a:r>
              <a:rPr sz="2584" spc="-18" dirty="0">
                <a:solidFill>
                  <a:srgbClr val="021EAA"/>
                </a:solidFill>
                <a:latin typeface="Arial"/>
                <a:cs typeface="Arial"/>
              </a:rPr>
              <a:t> </a:t>
            </a:r>
            <a:r>
              <a:rPr sz="2584" spc="5" dirty="0">
                <a:solidFill>
                  <a:srgbClr val="021EAA"/>
                </a:solidFill>
                <a:latin typeface="Arial"/>
                <a:cs typeface="Arial"/>
              </a:rPr>
              <a:t>nombre.</a:t>
            </a:r>
            <a:endParaRPr sz="2584">
              <a:latin typeface="Arial"/>
              <a:cs typeface="Arial"/>
            </a:endParaRPr>
          </a:p>
          <a:p>
            <a:pPr marL="576394" marR="302880" indent="-260846">
              <a:lnSpc>
                <a:spcPct val="106700"/>
              </a:lnSpc>
              <a:spcBef>
                <a:spcPts val="394"/>
              </a:spcBef>
            </a:pPr>
            <a:r>
              <a:rPr sz="2448" spc="-177" baseline="9259" dirty="0">
                <a:solidFill>
                  <a:srgbClr val="FF2600"/>
                </a:solidFill>
                <a:latin typeface="DejaVu Sans"/>
                <a:cs typeface="DejaVu Sans"/>
              </a:rPr>
              <a:t>★ </a:t>
            </a:r>
            <a:r>
              <a:rPr sz="2176" spc="14" dirty="0">
                <a:solidFill>
                  <a:srgbClr val="0433FF"/>
                </a:solidFill>
                <a:latin typeface="Arial"/>
                <a:cs typeface="Arial"/>
              </a:rPr>
              <a:t>En </a:t>
            </a:r>
            <a:r>
              <a:rPr sz="2176" spc="9" dirty="0">
                <a:solidFill>
                  <a:srgbClr val="0433FF"/>
                </a:solidFill>
                <a:latin typeface="Arial"/>
                <a:cs typeface="Arial"/>
              </a:rPr>
              <a:t>cualquier momento </a:t>
            </a:r>
            <a:r>
              <a:rPr sz="2176" spc="14" dirty="0">
                <a:solidFill>
                  <a:srgbClr val="0433FF"/>
                </a:solidFill>
                <a:latin typeface="Arial"/>
                <a:cs typeface="Arial"/>
              </a:rPr>
              <a:t>podemos </a:t>
            </a:r>
            <a:r>
              <a:rPr sz="2176" spc="9" dirty="0">
                <a:solidFill>
                  <a:srgbClr val="0433FF"/>
                </a:solidFill>
                <a:latin typeface="Arial"/>
                <a:cs typeface="Arial"/>
              </a:rPr>
              <a:t>crear una rama en este  punto con: </a:t>
            </a:r>
            <a:r>
              <a:rPr sz="2176" b="1" spc="9" dirty="0">
                <a:solidFill>
                  <a:srgbClr val="0433FF"/>
                </a:solidFill>
                <a:latin typeface="Tahoma"/>
                <a:cs typeface="Tahoma"/>
              </a:rPr>
              <a:t>git checkout -b</a:t>
            </a:r>
            <a:r>
              <a:rPr sz="2176" b="1" spc="-27" dirty="0">
                <a:solidFill>
                  <a:srgbClr val="0433FF"/>
                </a:solidFill>
                <a:latin typeface="Tahoma"/>
                <a:cs typeface="Tahoma"/>
              </a:rPr>
              <a:t> </a:t>
            </a:r>
            <a:r>
              <a:rPr sz="2176" b="1" spc="14" dirty="0">
                <a:solidFill>
                  <a:srgbClr val="0433FF"/>
                </a:solidFill>
                <a:latin typeface="Tahoma"/>
                <a:cs typeface="Tahoma"/>
              </a:rPr>
              <a:t>&lt;nombre_rama&gt;</a:t>
            </a:r>
            <a:endParaRPr sz="2176">
              <a:latin typeface="Tahoma"/>
              <a:cs typeface="Tahoma"/>
            </a:endParaRPr>
          </a:p>
        </p:txBody>
      </p:sp>
      <p:grpSp>
        <p:nvGrpSpPr>
          <p:cNvPr id="5" name="object 5"/>
          <p:cNvGrpSpPr/>
          <p:nvPr/>
        </p:nvGrpSpPr>
        <p:grpSpPr>
          <a:xfrm>
            <a:off x="6471566" y="2274145"/>
            <a:ext cx="3794069" cy="1647993"/>
            <a:chOff x="5760865" y="2507877"/>
            <a:chExt cx="4184015" cy="1817370"/>
          </a:xfrm>
        </p:grpSpPr>
        <p:sp>
          <p:nvSpPr>
            <p:cNvPr id="6" name="object 6"/>
            <p:cNvSpPr/>
            <p:nvPr/>
          </p:nvSpPr>
          <p:spPr>
            <a:xfrm>
              <a:off x="5760865" y="3194591"/>
              <a:ext cx="4183780" cy="410354"/>
            </a:xfrm>
            <a:prstGeom prst="rect">
              <a:avLst/>
            </a:prstGeom>
            <a:blipFill>
              <a:blip r:embed="rId2" cstate="print"/>
              <a:stretch>
                <a:fillRect/>
              </a:stretch>
            </a:blipFill>
          </p:spPr>
          <p:txBody>
            <a:bodyPr wrap="square" lIns="0" tIns="0" rIns="0" bIns="0" rtlCol="0"/>
            <a:lstStyle/>
            <a:p>
              <a:endParaRPr sz="1632"/>
            </a:p>
          </p:txBody>
        </p:sp>
        <p:sp>
          <p:nvSpPr>
            <p:cNvPr id="7" name="object 7"/>
            <p:cNvSpPr/>
            <p:nvPr/>
          </p:nvSpPr>
          <p:spPr>
            <a:xfrm>
              <a:off x="6907213" y="3604943"/>
              <a:ext cx="811653" cy="720215"/>
            </a:xfrm>
            <a:prstGeom prst="rect">
              <a:avLst/>
            </a:prstGeom>
            <a:blipFill>
              <a:blip r:embed="rId3" cstate="print"/>
              <a:stretch>
                <a:fillRect/>
              </a:stretch>
            </a:blipFill>
          </p:spPr>
          <p:txBody>
            <a:bodyPr wrap="square" lIns="0" tIns="0" rIns="0" bIns="0" rtlCol="0"/>
            <a:lstStyle/>
            <a:p>
              <a:endParaRPr sz="1632"/>
            </a:p>
          </p:txBody>
        </p:sp>
        <p:sp>
          <p:nvSpPr>
            <p:cNvPr id="8" name="object 8"/>
            <p:cNvSpPr/>
            <p:nvPr/>
          </p:nvSpPr>
          <p:spPr>
            <a:xfrm>
              <a:off x="9149721" y="2507877"/>
              <a:ext cx="753080" cy="669967"/>
            </a:xfrm>
            <a:prstGeom prst="rect">
              <a:avLst/>
            </a:prstGeom>
            <a:blipFill>
              <a:blip r:embed="rId4" cstate="print"/>
              <a:stretch>
                <a:fillRect/>
              </a:stretch>
            </a:blipFill>
          </p:spPr>
          <p:txBody>
            <a:bodyPr wrap="square" lIns="0" tIns="0" rIns="0" bIns="0" rtlCol="0"/>
            <a:lstStyle/>
            <a:p>
              <a:endParaRPr sz="1632"/>
            </a:p>
          </p:txBody>
        </p:sp>
      </p:grpSp>
    </p:spTree>
    <p:extLst>
      <p:ext uri="{BB962C8B-B14F-4D97-AF65-F5344CB8AC3E}">
        <p14:creationId xmlns:p14="http://schemas.microsoft.com/office/powerpoint/2010/main" val="29772574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Unir ramas</a:t>
            </a:r>
            <a:endParaRPr lang="es-ES"/>
          </a:p>
        </p:txBody>
      </p:sp>
      <p:sp>
        <p:nvSpPr>
          <p:cNvPr id="3" name="object 3"/>
          <p:cNvSpPr txBox="1"/>
          <p:nvPr/>
        </p:nvSpPr>
        <p:spPr>
          <a:xfrm>
            <a:off x="1932767" y="1043265"/>
            <a:ext cx="8129983" cy="4077948"/>
          </a:xfrm>
          <a:prstGeom prst="rect">
            <a:avLst/>
          </a:prstGeom>
        </p:spPr>
        <p:txBody>
          <a:bodyPr vert="horz" wrap="square" lIns="0" tIns="13820" rIns="0" bIns="0" rtlCol="0">
            <a:spAutoFit/>
          </a:bodyPr>
          <a:lstStyle/>
          <a:p>
            <a:pPr marL="340308" marR="1046261" indent="-317852">
              <a:lnSpc>
                <a:spcPct val="100000"/>
              </a:lnSpc>
              <a:spcBef>
                <a:spcPts val="109"/>
              </a:spcBef>
              <a:buClr>
                <a:srgbClr val="829FF9"/>
              </a:buClr>
              <a:buFont typeface="DejaVu Sans"/>
              <a:buChar char="✦"/>
              <a:tabLst>
                <a:tab pos="340884" algn="l"/>
              </a:tabLst>
            </a:pPr>
            <a:r>
              <a:rPr sz="2584" spc="5" dirty="0">
                <a:solidFill>
                  <a:srgbClr val="021EAA"/>
                </a:solidFill>
                <a:latin typeface="Arial"/>
                <a:cs typeface="Arial"/>
              </a:rPr>
              <a:t>Para incorporar en la rama actual los cambios  realizados en otra</a:t>
            </a:r>
            <a:r>
              <a:rPr sz="2584" spc="-9" dirty="0">
                <a:solidFill>
                  <a:srgbClr val="021EAA"/>
                </a:solidFill>
                <a:latin typeface="Arial"/>
                <a:cs typeface="Arial"/>
              </a:rPr>
              <a:t> </a:t>
            </a:r>
            <a:r>
              <a:rPr sz="2584" spc="5" dirty="0">
                <a:solidFill>
                  <a:srgbClr val="021EAA"/>
                </a:solidFill>
                <a:latin typeface="Arial"/>
                <a:cs typeface="Arial"/>
              </a:rPr>
              <a:t>rama:</a:t>
            </a:r>
            <a:endParaRPr sz="2584">
              <a:latin typeface="Arial"/>
              <a:cs typeface="Arial"/>
            </a:endParaRPr>
          </a:p>
          <a:p>
            <a:pPr marL="340308">
              <a:lnSpc>
                <a:spcPct val="100000"/>
              </a:lnSpc>
              <a:spcBef>
                <a:spcPts val="739"/>
              </a:spcBef>
            </a:pPr>
            <a:r>
              <a:rPr sz="2584" b="1" spc="5" dirty="0">
                <a:solidFill>
                  <a:srgbClr val="021EAA"/>
                </a:solidFill>
                <a:latin typeface="Tahoma"/>
                <a:cs typeface="Tahoma"/>
              </a:rPr>
              <a:t>git </a:t>
            </a:r>
            <a:r>
              <a:rPr sz="2584" b="1" spc="9" dirty="0">
                <a:solidFill>
                  <a:srgbClr val="FF2600"/>
                </a:solidFill>
                <a:latin typeface="Tahoma"/>
                <a:cs typeface="Tahoma"/>
              </a:rPr>
              <a:t>merge</a:t>
            </a:r>
            <a:r>
              <a:rPr sz="2584" b="1" spc="-5" dirty="0">
                <a:solidFill>
                  <a:srgbClr val="FF2600"/>
                </a:solidFill>
                <a:latin typeface="Tahoma"/>
                <a:cs typeface="Tahoma"/>
              </a:rPr>
              <a:t> </a:t>
            </a:r>
            <a:r>
              <a:rPr sz="2584" b="1" spc="9" dirty="0">
                <a:solidFill>
                  <a:srgbClr val="021EAA"/>
                </a:solidFill>
                <a:latin typeface="Tahoma"/>
                <a:cs typeface="Tahoma"/>
              </a:rPr>
              <a:t>&lt;rama&gt;</a:t>
            </a:r>
            <a:endParaRPr sz="2584">
              <a:latin typeface="Tahoma"/>
              <a:cs typeface="Tahoma"/>
            </a:endParaRPr>
          </a:p>
          <a:p>
            <a:pPr marL="340308" marR="24184" indent="-317852">
              <a:lnSpc>
                <a:spcPct val="100000"/>
              </a:lnSpc>
              <a:spcBef>
                <a:spcPts val="544"/>
              </a:spcBef>
              <a:buClr>
                <a:srgbClr val="829FF9"/>
              </a:buClr>
              <a:buFont typeface="DejaVu Sans"/>
              <a:buChar char="✦"/>
              <a:tabLst>
                <a:tab pos="340884" algn="l"/>
              </a:tabLst>
            </a:pPr>
            <a:r>
              <a:rPr sz="2584" spc="5" dirty="0">
                <a:solidFill>
                  <a:srgbClr val="021EAA"/>
                </a:solidFill>
                <a:latin typeface="Arial"/>
                <a:cs typeface="Arial"/>
              </a:rPr>
              <a:t>Internamente GIT analiza la historia de commits para  calcular </a:t>
            </a:r>
            <a:r>
              <a:rPr sz="2584" spc="9" dirty="0">
                <a:solidFill>
                  <a:srgbClr val="021EAA"/>
                </a:solidFill>
                <a:latin typeface="Arial"/>
                <a:cs typeface="Arial"/>
              </a:rPr>
              <a:t>como </a:t>
            </a:r>
            <a:r>
              <a:rPr sz="2584" spc="5" dirty="0">
                <a:solidFill>
                  <a:srgbClr val="021EAA"/>
                </a:solidFill>
                <a:latin typeface="Arial"/>
                <a:cs typeface="Arial"/>
              </a:rPr>
              <a:t>hacer la</a:t>
            </a:r>
            <a:r>
              <a:rPr sz="2584" spc="-18" dirty="0">
                <a:solidFill>
                  <a:srgbClr val="021EAA"/>
                </a:solidFill>
                <a:latin typeface="Arial"/>
                <a:cs typeface="Arial"/>
              </a:rPr>
              <a:t> </a:t>
            </a:r>
            <a:r>
              <a:rPr sz="2584" spc="5" dirty="0">
                <a:solidFill>
                  <a:srgbClr val="021EAA"/>
                </a:solidFill>
                <a:latin typeface="Arial"/>
                <a:cs typeface="Arial"/>
              </a:rPr>
              <a:t>mezcla.</a:t>
            </a:r>
            <a:endParaRPr sz="2584">
              <a:latin typeface="Arial"/>
              <a:cs typeface="Arial"/>
            </a:endParaRPr>
          </a:p>
          <a:p>
            <a:pPr marL="304608">
              <a:lnSpc>
                <a:spcPct val="100000"/>
              </a:lnSpc>
              <a:spcBef>
                <a:spcPts val="567"/>
              </a:spcBef>
            </a:pPr>
            <a:r>
              <a:rPr sz="2448" spc="-177" baseline="9259" dirty="0">
                <a:solidFill>
                  <a:srgbClr val="FF2600"/>
                </a:solidFill>
                <a:latin typeface="DejaVu Sans"/>
                <a:cs typeface="DejaVu Sans"/>
              </a:rPr>
              <a:t>★ </a:t>
            </a:r>
            <a:r>
              <a:rPr sz="2176" spc="14" dirty="0">
                <a:solidFill>
                  <a:srgbClr val="0433FF"/>
                </a:solidFill>
                <a:latin typeface="Arial"/>
                <a:cs typeface="Arial"/>
              </a:rPr>
              <a:t>Puede </a:t>
            </a:r>
            <a:r>
              <a:rPr sz="2176" spc="9" dirty="0">
                <a:solidFill>
                  <a:srgbClr val="0433FF"/>
                </a:solidFill>
                <a:latin typeface="Arial"/>
                <a:cs typeface="Arial"/>
              </a:rPr>
              <a:t>hacer un </a:t>
            </a:r>
            <a:r>
              <a:rPr sz="2176" spc="5" dirty="0">
                <a:solidFill>
                  <a:srgbClr val="0433FF"/>
                </a:solidFill>
                <a:latin typeface="Arial"/>
                <a:cs typeface="Arial"/>
              </a:rPr>
              <a:t>fast </a:t>
            </a:r>
            <a:r>
              <a:rPr sz="2176" spc="9" dirty="0">
                <a:solidFill>
                  <a:srgbClr val="0433FF"/>
                </a:solidFill>
                <a:latin typeface="Arial"/>
                <a:cs typeface="Arial"/>
              </a:rPr>
              <a:t>forward, una mezcla recursiva,</a:t>
            </a:r>
            <a:r>
              <a:rPr sz="2176" spc="-127" dirty="0">
                <a:solidFill>
                  <a:srgbClr val="0433FF"/>
                </a:solidFill>
                <a:latin typeface="Arial"/>
                <a:cs typeface="Arial"/>
              </a:rPr>
              <a:t> </a:t>
            </a:r>
            <a:r>
              <a:rPr sz="2176" dirty="0">
                <a:solidFill>
                  <a:srgbClr val="0433FF"/>
                </a:solidFill>
                <a:latin typeface="Arial"/>
                <a:cs typeface="Arial"/>
              </a:rPr>
              <a:t>...</a:t>
            </a:r>
            <a:endParaRPr sz="2176">
              <a:latin typeface="Arial"/>
              <a:cs typeface="Arial"/>
            </a:endParaRPr>
          </a:p>
          <a:p>
            <a:pPr marL="340308" indent="-317852">
              <a:lnSpc>
                <a:spcPct val="100000"/>
              </a:lnSpc>
              <a:spcBef>
                <a:spcPts val="626"/>
              </a:spcBef>
              <a:buClr>
                <a:srgbClr val="829FF9"/>
              </a:buClr>
              <a:buFont typeface="DejaVu Sans"/>
              <a:buChar char="✦"/>
              <a:tabLst>
                <a:tab pos="340884" algn="l"/>
              </a:tabLst>
            </a:pPr>
            <a:r>
              <a:rPr sz="2584" spc="5" dirty="0">
                <a:solidFill>
                  <a:srgbClr val="021EAA"/>
                </a:solidFill>
                <a:latin typeface="Arial"/>
                <a:cs typeface="Arial"/>
              </a:rPr>
              <a:t>Ejemplo:</a:t>
            </a:r>
            <a:endParaRPr sz="2584">
              <a:latin typeface="Arial"/>
              <a:cs typeface="Arial"/>
            </a:endParaRPr>
          </a:p>
          <a:p>
            <a:pPr marL="340308">
              <a:lnSpc>
                <a:spcPct val="100000"/>
              </a:lnSpc>
              <a:spcBef>
                <a:spcPts val="195"/>
              </a:spcBef>
              <a:tabLst>
                <a:tab pos="3641473" algn="l"/>
              </a:tabLst>
            </a:pPr>
            <a:r>
              <a:rPr sz="2176" b="1" spc="14" dirty="0">
                <a:solidFill>
                  <a:srgbClr val="942192"/>
                </a:solidFill>
                <a:latin typeface="Tahoma"/>
                <a:cs typeface="Tahoma"/>
              </a:rPr>
              <a:t>$ </a:t>
            </a:r>
            <a:r>
              <a:rPr sz="2176" b="1" spc="9" dirty="0">
                <a:latin typeface="Tahoma"/>
                <a:cs typeface="Tahoma"/>
              </a:rPr>
              <a:t>git</a:t>
            </a:r>
            <a:r>
              <a:rPr sz="2176" b="1" spc="5" dirty="0">
                <a:latin typeface="Tahoma"/>
                <a:cs typeface="Tahoma"/>
              </a:rPr>
              <a:t> </a:t>
            </a:r>
            <a:r>
              <a:rPr sz="2176" b="1" spc="9" dirty="0">
                <a:latin typeface="Tahoma"/>
                <a:cs typeface="Tahoma"/>
              </a:rPr>
              <a:t>checkout master	</a:t>
            </a:r>
            <a:r>
              <a:rPr sz="2176" b="1" spc="18" dirty="0">
                <a:solidFill>
                  <a:srgbClr val="008F00"/>
                </a:solidFill>
                <a:latin typeface="Tahoma"/>
                <a:cs typeface="Tahoma"/>
              </a:rPr>
              <a:t># </a:t>
            </a:r>
            <a:r>
              <a:rPr sz="2176" b="1" spc="9" dirty="0">
                <a:solidFill>
                  <a:srgbClr val="008F00"/>
                </a:solidFill>
                <a:latin typeface="Tahoma"/>
                <a:cs typeface="Tahoma"/>
              </a:rPr>
              <a:t>Estamos en la </a:t>
            </a:r>
            <a:r>
              <a:rPr sz="2176" b="1" spc="14" dirty="0">
                <a:solidFill>
                  <a:srgbClr val="008F00"/>
                </a:solidFill>
                <a:latin typeface="Tahoma"/>
                <a:cs typeface="Tahoma"/>
              </a:rPr>
              <a:t>rama</a:t>
            </a:r>
            <a:r>
              <a:rPr sz="2176" b="1" spc="-50" dirty="0">
                <a:solidFill>
                  <a:srgbClr val="008F00"/>
                </a:solidFill>
                <a:latin typeface="Tahoma"/>
                <a:cs typeface="Tahoma"/>
              </a:rPr>
              <a:t> </a:t>
            </a:r>
            <a:r>
              <a:rPr sz="2176" b="1" spc="9" dirty="0">
                <a:solidFill>
                  <a:srgbClr val="008F00"/>
                </a:solidFill>
                <a:latin typeface="Tahoma"/>
                <a:cs typeface="Tahoma"/>
              </a:rPr>
              <a:t>master</a:t>
            </a:r>
            <a:endParaRPr sz="2176">
              <a:latin typeface="Tahoma"/>
              <a:cs typeface="Tahoma"/>
            </a:endParaRPr>
          </a:p>
          <a:p>
            <a:pPr marL="340308">
              <a:lnSpc>
                <a:spcPct val="100000"/>
              </a:lnSpc>
              <a:spcBef>
                <a:spcPts val="91"/>
              </a:spcBef>
              <a:tabLst>
                <a:tab pos="2926307" algn="l"/>
              </a:tabLst>
            </a:pPr>
            <a:r>
              <a:rPr sz="2176" b="1" spc="14" dirty="0">
                <a:solidFill>
                  <a:srgbClr val="942192"/>
                </a:solidFill>
                <a:latin typeface="Tahoma"/>
                <a:cs typeface="Tahoma"/>
              </a:rPr>
              <a:t>$ </a:t>
            </a:r>
            <a:r>
              <a:rPr sz="2176" b="1" spc="9" dirty="0">
                <a:latin typeface="Tahoma"/>
                <a:cs typeface="Tahoma"/>
              </a:rPr>
              <a:t>git</a:t>
            </a:r>
            <a:r>
              <a:rPr sz="2176" b="1" dirty="0">
                <a:latin typeface="Tahoma"/>
                <a:cs typeface="Tahoma"/>
              </a:rPr>
              <a:t> </a:t>
            </a:r>
            <a:r>
              <a:rPr sz="2176" b="1" spc="14" dirty="0">
                <a:latin typeface="Tahoma"/>
                <a:cs typeface="Tahoma"/>
              </a:rPr>
              <a:t>merge</a:t>
            </a:r>
            <a:r>
              <a:rPr sz="2176" b="1" spc="9" dirty="0">
                <a:latin typeface="Tahoma"/>
                <a:cs typeface="Tahoma"/>
              </a:rPr>
              <a:t> iss53	</a:t>
            </a:r>
            <a:r>
              <a:rPr sz="2176" b="1" spc="18" dirty="0">
                <a:solidFill>
                  <a:srgbClr val="008F00"/>
                </a:solidFill>
                <a:latin typeface="Tahoma"/>
                <a:cs typeface="Tahoma"/>
              </a:rPr>
              <a:t># </a:t>
            </a:r>
            <a:r>
              <a:rPr sz="2176" b="1" spc="9" dirty="0">
                <a:solidFill>
                  <a:srgbClr val="008F00"/>
                </a:solidFill>
                <a:latin typeface="Tahoma"/>
                <a:cs typeface="Tahoma"/>
              </a:rPr>
              <a:t>incorporamos los cambios</a:t>
            </a:r>
            <a:r>
              <a:rPr sz="2176" b="1" spc="-27" dirty="0">
                <a:solidFill>
                  <a:srgbClr val="008F00"/>
                </a:solidFill>
                <a:latin typeface="Tahoma"/>
                <a:cs typeface="Tahoma"/>
              </a:rPr>
              <a:t> </a:t>
            </a:r>
            <a:r>
              <a:rPr sz="2176" b="1" spc="9" dirty="0">
                <a:solidFill>
                  <a:srgbClr val="008F00"/>
                </a:solidFill>
                <a:latin typeface="Tahoma"/>
                <a:cs typeface="Tahoma"/>
              </a:rPr>
              <a:t>hechos</a:t>
            </a:r>
            <a:endParaRPr sz="2176">
              <a:latin typeface="Tahoma"/>
              <a:cs typeface="Tahoma"/>
            </a:endParaRPr>
          </a:p>
          <a:p>
            <a:pPr marL="2877938">
              <a:lnSpc>
                <a:spcPct val="100000"/>
              </a:lnSpc>
              <a:spcBef>
                <a:spcPts val="91"/>
              </a:spcBef>
            </a:pPr>
            <a:r>
              <a:rPr sz="2176" b="1" spc="18" dirty="0">
                <a:solidFill>
                  <a:srgbClr val="008F00"/>
                </a:solidFill>
                <a:latin typeface="Tahoma"/>
                <a:cs typeface="Tahoma"/>
              </a:rPr>
              <a:t># </a:t>
            </a:r>
            <a:r>
              <a:rPr sz="2176" b="1" spc="9" dirty="0">
                <a:solidFill>
                  <a:srgbClr val="008F00"/>
                </a:solidFill>
                <a:latin typeface="Tahoma"/>
                <a:cs typeface="Tahoma"/>
              </a:rPr>
              <a:t>en la </a:t>
            </a:r>
            <a:r>
              <a:rPr sz="2176" b="1" spc="14" dirty="0">
                <a:solidFill>
                  <a:srgbClr val="008F00"/>
                </a:solidFill>
                <a:latin typeface="Tahoma"/>
                <a:cs typeface="Tahoma"/>
              </a:rPr>
              <a:t>rama </a:t>
            </a:r>
            <a:r>
              <a:rPr sz="2176" b="1" spc="9" dirty="0">
                <a:solidFill>
                  <a:srgbClr val="008F00"/>
                </a:solidFill>
                <a:latin typeface="Tahoma"/>
                <a:cs typeface="Tahoma"/>
              </a:rPr>
              <a:t>iss53 en la </a:t>
            </a:r>
            <a:r>
              <a:rPr sz="2176" b="1" spc="14" dirty="0">
                <a:solidFill>
                  <a:srgbClr val="008F00"/>
                </a:solidFill>
                <a:latin typeface="Tahoma"/>
                <a:cs typeface="Tahoma"/>
              </a:rPr>
              <a:t>rama</a:t>
            </a:r>
            <a:r>
              <a:rPr sz="2176" b="1" spc="-91" dirty="0">
                <a:solidFill>
                  <a:srgbClr val="008F00"/>
                </a:solidFill>
                <a:latin typeface="Tahoma"/>
                <a:cs typeface="Tahoma"/>
              </a:rPr>
              <a:t> </a:t>
            </a:r>
            <a:r>
              <a:rPr sz="2176" b="1" spc="9" dirty="0">
                <a:solidFill>
                  <a:srgbClr val="008F00"/>
                </a:solidFill>
                <a:latin typeface="Tahoma"/>
                <a:cs typeface="Tahoma"/>
              </a:rPr>
              <a:t>master</a:t>
            </a:r>
            <a:endParaRPr sz="2176">
              <a:latin typeface="Tahoma"/>
              <a:cs typeface="Tahoma"/>
            </a:endParaRPr>
          </a:p>
        </p:txBody>
      </p:sp>
    </p:spTree>
    <p:extLst>
      <p:ext uri="{BB962C8B-B14F-4D97-AF65-F5344CB8AC3E}">
        <p14:creationId xmlns:p14="http://schemas.microsoft.com/office/powerpoint/2010/main" val="9997679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2070100" y="461952"/>
            <a:ext cx="4889502" cy="3114111"/>
          </a:xfrm>
          <a:prstGeom prst="rect">
            <a:avLst/>
          </a:prstGeom>
          <a:blipFill>
            <a:blip r:embed="rId2" cstate="print"/>
            <a:stretch>
              <a:fillRect/>
            </a:stretch>
          </a:blipFill>
        </p:spPr>
        <p:txBody>
          <a:bodyPr wrap="square" lIns="0" tIns="0" rIns="0" bIns="0" rtlCol="0"/>
          <a:lstStyle/>
          <a:p>
            <a:endParaRPr sz="1632"/>
          </a:p>
        </p:txBody>
      </p:sp>
      <p:grpSp>
        <p:nvGrpSpPr>
          <p:cNvPr id="3" name="object 3"/>
          <p:cNvGrpSpPr/>
          <p:nvPr/>
        </p:nvGrpSpPr>
        <p:grpSpPr>
          <a:xfrm>
            <a:off x="6280435" y="4156797"/>
            <a:ext cx="3622475" cy="2076978"/>
            <a:chOff x="5550090" y="4584023"/>
            <a:chExt cx="3994785" cy="2290445"/>
          </a:xfrm>
        </p:grpSpPr>
        <p:sp>
          <p:nvSpPr>
            <p:cNvPr id="4" name="object 4"/>
            <p:cNvSpPr/>
            <p:nvPr/>
          </p:nvSpPr>
          <p:spPr>
            <a:xfrm>
              <a:off x="7950200" y="5971565"/>
              <a:ext cx="1016000" cy="902639"/>
            </a:xfrm>
            <a:prstGeom prst="rect">
              <a:avLst/>
            </a:prstGeom>
            <a:blipFill>
              <a:blip r:embed="rId3" cstate="print"/>
              <a:stretch>
                <a:fillRect/>
              </a:stretch>
            </a:blipFill>
          </p:spPr>
          <p:txBody>
            <a:bodyPr wrap="square" lIns="0" tIns="0" rIns="0" bIns="0" rtlCol="0"/>
            <a:lstStyle/>
            <a:p>
              <a:endParaRPr sz="1632"/>
            </a:p>
          </p:txBody>
        </p:sp>
        <p:sp>
          <p:nvSpPr>
            <p:cNvPr id="5" name="object 5"/>
            <p:cNvSpPr/>
            <p:nvPr/>
          </p:nvSpPr>
          <p:spPr>
            <a:xfrm>
              <a:off x="5550090" y="4584023"/>
              <a:ext cx="3994217" cy="1371600"/>
            </a:xfrm>
            <a:prstGeom prst="rect">
              <a:avLst/>
            </a:prstGeom>
            <a:blipFill>
              <a:blip r:embed="rId4" cstate="print"/>
              <a:stretch>
                <a:fillRect/>
              </a:stretch>
            </a:blipFill>
          </p:spPr>
          <p:txBody>
            <a:bodyPr wrap="square" lIns="0" tIns="0" rIns="0" bIns="0" rtlCol="0"/>
            <a:lstStyle/>
            <a:p>
              <a:endParaRPr sz="1632"/>
            </a:p>
          </p:txBody>
        </p:sp>
      </p:grpSp>
      <p:sp>
        <p:nvSpPr>
          <p:cNvPr id="6" name="object 6"/>
          <p:cNvSpPr/>
          <p:nvPr/>
        </p:nvSpPr>
        <p:spPr>
          <a:xfrm>
            <a:off x="4603028" y="4146456"/>
            <a:ext cx="643301" cy="511310"/>
          </a:xfrm>
          <a:prstGeom prst="rect">
            <a:avLst/>
          </a:prstGeom>
          <a:blipFill>
            <a:blip r:embed="rId5" cstate="print"/>
            <a:stretch>
              <a:fillRect/>
            </a:stretch>
          </a:blipFill>
        </p:spPr>
        <p:txBody>
          <a:bodyPr wrap="square" lIns="0" tIns="0" rIns="0" bIns="0" rtlCol="0"/>
          <a:lstStyle/>
          <a:p>
            <a:endParaRPr sz="1632"/>
          </a:p>
        </p:txBody>
      </p:sp>
      <p:sp>
        <p:nvSpPr>
          <p:cNvPr id="7" name="object 7"/>
          <p:cNvSpPr/>
          <p:nvPr/>
        </p:nvSpPr>
        <p:spPr>
          <a:xfrm>
            <a:off x="5292889" y="4146493"/>
            <a:ext cx="966429" cy="512029"/>
          </a:xfrm>
          <a:prstGeom prst="rect">
            <a:avLst/>
          </a:prstGeom>
          <a:blipFill>
            <a:blip r:embed="rId6" cstate="print"/>
            <a:stretch>
              <a:fillRect/>
            </a:stretch>
          </a:blipFill>
        </p:spPr>
        <p:txBody>
          <a:bodyPr wrap="square" lIns="0" tIns="0" rIns="0" bIns="0" rtlCol="0"/>
          <a:lstStyle/>
          <a:p>
            <a:endParaRPr sz="1632"/>
          </a:p>
        </p:txBody>
      </p:sp>
      <p:sp>
        <p:nvSpPr>
          <p:cNvPr id="8" name="object 8"/>
          <p:cNvSpPr/>
          <p:nvPr/>
        </p:nvSpPr>
        <p:spPr>
          <a:xfrm>
            <a:off x="9113290" y="3331410"/>
            <a:ext cx="932826" cy="795366"/>
          </a:xfrm>
          <a:prstGeom prst="rect">
            <a:avLst/>
          </a:prstGeom>
          <a:blipFill>
            <a:blip r:embed="rId7"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13140901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Conflictos</a:t>
            </a:r>
            <a:endParaRPr lang="es-ES"/>
          </a:p>
        </p:txBody>
      </p:sp>
      <p:sp>
        <p:nvSpPr>
          <p:cNvPr id="3" name="object 3"/>
          <p:cNvSpPr txBox="1"/>
          <p:nvPr/>
        </p:nvSpPr>
        <p:spPr>
          <a:xfrm>
            <a:off x="1767667" y="949756"/>
            <a:ext cx="8369524" cy="5367206"/>
          </a:xfrm>
          <a:prstGeom prst="rect">
            <a:avLst/>
          </a:prstGeom>
        </p:spPr>
        <p:txBody>
          <a:bodyPr vert="horz" wrap="square" lIns="0" tIns="94433" rIns="0" bIns="0" rtlCol="0">
            <a:spAutoFit/>
          </a:bodyPr>
          <a:lstStyle/>
          <a:p>
            <a:pPr marL="340308" indent="-317852">
              <a:lnSpc>
                <a:spcPct val="100000"/>
              </a:lnSpc>
              <a:spcBef>
                <a:spcPts val="743"/>
              </a:spcBef>
              <a:buClr>
                <a:srgbClr val="829FF9"/>
              </a:buClr>
              <a:buFont typeface="DejaVu Sans"/>
              <a:buChar char="✦"/>
              <a:tabLst>
                <a:tab pos="340884" algn="l"/>
              </a:tabLst>
            </a:pPr>
            <a:r>
              <a:rPr sz="2584" spc="5" dirty="0">
                <a:solidFill>
                  <a:srgbClr val="021EAA"/>
                </a:solidFill>
                <a:latin typeface="Arial"/>
                <a:cs typeface="Arial"/>
              </a:rPr>
              <a:t>Al hacer el merge pueden aparecer</a:t>
            </a:r>
            <a:r>
              <a:rPr sz="2584" spc="-14" dirty="0">
                <a:solidFill>
                  <a:srgbClr val="021EAA"/>
                </a:solidFill>
                <a:latin typeface="Arial"/>
                <a:cs typeface="Arial"/>
              </a:rPr>
              <a:t> </a:t>
            </a:r>
            <a:r>
              <a:rPr sz="2584" spc="5" dirty="0">
                <a:solidFill>
                  <a:srgbClr val="021EAA"/>
                </a:solidFill>
                <a:latin typeface="Arial"/>
                <a:cs typeface="Arial"/>
              </a:rPr>
              <a:t>conflictos</a:t>
            </a:r>
            <a:endParaRPr sz="2584">
              <a:latin typeface="Arial"/>
              <a:cs typeface="Arial"/>
            </a:endParaRPr>
          </a:p>
          <a:p>
            <a:pPr marL="304608">
              <a:lnSpc>
                <a:spcPct val="100000"/>
              </a:lnSpc>
              <a:spcBef>
                <a:spcPts val="567"/>
              </a:spcBef>
            </a:pPr>
            <a:r>
              <a:rPr sz="2448" spc="-177" baseline="9259" dirty="0">
                <a:solidFill>
                  <a:srgbClr val="FF2600"/>
                </a:solidFill>
                <a:latin typeface="DejaVu Sans"/>
                <a:cs typeface="DejaVu Sans"/>
              </a:rPr>
              <a:t>★ </a:t>
            </a:r>
            <a:r>
              <a:rPr sz="2176" spc="9" dirty="0">
                <a:solidFill>
                  <a:srgbClr val="0433FF"/>
                </a:solidFill>
                <a:latin typeface="Arial"/>
                <a:cs typeface="Arial"/>
              </a:rPr>
              <a:t>las dos ramas han modificado las </a:t>
            </a:r>
            <a:r>
              <a:rPr sz="2176" spc="14" dirty="0">
                <a:solidFill>
                  <a:srgbClr val="0433FF"/>
                </a:solidFill>
                <a:latin typeface="Arial"/>
                <a:cs typeface="Arial"/>
              </a:rPr>
              <a:t>mismas </a:t>
            </a:r>
            <a:r>
              <a:rPr sz="2176" spc="9" dirty="0">
                <a:solidFill>
                  <a:srgbClr val="0433FF"/>
                </a:solidFill>
                <a:latin typeface="Arial"/>
                <a:cs typeface="Arial"/>
              </a:rPr>
              <a:t>líneas de un</a:t>
            </a:r>
            <a:r>
              <a:rPr sz="2176" spc="-145" dirty="0">
                <a:solidFill>
                  <a:srgbClr val="0433FF"/>
                </a:solidFill>
                <a:latin typeface="Arial"/>
                <a:cs typeface="Arial"/>
              </a:rPr>
              <a:t> </a:t>
            </a:r>
            <a:r>
              <a:rPr sz="2176" spc="9" dirty="0">
                <a:solidFill>
                  <a:srgbClr val="0433FF"/>
                </a:solidFill>
                <a:latin typeface="Arial"/>
                <a:cs typeface="Arial"/>
              </a:rPr>
              <a:t>fichero.</a:t>
            </a:r>
            <a:endParaRPr sz="2176">
              <a:latin typeface="Arial"/>
              <a:cs typeface="Arial"/>
            </a:endParaRPr>
          </a:p>
          <a:p>
            <a:pPr marL="340308" indent="-317852">
              <a:lnSpc>
                <a:spcPct val="100000"/>
              </a:lnSpc>
              <a:spcBef>
                <a:spcPts val="626"/>
              </a:spcBef>
              <a:buClr>
                <a:srgbClr val="829FF9"/>
              </a:buClr>
              <a:buFont typeface="DejaVu Sans"/>
              <a:buChar char="✦"/>
              <a:tabLst>
                <a:tab pos="340884" algn="l"/>
              </a:tabLst>
            </a:pPr>
            <a:r>
              <a:rPr sz="2584" spc="5" dirty="0">
                <a:solidFill>
                  <a:srgbClr val="021EAA"/>
                </a:solidFill>
                <a:latin typeface="Arial"/>
                <a:cs typeface="Arial"/>
              </a:rPr>
              <a:t>Si hay</a:t>
            </a:r>
            <a:r>
              <a:rPr sz="2584" spc="-5" dirty="0">
                <a:solidFill>
                  <a:srgbClr val="021EAA"/>
                </a:solidFill>
                <a:latin typeface="Arial"/>
                <a:cs typeface="Arial"/>
              </a:rPr>
              <a:t> </a:t>
            </a:r>
            <a:r>
              <a:rPr sz="2584" spc="5" dirty="0">
                <a:solidFill>
                  <a:srgbClr val="021EAA"/>
                </a:solidFill>
                <a:latin typeface="Arial"/>
                <a:cs typeface="Arial"/>
              </a:rPr>
              <a:t>conflictos:</a:t>
            </a:r>
            <a:endParaRPr sz="2584">
              <a:latin typeface="Arial"/>
              <a:cs typeface="Arial"/>
            </a:endParaRPr>
          </a:p>
          <a:p>
            <a:pPr marL="304608">
              <a:lnSpc>
                <a:spcPct val="100000"/>
              </a:lnSpc>
              <a:spcBef>
                <a:spcPts val="567"/>
              </a:spcBef>
            </a:pPr>
            <a:r>
              <a:rPr sz="2448" spc="-177" baseline="9259" dirty="0">
                <a:solidFill>
                  <a:srgbClr val="FF2600"/>
                </a:solidFill>
                <a:latin typeface="DejaVu Sans"/>
                <a:cs typeface="DejaVu Sans"/>
              </a:rPr>
              <a:t>★ </a:t>
            </a:r>
            <a:r>
              <a:rPr sz="2176" spc="9" dirty="0">
                <a:solidFill>
                  <a:srgbClr val="0433FF"/>
                </a:solidFill>
                <a:latin typeface="Arial"/>
                <a:cs typeface="Arial"/>
              </a:rPr>
              <a:t>no se realiza el</a:t>
            </a:r>
            <a:r>
              <a:rPr sz="2176" spc="-118" dirty="0">
                <a:solidFill>
                  <a:srgbClr val="0433FF"/>
                </a:solidFill>
                <a:latin typeface="Arial"/>
                <a:cs typeface="Arial"/>
              </a:rPr>
              <a:t> </a:t>
            </a:r>
            <a:r>
              <a:rPr sz="2176" spc="9" dirty="0">
                <a:solidFill>
                  <a:srgbClr val="0433FF"/>
                </a:solidFill>
                <a:latin typeface="Arial"/>
                <a:cs typeface="Arial"/>
              </a:rPr>
              <a:t>commit</a:t>
            </a:r>
            <a:endParaRPr sz="2176">
              <a:latin typeface="Arial"/>
              <a:cs typeface="Arial"/>
            </a:endParaRPr>
          </a:p>
          <a:p>
            <a:pPr marL="304608">
              <a:lnSpc>
                <a:spcPts val="2580"/>
              </a:lnSpc>
              <a:spcBef>
                <a:spcPts val="553"/>
              </a:spcBef>
            </a:pPr>
            <a:r>
              <a:rPr sz="2448" spc="-177" baseline="9259" dirty="0">
                <a:solidFill>
                  <a:srgbClr val="FF2600"/>
                </a:solidFill>
                <a:latin typeface="DejaVu Sans"/>
                <a:cs typeface="DejaVu Sans"/>
              </a:rPr>
              <a:t>★ </a:t>
            </a:r>
            <a:r>
              <a:rPr sz="2176" spc="9" dirty="0">
                <a:solidFill>
                  <a:srgbClr val="0433FF"/>
                </a:solidFill>
                <a:latin typeface="Arial"/>
                <a:cs typeface="Arial"/>
              </a:rPr>
              <a:t>las zonas </a:t>
            </a:r>
            <a:r>
              <a:rPr sz="2176" spc="5" dirty="0">
                <a:solidFill>
                  <a:srgbClr val="0433FF"/>
                </a:solidFill>
                <a:latin typeface="Arial"/>
                <a:cs typeface="Arial"/>
              </a:rPr>
              <a:t>conflictivas </a:t>
            </a:r>
            <a:r>
              <a:rPr sz="2176" spc="9" dirty="0">
                <a:solidFill>
                  <a:srgbClr val="0433FF"/>
                </a:solidFill>
                <a:latin typeface="Arial"/>
                <a:cs typeface="Arial"/>
              </a:rPr>
              <a:t>se</a:t>
            </a:r>
            <a:r>
              <a:rPr sz="2176" spc="-109" dirty="0">
                <a:solidFill>
                  <a:srgbClr val="0433FF"/>
                </a:solidFill>
                <a:latin typeface="Arial"/>
                <a:cs typeface="Arial"/>
              </a:rPr>
              <a:t> </a:t>
            </a:r>
            <a:r>
              <a:rPr sz="2176" spc="9" dirty="0">
                <a:solidFill>
                  <a:srgbClr val="0433FF"/>
                </a:solidFill>
                <a:latin typeface="Arial"/>
                <a:cs typeface="Arial"/>
              </a:rPr>
              <a:t>marcan</a:t>
            </a:r>
            <a:endParaRPr sz="2176">
              <a:latin typeface="Arial"/>
              <a:cs typeface="Arial"/>
            </a:endParaRPr>
          </a:p>
          <a:p>
            <a:pPr marL="812479">
              <a:lnSpc>
                <a:spcPts val="2213"/>
              </a:lnSpc>
            </a:pPr>
            <a:r>
              <a:rPr sz="1904" b="1" spc="-5" dirty="0">
                <a:solidFill>
                  <a:srgbClr val="FF9300"/>
                </a:solidFill>
                <a:latin typeface="Arial"/>
                <a:cs typeface="Arial"/>
              </a:rPr>
              <a:t>&lt;&lt;&lt;&lt;&lt;&lt;&lt;</a:t>
            </a:r>
            <a:r>
              <a:rPr sz="1904" b="1" spc="-9" dirty="0">
                <a:solidFill>
                  <a:srgbClr val="FF9300"/>
                </a:solidFill>
                <a:latin typeface="Arial"/>
                <a:cs typeface="Arial"/>
              </a:rPr>
              <a:t> </a:t>
            </a:r>
            <a:r>
              <a:rPr sz="1904" b="1" spc="-5" dirty="0">
                <a:solidFill>
                  <a:srgbClr val="FF9300"/>
                </a:solidFill>
                <a:latin typeface="Arial"/>
                <a:cs typeface="Arial"/>
              </a:rPr>
              <a:t>HEAD:index.html</a:t>
            </a:r>
            <a:endParaRPr sz="1904">
              <a:latin typeface="Arial"/>
              <a:cs typeface="Arial"/>
            </a:endParaRPr>
          </a:p>
          <a:p>
            <a:pPr marL="946645">
              <a:lnSpc>
                <a:spcPts val="2204"/>
              </a:lnSpc>
            </a:pPr>
            <a:r>
              <a:rPr sz="1904" b="1" spc="-5" dirty="0">
                <a:solidFill>
                  <a:srgbClr val="021EAA"/>
                </a:solidFill>
                <a:latin typeface="Arial"/>
                <a:cs typeface="Arial"/>
              </a:rPr>
              <a:t>&lt;div id="footer"&gt;contact :</a:t>
            </a:r>
            <a:r>
              <a:rPr sz="1904" b="1" spc="9" dirty="0">
                <a:solidFill>
                  <a:srgbClr val="021EAA"/>
                </a:solidFill>
                <a:latin typeface="Arial"/>
                <a:cs typeface="Arial"/>
              </a:rPr>
              <a:t> </a:t>
            </a:r>
            <a:r>
              <a:rPr sz="1904" b="1" spc="-9" dirty="0">
                <a:solidFill>
                  <a:srgbClr val="021EAA"/>
                </a:solidFill>
                <a:latin typeface="Arial"/>
                <a:cs typeface="Arial"/>
                <a:hlinkClick r:id="rId2"/>
              </a:rPr>
              <a:t>email.support@github.com</a:t>
            </a:r>
            <a:r>
              <a:rPr sz="1904" b="1" spc="-9" dirty="0">
                <a:solidFill>
                  <a:srgbClr val="021EAA"/>
                </a:solidFill>
                <a:latin typeface="Arial"/>
                <a:cs typeface="Arial"/>
              </a:rPr>
              <a:t>&lt;/div&gt;</a:t>
            </a:r>
            <a:endParaRPr sz="1904">
              <a:latin typeface="Arial"/>
              <a:cs typeface="Arial"/>
            </a:endParaRPr>
          </a:p>
          <a:p>
            <a:pPr marL="812479">
              <a:lnSpc>
                <a:spcPts val="2204"/>
              </a:lnSpc>
            </a:pPr>
            <a:r>
              <a:rPr sz="1904" b="1" spc="-5" dirty="0">
                <a:solidFill>
                  <a:srgbClr val="FF9300"/>
                </a:solidFill>
                <a:latin typeface="Arial"/>
                <a:cs typeface="Arial"/>
              </a:rPr>
              <a:t>=======</a:t>
            </a:r>
            <a:endParaRPr sz="1904">
              <a:latin typeface="Arial"/>
              <a:cs typeface="Arial"/>
            </a:endParaRPr>
          </a:p>
          <a:p>
            <a:pPr marL="946645">
              <a:lnSpc>
                <a:spcPts val="2244"/>
              </a:lnSpc>
            </a:pPr>
            <a:r>
              <a:rPr sz="1904" b="1" spc="-5" dirty="0">
                <a:solidFill>
                  <a:srgbClr val="021EAA"/>
                </a:solidFill>
                <a:latin typeface="Arial"/>
                <a:cs typeface="Arial"/>
              </a:rPr>
              <a:t>&lt;div id="footer"&gt;contact </a:t>
            </a:r>
            <a:r>
              <a:rPr sz="1904" b="1" spc="-9" dirty="0">
                <a:solidFill>
                  <a:srgbClr val="021EAA"/>
                </a:solidFill>
                <a:latin typeface="Arial"/>
                <a:cs typeface="Arial"/>
              </a:rPr>
              <a:t>us </a:t>
            </a:r>
            <a:r>
              <a:rPr sz="1904" b="1" spc="-5" dirty="0">
                <a:solidFill>
                  <a:srgbClr val="021EAA"/>
                </a:solidFill>
                <a:latin typeface="Arial"/>
                <a:cs typeface="Arial"/>
              </a:rPr>
              <a:t>at</a:t>
            </a:r>
            <a:r>
              <a:rPr sz="1904" b="1" spc="9" dirty="0">
                <a:solidFill>
                  <a:srgbClr val="021EAA"/>
                </a:solidFill>
                <a:latin typeface="Arial"/>
                <a:cs typeface="Arial"/>
              </a:rPr>
              <a:t> </a:t>
            </a:r>
            <a:r>
              <a:rPr sz="1904" b="1" spc="-9" dirty="0">
                <a:solidFill>
                  <a:srgbClr val="021EAA"/>
                </a:solidFill>
                <a:latin typeface="Arial"/>
                <a:cs typeface="Arial"/>
                <a:hlinkClick r:id="rId3"/>
              </a:rPr>
              <a:t>support@github.com</a:t>
            </a:r>
            <a:r>
              <a:rPr sz="1904" b="1" spc="-9" dirty="0">
                <a:solidFill>
                  <a:srgbClr val="021EAA"/>
                </a:solidFill>
                <a:latin typeface="Arial"/>
                <a:cs typeface="Arial"/>
              </a:rPr>
              <a:t>&lt;/div&gt;</a:t>
            </a:r>
            <a:endParaRPr sz="1904">
              <a:latin typeface="Arial"/>
              <a:cs typeface="Arial"/>
            </a:endParaRPr>
          </a:p>
          <a:p>
            <a:pPr marL="812479">
              <a:lnSpc>
                <a:spcPct val="100000"/>
              </a:lnSpc>
              <a:spcBef>
                <a:spcPts val="376"/>
              </a:spcBef>
            </a:pPr>
            <a:r>
              <a:rPr sz="1904" b="1" spc="-5" dirty="0">
                <a:solidFill>
                  <a:srgbClr val="FF9300"/>
                </a:solidFill>
                <a:latin typeface="Arial"/>
                <a:cs typeface="Arial"/>
              </a:rPr>
              <a:t>&gt;&gt;&gt;&gt;&gt;&gt;&gt;</a:t>
            </a:r>
            <a:r>
              <a:rPr sz="1904" b="1" spc="-9" dirty="0">
                <a:solidFill>
                  <a:srgbClr val="FF9300"/>
                </a:solidFill>
                <a:latin typeface="Arial"/>
                <a:cs typeface="Arial"/>
              </a:rPr>
              <a:t> </a:t>
            </a:r>
            <a:r>
              <a:rPr sz="1904" b="1" spc="-5" dirty="0">
                <a:solidFill>
                  <a:srgbClr val="FF9300"/>
                </a:solidFill>
                <a:latin typeface="Arial"/>
                <a:cs typeface="Arial"/>
              </a:rPr>
              <a:t>iss53:index.html</a:t>
            </a:r>
            <a:endParaRPr sz="1904">
              <a:latin typeface="Arial"/>
              <a:cs typeface="Arial"/>
            </a:endParaRPr>
          </a:p>
          <a:p>
            <a:pPr marL="304608">
              <a:lnSpc>
                <a:spcPct val="100000"/>
              </a:lnSpc>
              <a:spcBef>
                <a:spcPts val="716"/>
              </a:spcBef>
            </a:pPr>
            <a:r>
              <a:rPr sz="2448" spc="-177" baseline="12345" dirty="0">
                <a:solidFill>
                  <a:srgbClr val="FF2600"/>
                </a:solidFill>
                <a:latin typeface="DejaVu Sans"/>
                <a:cs typeface="DejaVu Sans"/>
              </a:rPr>
              <a:t>★ </a:t>
            </a:r>
            <a:r>
              <a:rPr sz="2176" b="1" spc="9" dirty="0">
                <a:solidFill>
                  <a:srgbClr val="0433FF"/>
                </a:solidFill>
                <a:latin typeface="Tahoma"/>
                <a:cs typeface="Tahoma"/>
              </a:rPr>
              <a:t>git </a:t>
            </a:r>
            <a:r>
              <a:rPr sz="2176" b="1" spc="5" dirty="0">
                <a:solidFill>
                  <a:srgbClr val="0433FF"/>
                </a:solidFill>
                <a:latin typeface="Tahoma"/>
                <a:cs typeface="Tahoma"/>
              </a:rPr>
              <a:t>status </a:t>
            </a:r>
            <a:r>
              <a:rPr sz="2176" spc="5" dirty="0">
                <a:solidFill>
                  <a:srgbClr val="0433FF"/>
                </a:solidFill>
                <a:latin typeface="Arial"/>
                <a:cs typeface="Arial"/>
              </a:rPr>
              <a:t>lista </a:t>
            </a:r>
            <a:r>
              <a:rPr sz="2176" spc="9" dirty="0">
                <a:solidFill>
                  <a:srgbClr val="0433FF"/>
                </a:solidFill>
                <a:latin typeface="Arial"/>
                <a:cs typeface="Arial"/>
              </a:rPr>
              <a:t>los ficheros con </a:t>
            </a:r>
            <a:r>
              <a:rPr sz="2176" spc="5" dirty="0">
                <a:solidFill>
                  <a:srgbClr val="0433FF"/>
                </a:solidFill>
                <a:latin typeface="Arial"/>
                <a:cs typeface="Arial"/>
              </a:rPr>
              <a:t>conflictos </a:t>
            </a:r>
            <a:r>
              <a:rPr sz="2176" spc="14" dirty="0">
                <a:solidFill>
                  <a:srgbClr val="0433FF"/>
                </a:solidFill>
                <a:latin typeface="Arial"/>
                <a:cs typeface="Arial"/>
              </a:rPr>
              <a:t>como</a:t>
            </a:r>
            <a:r>
              <a:rPr sz="2176" spc="-131" dirty="0">
                <a:solidFill>
                  <a:srgbClr val="0433FF"/>
                </a:solidFill>
                <a:latin typeface="Arial"/>
                <a:cs typeface="Arial"/>
              </a:rPr>
              <a:t> </a:t>
            </a:r>
            <a:r>
              <a:rPr sz="2176" b="1" spc="9" dirty="0">
                <a:solidFill>
                  <a:srgbClr val="FF2600"/>
                </a:solidFill>
                <a:latin typeface="Arial"/>
                <a:cs typeface="Arial"/>
              </a:rPr>
              <a:t>unmerged</a:t>
            </a:r>
            <a:r>
              <a:rPr sz="2176" spc="9" dirty="0">
                <a:solidFill>
                  <a:srgbClr val="0433FF"/>
                </a:solidFill>
                <a:latin typeface="Arial"/>
                <a:cs typeface="Arial"/>
              </a:rPr>
              <a:t>.</a:t>
            </a:r>
            <a:endParaRPr sz="2176">
              <a:latin typeface="Arial"/>
              <a:cs typeface="Arial"/>
            </a:endParaRPr>
          </a:p>
          <a:p>
            <a:pPr marL="23033">
              <a:lnSpc>
                <a:spcPct val="100000"/>
              </a:lnSpc>
              <a:spcBef>
                <a:spcPts val="626"/>
              </a:spcBef>
            </a:pPr>
            <a:r>
              <a:rPr sz="3877" spc="-156" baseline="2923" dirty="0">
                <a:solidFill>
                  <a:srgbClr val="829FF9"/>
                </a:solidFill>
                <a:latin typeface="DejaVu Sans"/>
                <a:cs typeface="DejaVu Sans"/>
              </a:rPr>
              <a:t>✦ </a:t>
            </a:r>
            <a:r>
              <a:rPr sz="2584" spc="5" dirty="0">
                <a:solidFill>
                  <a:srgbClr val="021EAA"/>
                </a:solidFill>
                <a:latin typeface="Arial"/>
                <a:cs typeface="Arial"/>
              </a:rPr>
              <a:t>Para resolver el conflicto hay</a:t>
            </a:r>
            <a:r>
              <a:rPr sz="2584" spc="-299" dirty="0">
                <a:solidFill>
                  <a:srgbClr val="021EAA"/>
                </a:solidFill>
                <a:latin typeface="Arial"/>
                <a:cs typeface="Arial"/>
              </a:rPr>
              <a:t> </a:t>
            </a:r>
            <a:r>
              <a:rPr sz="2584" spc="5" dirty="0">
                <a:solidFill>
                  <a:srgbClr val="021EAA"/>
                </a:solidFill>
                <a:latin typeface="Arial"/>
                <a:cs typeface="Arial"/>
              </a:rPr>
              <a:t>que:</a:t>
            </a:r>
            <a:endParaRPr sz="2584">
              <a:latin typeface="Arial"/>
              <a:cs typeface="Arial"/>
            </a:endParaRPr>
          </a:p>
          <a:p>
            <a:pPr marL="304608">
              <a:lnSpc>
                <a:spcPct val="100000"/>
              </a:lnSpc>
              <a:spcBef>
                <a:spcPts val="567"/>
              </a:spcBef>
            </a:pPr>
            <a:r>
              <a:rPr sz="2448" spc="-177" baseline="9259" dirty="0">
                <a:solidFill>
                  <a:srgbClr val="FF2600"/>
                </a:solidFill>
                <a:latin typeface="DejaVu Sans"/>
                <a:cs typeface="DejaVu Sans"/>
              </a:rPr>
              <a:t>★ </a:t>
            </a:r>
            <a:r>
              <a:rPr sz="2176" spc="9" dirty="0">
                <a:solidFill>
                  <a:srgbClr val="0433FF"/>
                </a:solidFill>
                <a:latin typeface="Arial"/>
                <a:cs typeface="Arial"/>
              </a:rPr>
              <a:t>editar el fichero para resolver el</a:t>
            </a:r>
            <a:r>
              <a:rPr sz="2176" spc="-127" dirty="0">
                <a:solidFill>
                  <a:srgbClr val="0433FF"/>
                </a:solidFill>
                <a:latin typeface="Arial"/>
                <a:cs typeface="Arial"/>
              </a:rPr>
              <a:t> </a:t>
            </a:r>
            <a:r>
              <a:rPr sz="2176" spc="5" dirty="0">
                <a:solidFill>
                  <a:srgbClr val="0433FF"/>
                </a:solidFill>
                <a:latin typeface="Arial"/>
                <a:cs typeface="Arial"/>
              </a:rPr>
              <a:t>conflicto.</a:t>
            </a:r>
            <a:endParaRPr sz="2176">
              <a:latin typeface="Arial"/>
              <a:cs typeface="Arial"/>
            </a:endParaRPr>
          </a:p>
          <a:p>
            <a:pPr marL="304608">
              <a:lnSpc>
                <a:spcPct val="100000"/>
              </a:lnSpc>
              <a:spcBef>
                <a:spcPts val="735"/>
              </a:spcBef>
            </a:pPr>
            <a:r>
              <a:rPr sz="2448" spc="-177" baseline="12345" dirty="0">
                <a:solidFill>
                  <a:srgbClr val="FF2600"/>
                </a:solidFill>
                <a:latin typeface="DejaVu Sans"/>
                <a:cs typeface="DejaVu Sans"/>
              </a:rPr>
              <a:t>★ </a:t>
            </a:r>
            <a:r>
              <a:rPr sz="2176" spc="9" dirty="0">
                <a:solidFill>
                  <a:srgbClr val="0433FF"/>
                </a:solidFill>
                <a:latin typeface="Arial"/>
                <a:cs typeface="Arial"/>
              </a:rPr>
              <a:t>y ejecutar </a:t>
            </a:r>
            <a:r>
              <a:rPr sz="2176" b="1" spc="9" dirty="0">
                <a:solidFill>
                  <a:srgbClr val="0433FF"/>
                </a:solidFill>
                <a:latin typeface="Tahoma"/>
                <a:cs typeface="Tahoma"/>
              </a:rPr>
              <a:t>git add </a:t>
            </a:r>
            <a:r>
              <a:rPr sz="2176" spc="9" dirty="0">
                <a:solidFill>
                  <a:srgbClr val="0433FF"/>
                </a:solidFill>
                <a:latin typeface="Arial"/>
                <a:cs typeface="Arial"/>
              </a:rPr>
              <a:t>y </a:t>
            </a:r>
            <a:r>
              <a:rPr sz="2176" b="1" spc="9" dirty="0">
                <a:solidFill>
                  <a:srgbClr val="0433FF"/>
                </a:solidFill>
                <a:latin typeface="Tahoma"/>
                <a:cs typeface="Tahoma"/>
              </a:rPr>
              <a:t>git</a:t>
            </a:r>
            <a:r>
              <a:rPr sz="2176" b="1" spc="-159" dirty="0">
                <a:solidFill>
                  <a:srgbClr val="0433FF"/>
                </a:solidFill>
                <a:latin typeface="Tahoma"/>
                <a:cs typeface="Tahoma"/>
              </a:rPr>
              <a:t> </a:t>
            </a:r>
            <a:r>
              <a:rPr sz="2176" b="1" spc="9" dirty="0">
                <a:solidFill>
                  <a:srgbClr val="0433FF"/>
                </a:solidFill>
                <a:latin typeface="Tahoma"/>
                <a:cs typeface="Tahoma"/>
              </a:rPr>
              <a:t>commit</a:t>
            </a:r>
            <a:r>
              <a:rPr sz="2176" spc="9" dirty="0">
                <a:solidFill>
                  <a:srgbClr val="0433FF"/>
                </a:solidFill>
                <a:latin typeface="Arial"/>
                <a:cs typeface="Arial"/>
              </a:rPr>
              <a:t>.</a:t>
            </a:r>
            <a:endParaRPr sz="2176">
              <a:latin typeface="Arial"/>
              <a:cs typeface="Arial"/>
            </a:endParaRPr>
          </a:p>
        </p:txBody>
      </p:sp>
    </p:spTree>
    <p:extLst>
      <p:ext uri="{BB962C8B-B14F-4D97-AF65-F5344CB8AC3E}">
        <p14:creationId xmlns:p14="http://schemas.microsoft.com/office/powerpoint/2010/main" val="18935530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Borrar ramas</a:t>
            </a:r>
            <a:endParaRPr lang="es-ES"/>
          </a:p>
        </p:txBody>
      </p:sp>
      <p:sp>
        <p:nvSpPr>
          <p:cNvPr id="3" name="object 3"/>
          <p:cNvSpPr txBox="1"/>
          <p:nvPr/>
        </p:nvSpPr>
        <p:spPr>
          <a:xfrm>
            <a:off x="1985934" y="1430565"/>
            <a:ext cx="8082190" cy="4112756"/>
          </a:xfrm>
          <a:prstGeom prst="rect">
            <a:avLst/>
          </a:prstGeom>
        </p:spPr>
        <p:txBody>
          <a:bodyPr vert="horz" wrap="square" lIns="0" tIns="122074" rIns="0" bIns="0" rtlCol="0">
            <a:spAutoFit/>
          </a:bodyPr>
          <a:lstStyle/>
          <a:p>
            <a:pPr marL="363341" marR="1387721" indent="-363917">
              <a:lnSpc>
                <a:spcPct val="100000"/>
              </a:lnSpc>
              <a:spcBef>
                <a:spcPts val="961"/>
              </a:spcBef>
              <a:buClr>
                <a:srgbClr val="829FF9"/>
              </a:buClr>
              <a:buFont typeface="DejaVu Sans"/>
              <a:buChar char="✦"/>
              <a:tabLst>
                <a:tab pos="363917" algn="l"/>
              </a:tabLst>
            </a:pPr>
            <a:r>
              <a:rPr sz="2584" spc="9" dirty="0">
                <a:solidFill>
                  <a:srgbClr val="021EAA"/>
                </a:solidFill>
                <a:latin typeface="Arial"/>
                <a:cs typeface="Arial"/>
              </a:rPr>
              <a:t>Una </a:t>
            </a:r>
            <a:r>
              <a:rPr sz="2584" spc="5" dirty="0">
                <a:solidFill>
                  <a:srgbClr val="021EAA"/>
                </a:solidFill>
                <a:latin typeface="Arial"/>
                <a:cs typeface="Arial"/>
              </a:rPr>
              <a:t>ver terminado el trabajo con una</a:t>
            </a:r>
            <a:r>
              <a:rPr sz="2584" spc="-36" dirty="0">
                <a:solidFill>
                  <a:srgbClr val="021EAA"/>
                </a:solidFill>
                <a:latin typeface="Arial"/>
                <a:cs typeface="Arial"/>
              </a:rPr>
              <a:t> </a:t>
            </a:r>
            <a:r>
              <a:rPr sz="2584" spc="5" dirty="0">
                <a:solidFill>
                  <a:srgbClr val="021EAA"/>
                </a:solidFill>
                <a:latin typeface="Arial"/>
                <a:cs typeface="Arial"/>
              </a:rPr>
              <a:t>rama</a:t>
            </a:r>
            <a:endParaRPr sz="2584">
              <a:latin typeface="Arial"/>
              <a:cs typeface="Arial"/>
            </a:endParaRPr>
          </a:p>
          <a:p>
            <a:pPr marR="1432635" algn="ctr">
              <a:lnSpc>
                <a:spcPct val="100000"/>
              </a:lnSpc>
              <a:spcBef>
                <a:spcPts val="753"/>
              </a:spcBef>
            </a:pPr>
            <a:r>
              <a:rPr sz="2448" spc="-177" baseline="12345" dirty="0">
                <a:solidFill>
                  <a:srgbClr val="FF2600"/>
                </a:solidFill>
                <a:latin typeface="DejaVu Sans"/>
                <a:cs typeface="DejaVu Sans"/>
              </a:rPr>
              <a:t>★ </a:t>
            </a:r>
            <a:r>
              <a:rPr sz="2176" spc="9" dirty="0">
                <a:solidFill>
                  <a:srgbClr val="0433FF"/>
                </a:solidFill>
                <a:latin typeface="Arial"/>
                <a:cs typeface="Arial"/>
              </a:rPr>
              <a:t>la borraremos con </a:t>
            </a:r>
            <a:r>
              <a:rPr sz="2176" b="1" spc="9" dirty="0">
                <a:solidFill>
                  <a:srgbClr val="0433FF"/>
                </a:solidFill>
                <a:latin typeface="Tahoma"/>
                <a:cs typeface="Tahoma"/>
              </a:rPr>
              <a:t>git </a:t>
            </a:r>
            <a:r>
              <a:rPr sz="2176" b="1" spc="9" dirty="0">
                <a:solidFill>
                  <a:srgbClr val="FF2600"/>
                </a:solidFill>
                <a:latin typeface="Tahoma"/>
                <a:cs typeface="Tahoma"/>
              </a:rPr>
              <a:t>branch -d</a:t>
            </a:r>
            <a:r>
              <a:rPr sz="2176" b="1" spc="-131" dirty="0">
                <a:solidFill>
                  <a:srgbClr val="FF2600"/>
                </a:solidFill>
                <a:latin typeface="Tahoma"/>
                <a:cs typeface="Tahoma"/>
              </a:rPr>
              <a:t> </a:t>
            </a:r>
            <a:r>
              <a:rPr sz="2176" b="1" spc="14" dirty="0">
                <a:solidFill>
                  <a:srgbClr val="0433FF"/>
                </a:solidFill>
                <a:latin typeface="Tahoma"/>
                <a:cs typeface="Tahoma"/>
              </a:rPr>
              <a:t>&lt;nombre&gt;</a:t>
            </a:r>
            <a:endParaRPr sz="2176">
              <a:latin typeface="Tahoma"/>
              <a:cs typeface="Tahoma"/>
            </a:endParaRPr>
          </a:p>
          <a:p>
            <a:pPr marL="835512" lvl="1" indent="-152592">
              <a:lnSpc>
                <a:spcPct val="100000"/>
              </a:lnSpc>
              <a:spcBef>
                <a:spcPts val="453"/>
              </a:spcBef>
              <a:buClr>
                <a:srgbClr val="000000"/>
              </a:buClr>
              <a:buSzPct val="125641"/>
              <a:buChar char="•"/>
              <a:tabLst>
                <a:tab pos="836087" algn="l"/>
              </a:tabLst>
            </a:pPr>
            <a:r>
              <a:rPr sz="1768" spc="18" dirty="0">
                <a:solidFill>
                  <a:srgbClr val="021EAA"/>
                </a:solidFill>
                <a:latin typeface="Arial"/>
                <a:cs typeface="Arial"/>
              </a:rPr>
              <a:t>Se </a:t>
            </a:r>
            <a:r>
              <a:rPr sz="1768" spc="14" dirty="0">
                <a:solidFill>
                  <a:srgbClr val="021EAA"/>
                </a:solidFill>
                <a:latin typeface="Arial"/>
                <a:cs typeface="Arial"/>
              </a:rPr>
              <a:t>elimina </a:t>
            </a:r>
            <a:r>
              <a:rPr sz="1768" spc="9" dirty="0">
                <a:solidFill>
                  <a:srgbClr val="021EAA"/>
                </a:solidFill>
                <a:latin typeface="Arial"/>
                <a:cs typeface="Arial"/>
              </a:rPr>
              <a:t>el </a:t>
            </a:r>
            <a:r>
              <a:rPr sz="1768" spc="14" dirty="0">
                <a:solidFill>
                  <a:srgbClr val="021EAA"/>
                </a:solidFill>
                <a:latin typeface="Arial"/>
                <a:cs typeface="Arial"/>
              </a:rPr>
              <a:t>puntero </a:t>
            </a:r>
            <a:r>
              <a:rPr sz="1768" spc="9" dirty="0">
                <a:solidFill>
                  <a:srgbClr val="021EAA"/>
                </a:solidFill>
                <a:latin typeface="Arial"/>
                <a:cs typeface="Arial"/>
              </a:rPr>
              <a:t>al</a:t>
            </a:r>
            <a:r>
              <a:rPr sz="1768" spc="-27" dirty="0">
                <a:solidFill>
                  <a:srgbClr val="021EAA"/>
                </a:solidFill>
                <a:latin typeface="Arial"/>
                <a:cs typeface="Arial"/>
              </a:rPr>
              <a:t> </a:t>
            </a:r>
            <a:r>
              <a:rPr sz="1768" spc="14" dirty="0">
                <a:solidFill>
                  <a:srgbClr val="021EAA"/>
                </a:solidFill>
                <a:latin typeface="Arial"/>
                <a:cs typeface="Arial"/>
              </a:rPr>
              <a:t>commit.</a:t>
            </a:r>
            <a:endParaRPr sz="1768">
              <a:latin typeface="Arial"/>
              <a:cs typeface="Arial"/>
            </a:endParaRPr>
          </a:p>
          <a:p>
            <a:pPr lvl="1">
              <a:lnSpc>
                <a:spcPct val="100000"/>
              </a:lnSpc>
              <a:spcBef>
                <a:spcPts val="45"/>
              </a:spcBef>
              <a:buFont typeface="Arial"/>
              <a:buChar char="•"/>
            </a:pPr>
            <a:endParaRPr sz="2720">
              <a:latin typeface="Arial"/>
              <a:cs typeface="Arial"/>
            </a:endParaRPr>
          </a:p>
          <a:p>
            <a:pPr marL="363341" marR="39156" indent="-317852">
              <a:lnSpc>
                <a:spcPct val="100000"/>
              </a:lnSpc>
              <a:buClr>
                <a:srgbClr val="829FF9"/>
              </a:buClr>
              <a:buFont typeface="DejaVu Sans"/>
              <a:buChar char="✦"/>
              <a:tabLst>
                <a:tab pos="363917" algn="l"/>
              </a:tabLst>
            </a:pPr>
            <a:r>
              <a:rPr sz="2584" spc="5" dirty="0">
                <a:solidFill>
                  <a:srgbClr val="021EAA"/>
                </a:solidFill>
                <a:latin typeface="Arial"/>
                <a:cs typeface="Arial"/>
              </a:rPr>
              <a:t>Si la rama a borrar no ha sido mezclada con la rama  actual</a:t>
            </a:r>
            <a:endParaRPr sz="2584">
              <a:latin typeface="Arial"/>
              <a:cs typeface="Arial"/>
            </a:endParaRPr>
          </a:p>
          <a:p>
            <a:pPr marL="312669">
              <a:lnSpc>
                <a:spcPct val="100000"/>
              </a:lnSpc>
              <a:spcBef>
                <a:spcPts val="567"/>
              </a:spcBef>
            </a:pPr>
            <a:r>
              <a:rPr sz="2448" spc="-177" baseline="9259" dirty="0">
                <a:solidFill>
                  <a:srgbClr val="FF2600"/>
                </a:solidFill>
                <a:latin typeface="DejaVu Sans"/>
                <a:cs typeface="DejaVu Sans"/>
              </a:rPr>
              <a:t>★ </a:t>
            </a:r>
            <a:r>
              <a:rPr sz="2176" spc="9" dirty="0">
                <a:solidFill>
                  <a:srgbClr val="0433FF"/>
                </a:solidFill>
                <a:latin typeface="Arial"/>
                <a:cs typeface="Arial"/>
              </a:rPr>
              <a:t>se muestra un mensaje de error y no se</a:t>
            </a:r>
            <a:r>
              <a:rPr sz="2176" spc="-131" dirty="0">
                <a:solidFill>
                  <a:srgbClr val="0433FF"/>
                </a:solidFill>
                <a:latin typeface="Arial"/>
                <a:cs typeface="Arial"/>
              </a:rPr>
              <a:t> </a:t>
            </a:r>
            <a:r>
              <a:rPr sz="2176" spc="9" dirty="0">
                <a:solidFill>
                  <a:srgbClr val="0433FF"/>
                </a:solidFill>
                <a:latin typeface="Arial"/>
                <a:cs typeface="Arial"/>
              </a:rPr>
              <a:t>borra.</a:t>
            </a:r>
            <a:endParaRPr sz="2176">
              <a:latin typeface="Arial"/>
              <a:cs typeface="Arial"/>
            </a:endParaRPr>
          </a:p>
          <a:p>
            <a:pPr marL="572939" marR="822268" indent="-260846">
              <a:lnSpc>
                <a:spcPct val="106700"/>
              </a:lnSpc>
              <a:spcBef>
                <a:spcPts val="376"/>
              </a:spcBef>
            </a:pPr>
            <a:r>
              <a:rPr sz="2448" spc="-177" baseline="9259" dirty="0">
                <a:solidFill>
                  <a:srgbClr val="FF2600"/>
                </a:solidFill>
                <a:latin typeface="DejaVu Sans"/>
                <a:cs typeface="DejaVu Sans"/>
              </a:rPr>
              <a:t>★ </a:t>
            </a:r>
            <a:r>
              <a:rPr sz="2176" spc="9" dirty="0">
                <a:solidFill>
                  <a:srgbClr val="0433FF"/>
                </a:solidFill>
                <a:latin typeface="Arial"/>
                <a:cs typeface="Arial"/>
              </a:rPr>
              <a:t>Para borrar la rama independientemente de </a:t>
            </a:r>
            <a:r>
              <a:rPr sz="2176" spc="5" dirty="0">
                <a:solidFill>
                  <a:srgbClr val="0433FF"/>
                </a:solidFill>
                <a:latin typeface="Arial"/>
                <a:cs typeface="Arial"/>
              </a:rPr>
              <a:t>si </a:t>
            </a:r>
            <a:r>
              <a:rPr sz="2176" spc="9" dirty="0">
                <a:solidFill>
                  <a:srgbClr val="0433FF"/>
                </a:solidFill>
                <a:latin typeface="Arial"/>
                <a:cs typeface="Arial"/>
              </a:rPr>
              <a:t>ha sido  mezclada o no, usar la opción </a:t>
            </a:r>
            <a:r>
              <a:rPr sz="2176" b="1" spc="14" dirty="0">
                <a:solidFill>
                  <a:srgbClr val="FF2600"/>
                </a:solidFill>
                <a:latin typeface="Tahoma"/>
                <a:cs typeface="Tahoma"/>
              </a:rPr>
              <a:t>-D </a:t>
            </a:r>
            <a:r>
              <a:rPr sz="2176" spc="9" dirty="0">
                <a:solidFill>
                  <a:srgbClr val="0433FF"/>
                </a:solidFill>
                <a:latin typeface="Arial"/>
                <a:cs typeface="Arial"/>
              </a:rPr>
              <a:t>en vez de</a:t>
            </a:r>
            <a:r>
              <a:rPr sz="2176" spc="-77" dirty="0">
                <a:solidFill>
                  <a:srgbClr val="0433FF"/>
                </a:solidFill>
                <a:latin typeface="Arial"/>
                <a:cs typeface="Arial"/>
              </a:rPr>
              <a:t> </a:t>
            </a:r>
            <a:r>
              <a:rPr sz="2176" b="1" spc="9" dirty="0">
                <a:solidFill>
                  <a:srgbClr val="FF2600"/>
                </a:solidFill>
                <a:latin typeface="Tahoma"/>
                <a:cs typeface="Tahoma"/>
              </a:rPr>
              <a:t>-d</a:t>
            </a:r>
            <a:r>
              <a:rPr sz="2176" spc="9" dirty="0">
                <a:solidFill>
                  <a:srgbClr val="0433FF"/>
                </a:solidFill>
                <a:latin typeface="Arial"/>
                <a:cs typeface="Arial"/>
              </a:rPr>
              <a:t>.</a:t>
            </a:r>
            <a:endParaRPr sz="2176">
              <a:latin typeface="Arial"/>
              <a:cs typeface="Arial"/>
            </a:endParaRPr>
          </a:p>
          <a:p>
            <a:pPr marL="818237">
              <a:lnSpc>
                <a:spcPct val="100000"/>
              </a:lnSpc>
              <a:spcBef>
                <a:spcPts val="735"/>
              </a:spcBef>
            </a:pPr>
            <a:r>
              <a:rPr sz="2176" b="1" spc="9" dirty="0">
                <a:solidFill>
                  <a:srgbClr val="0433FF"/>
                </a:solidFill>
                <a:latin typeface="Tahoma"/>
                <a:cs typeface="Tahoma"/>
              </a:rPr>
              <a:t>git branch </a:t>
            </a:r>
            <a:r>
              <a:rPr sz="2176" b="1" spc="14" dirty="0">
                <a:solidFill>
                  <a:srgbClr val="FF2600"/>
                </a:solidFill>
                <a:latin typeface="Tahoma"/>
                <a:cs typeface="Tahoma"/>
              </a:rPr>
              <a:t>-D</a:t>
            </a:r>
            <a:r>
              <a:rPr sz="2176" b="1" spc="-9" dirty="0">
                <a:solidFill>
                  <a:srgbClr val="FF2600"/>
                </a:solidFill>
                <a:latin typeface="Tahoma"/>
                <a:cs typeface="Tahoma"/>
              </a:rPr>
              <a:t> </a:t>
            </a:r>
            <a:r>
              <a:rPr sz="2176" b="1" spc="14" dirty="0">
                <a:solidFill>
                  <a:srgbClr val="0433FF"/>
                </a:solidFill>
                <a:latin typeface="Tahoma"/>
                <a:cs typeface="Tahoma"/>
              </a:rPr>
              <a:t>&lt;nombre&gt;</a:t>
            </a:r>
            <a:endParaRPr sz="2176">
              <a:latin typeface="Tahoma"/>
              <a:cs typeface="Tahoma"/>
            </a:endParaRPr>
          </a:p>
        </p:txBody>
      </p:sp>
    </p:spTree>
    <p:extLst>
      <p:ext uri="{BB962C8B-B14F-4D97-AF65-F5344CB8AC3E}">
        <p14:creationId xmlns:p14="http://schemas.microsoft.com/office/powerpoint/2010/main" val="272199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Listar ramas</a:t>
            </a:r>
            <a:endParaRPr lang="es-ES"/>
          </a:p>
        </p:txBody>
      </p:sp>
      <p:sp>
        <p:nvSpPr>
          <p:cNvPr id="3" name="object 3"/>
          <p:cNvSpPr txBox="1"/>
          <p:nvPr/>
        </p:nvSpPr>
        <p:spPr>
          <a:xfrm>
            <a:off x="2047067" y="1075550"/>
            <a:ext cx="8206567" cy="5382177"/>
          </a:xfrm>
          <a:prstGeom prst="rect">
            <a:avLst/>
          </a:prstGeom>
        </p:spPr>
        <p:txBody>
          <a:bodyPr vert="horz" wrap="square" lIns="0" tIns="146258" rIns="0" bIns="0" rtlCol="0">
            <a:spAutoFit/>
          </a:bodyPr>
          <a:lstStyle/>
          <a:p>
            <a:pPr marL="340308" indent="-317852">
              <a:lnSpc>
                <a:spcPct val="100000"/>
              </a:lnSpc>
              <a:spcBef>
                <a:spcPts val="1152"/>
              </a:spcBef>
              <a:buClr>
                <a:srgbClr val="829FF9"/>
              </a:buClr>
              <a:buFont typeface="DejaVu Sans"/>
              <a:buChar char="✦"/>
              <a:tabLst>
                <a:tab pos="340884" algn="l"/>
              </a:tabLst>
            </a:pPr>
            <a:r>
              <a:rPr sz="2584" spc="5" dirty="0">
                <a:solidFill>
                  <a:srgbClr val="021EAA"/>
                </a:solidFill>
                <a:latin typeface="Arial"/>
                <a:cs typeface="Arial"/>
              </a:rPr>
              <a:t>Para listar las ramas existentes: </a:t>
            </a:r>
            <a:r>
              <a:rPr sz="2584" b="1" spc="5" dirty="0">
                <a:solidFill>
                  <a:srgbClr val="021EAA"/>
                </a:solidFill>
                <a:latin typeface="Tahoma"/>
                <a:cs typeface="Tahoma"/>
              </a:rPr>
              <a:t>git</a:t>
            </a:r>
            <a:r>
              <a:rPr sz="2584" b="1" spc="-23" dirty="0">
                <a:solidFill>
                  <a:srgbClr val="021EAA"/>
                </a:solidFill>
                <a:latin typeface="Tahoma"/>
                <a:cs typeface="Tahoma"/>
              </a:rPr>
              <a:t> </a:t>
            </a:r>
            <a:r>
              <a:rPr sz="2584" b="1" spc="5" dirty="0">
                <a:solidFill>
                  <a:srgbClr val="FF2600"/>
                </a:solidFill>
                <a:latin typeface="Tahoma"/>
                <a:cs typeface="Tahoma"/>
              </a:rPr>
              <a:t>branch</a:t>
            </a:r>
            <a:endParaRPr sz="2584">
              <a:latin typeface="Tahoma"/>
              <a:cs typeface="Tahoma"/>
            </a:endParaRPr>
          </a:p>
          <a:p>
            <a:pPr marL="552209" marR="6400792" indent="-212477">
              <a:lnSpc>
                <a:spcPct val="128800"/>
              </a:lnSpc>
              <a:spcBef>
                <a:spcPts val="109"/>
              </a:spcBef>
            </a:pPr>
            <a:r>
              <a:rPr sz="1904" b="1" spc="-5" dirty="0">
                <a:solidFill>
                  <a:srgbClr val="942192"/>
                </a:solidFill>
                <a:latin typeface="Tahoma"/>
                <a:cs typeface="Tahoma"/>
              </a:rPr>
              <a:t>$ </a:t>
            </a:r>
            <a:r>
              <a:rPr sz="1904" b="1" spc="-5" dirty="0">
                <a:latin typeface="Tahoma"/>
                <a:cs typeface="Tahoma"/>
              </a:rPr>
              <a:t>git</a:t>
            </a:r>
            <a:r>
              <a:rPr sz="1904" b="1" spc="-63" dirty="0">
                <a:latin typeface="Tahoma"/>
                <a:cs typeface="Tahoma"/>
              </a:rPr>
              <a:t> </a:t>
            </a:r>
            <a:r>
              <a:rPr sz="1904" b="1" spc="-9" dirty="0">
                <a:latin typeface="Tahoma"/>
                <a:cs typeface="Tahoma"/>
              </a:rPr>
              <a:t>branch  </a:t>
            </a:r>
            <a:r>
              <a:rPr sz="1904" b="1" spc="-5" dirty="0">
                <a:latin typeface="Tahoma"/>
                <a:cs typeface="Tahoma"/>
              </a:rPr>
              <a:t>iss53</a:t>
            </a:r>
            <a:endParaRPr sz="1904">
              <a:latin typeface="Tahoma"/>
              <a:cs typeface="Tahoma"/>
            </a:endParaRPr>
          </a:p>
          <a:p>
            <a:pPr marL="552209" marR="6787167" indent="-212477">
              <a:lnSpc>
                <a:spcPct val="128800"/>
              </a:lnSpc>
            </a:pPr>
            <a:r>
              <a:rPr sz="1904" b="1" spc="-5" dirty="0">
                <a:latin typeface="Tahoma"/>
                <a:cs typeface="Tahoma"/>
              </a:rPr>
              <a:t>*</a:t>
            </a:r>
            <a:r>
              <a:rPr sz="1904" b="1" spc="-68" dirty="0">
                <a:latin typeface="Tahoma"/>
                <a:cs typeface="Tahoma"/>
              </a:rPr>
              <a:t> </a:t>
            </a:r>
            <a:r>
              <a:rPr sz="1904" b="1" spc="-9" dirty="0">
                <a:latin typeface="Tahoma"/>
                <a:cs typeface="Tahoma"/>
              </a:rPr>
              <a:t>master  testing</a:t>
            </a:r>
            <a:endParaRPr sz="1904">
              <a:latin typeface="Tahoma"/>
              <a:cs typeface="Tahoma"/>
            </a:endParaRPr>
          </a:p>
          <a:p>
            <a:pPr marL="304608">
              <a:lnSpc>
                <a:spcPct val="100000"/>
              </a:lnSpc>
              <a:spcBef>
                <a:spcPts val="458"/>
              </a:spcBef>
            </a:pPr>
            <a:r>
              <a:rPr sz="2448" spc="-177" baseline="9259" dirty="0">
                <a:solidFill>
                  <a:srgbClr val="FF2600"/>
                </a:solidFill>
                <a:latin typeface="DejaVu Sans"/>
                <a:cs typeface="DejaVu Sans"/>
              </a:rPr>
              <a:t>★ </a:t>
            </a:r>
            <a:r>
              <a:rPr sz="2176" spc="14" dirty="0">
                <a:solidFill>
                  <a:srgbClr val="0433FF"/>
                </a:solidFill>
                <a:latin typeface="Arial"/>
                <a:cs typeface="Arial"/>
              </a:rPr>
              <a:t>Se </a:t>
            </a:r>
            <a:r>
              <a:rPr sz="2176" spc="9" dirty="0">
                <a:solidFill>
                  <a:srgbClr val="0433FF"/>
                </a:solidFill>
                <a:latin typeface="Arial"/>
                <a:cs typeface="Arial"/>
              </a:rPr>
              <a:t>marca con un asterisco la rama</a:t>
            </a:r>
            <a:r>
              <a:rPr sz="2176" spc="-136" dirty="0">
                <a:solidFill>
                  <a:srgbClr val="0433FF"/>
                </a:solidFill>
                <a:latin typeface="Arial"/>
                <a:cs typeface="Arial"/>
              </a:rPr>
              <a:t> </a:t>
            </a:r>
            <a:r>
              <a:rPr sz="2176" spc="9" dirty="0">
                <a:solidFill>
                  <a:srgbClr val="0433FF"/>
                </a:solidFill>
                <a:latin typeface="Arial"/>
                <a:cs typeface="Arial"/>
              </a:rPr>
              <a:t>activa.</a:t>
            </a:r>
            <a:endParaRPr sz="2176">
              <a:latin typeface="Arial"/>
              <a:cs typeface="Arial"/>
            </a:endParaRPr>
          </a:p>
          <a:p>
            <a:pPr marL="340308" indent="-317852">
              <a:lnSpc>
                <a:spcPct val="100000"/>
              </a:lnSpc>
              <a:spcBef>
                <a:spcPts val="626"/>
              </a:spcBef>
              <a:buClr>
                <a:srgbClr val="829FF9"/>
              </a:buClr>
              <a:buFont typeface="DejaVu Sans"/>
              <a:buChar char="✦"/>
              <a:tabLst>
                <a:tab pos="340884" algn="l"/>
              </a:tabLst>
            </a:pPr>
            <a:r>
              <a:rPr sz="2584" spc="5" dirty="0">
                <a:solidFill>
                  <a:srgbClr val="021EAA"/>
                </a:solidFill>
                <a:latin typeface="Arial"/>
                <a:cs typeface="Arial"/>
              </a:rPr>
              <a:t>Opciones:</a:t>
            </a:r>
            <a:endParaRPr sz="2584">
              <a:latin typeface="Arial"/>
              <a:cs typeface="Arial"/>
            </a:endParaRPr>
          </a:p>
          <a:p>
            <a:pPr marL="304608">
              <a:lnSpc>
                <a:spcPct val="100000"/>
              </a:lnSpc>
              <a:spcBef>
                <a:spcPts val="753"/>
              </a:spcBef>
            </a:pPr>
            <a:r>
              <a:rPr sz="2448" spc="-177" baseline="12345" dirty="0">
                <a:solidFill>
                  <a:srgbClr val="FF2600"/>
                </a:solidFill>
                <a:latin typeface="DejaVu Sans"/>
                <a:cs typeface="DejaVu Sans"/>
              </a:rPr>
              <a:t>★ </a:t>
            </a:r>
            <a:r>
              <a:rPr sz="2176" b="1" spc="9" dirty="0">
                <a:solidFill>
                  <a:srgbClr val="FF2600"/>
                </a:solidFill>
                <a:latin typeface="Tahoma"/>
                <a:cs typeface="Tahoma"/>
              </a:rPr>
              <a:t>-r </a:t>
            </a:r>
            <a:r>
              <a:rPr sz="2176" spc="9" dirty="0">
                <a:solidFill>
                  <a:srgbClr val="0433FF"/>
                </a:solidFill>
                <a:latin typeface="Arial"/>
                <a:cs typeface="Arial"/>
              </a:rPr>
              <a:t>muestra ramas</a:t>
            </a:r>
            <a:r>
              <a:rPr sz="2176" spc="-141" dirty="0">
                <a:solidFill>
                  <a:srgbClr val="0433FF"/>
                </a:solidFill>
                <a:latin typeface="Arial"/>
                <a:cs typeface="Arial"/>
              </a:rPr>
              <a:t> </a:t>
            </a:r>
            <a:r>
              <a:rPr sz="2176" spc="9" dirty="0">
                <a:solidFill>
                  <a:srgbClr val="0433FF"/>
                </a:solidFill>
                <a:latin typeface="Arial"/>
                <a:cs typeface="Arial"/>
              </a:rPr>
              <a:t>remotas</a:t>
            </a:r>
            <a:endParaRPr sz="2176">
              <a:latin typeface="Arial"/>
              <a:cs typeface="Arial"/>
            </a:endParaRPr>
          </a:p>
          <a:p>
            <a:pPr marL="304608">
              <a:lnSpc>
                <a:spcPct val="100000"/>
              </a:lnSpc>
              <a:spcBef>
                <a:spcPts val="735"/>
              </a:spcBef>
            </a:pPr>
            <a:r>
              <a:rPr sz="2448" spc="-177" baseline="12345" dirty="0">
                <a:solidFill>
                  <a:srgbClr val="FF2600"/>
                </a:solidFill>
                <a:latin typeface="DejaVu Sans"/>
                <a:cs typeface="DejaVu Sans"/>
              </a:rPr>
              <a:t>★ </a:t>
            </a:r>
            <a:r>
              <a:rPr sz="2176" b="1" spc="9" dirty="0">
                <a:solidFill>
                  <a:srgbClr val="FF2600"/>
                </a:solidFill>
                <a:latin typeface="Tahoma"/>
                <a:cs typeface="Tahoma"/>
              </a:rPr>
              <a:t>-a </a:t>
            </a:r>
            <a:r>
              <a:rPr sz="2176" spc="9" dirty="0">
                <a:solidFill>
                  <a:srgbClr val="0433FF"/>
                </a:solidFill>
                <a:latin typeface="Arial"/>
                <a:cs typeface="Arial"/>
              </a:rPr>
              <a:t>muestra todas las ramas (locales y</a:t>
            </a:r>
            <a:r>
              <a:rPr sz="2176" spc="-159" dirty="0">
                <a:solidFill>
                  <a:srgbClr val="0433FF"/>
                </a:solidFill>
                <a:latin typeface="Arial"/>
                <a:cs typeface="Arial"/>
              </a:rPr>
              <a:t> </a:t>
            </a:r>
            <a:r>
              <a:rPr sz="2176" spc="9" dirty="0">
                <a:solidFill>
                  <a:srgbClr val="0433FF"/>
                </a:solidFill>
                <a:latin typeface="Arial"/>
                <a:cs typeface="Arial"/>
              </a:rPr>
              <a:t>remotas)</a:t>
            </a:r>
            <a:endParaRPr sz="2176">
              <a:latin typeface="Arial"/>
              <a:cs typeface="Arial"/>
            </a:endParaRPr>
          </a:p>
          <a:p>
            <a:pPr marL="304608">
              <a:lnSpc>
                <a:spcPct val="100000"/>
              </a:lnSpc>
              <a:spcBef>
                <a:spcPts val="735"/>
              </a:spcBef>
            </a:pPr>
            <a:r>
              <a:rPr sz="2448" spc="-177" baseline="12345" dirty="0">
                <a:solidFill>
                  <a:srgbClr val="FF2600"/>
                </a:solidFill>
                <a:latin typeface="DejaVu Sans"/>
                <a:cs typeface="DejaVu Sans"/>
              </a:rPr>
              <a:t>★ </a:t>
            </a:r>
            <a:r>
              <a:rPr sz="2176" b="1" spc="9" dirty="0">
                <a:solidFill>
                  <a:srgbClr val="FF2600"/>
                </a:solidFill>
                <a:latin typeface="Tahoma"/>
                <a:cs typeface="Tahoma"/>
              </a:rPr>
              <a:t>-v </a:t>
            </a:r>
            <a:r>
              <a:rPr sz="2176" spc="9" dirty="0">
                <a:solidFill>
                  <a:srgbClr val="0433FF"/>
                </a:solidFill>
                <a:latin typeface="Arial"/>
                <a:cs typeface="Arial"/>
              </a:rPr>
              <a:t>muestra el último commit de la</a:t>
            </a:r>
            <a:r>
              <a:rPr sz="2176" spc="-163" dirty="0">
                <a:solidFill>
                  <a:srgbClr val="0433FF"/>
                </a:solidFill>
                <a:latin typeface="Arial"/>
                <a:cs typeface="Arial"/>
              </a:rPr>
              <a:t> </a:t>
            </a:r>
            <a:r>
              <a:rPr sz="2176" spc="9" dirty="0">
                <a:solidFill>
                  <a:srgbClr val="0433FF"/>
                </a:solidFill>
                <a:latin typeface="Arial"/>
                <a:cs typeface="Arial"/>
              </a:rPr>
              <a:t>rama.</a:t>
            </a:r>
            <a:endParaRPr sz="2176">
              <a:latin typeface="Arial"/>
              <a:cs typeface="Arial"/>
            </a:endParaRPr>
          </a:p>
          <a:p>
            <a:pPr marL="564877" marR="16123" indent="-260846">
              <a:lnSpc>
                <a:spcPts val="2603"/>
              </a:lnSpc>
              <a:spcBef>
                <a:spcPts val="830"/>
              </a:spcBef>
            </a:pPr>
            <a:r>
              <a:rPr sz="2448" spc="-177" baseline="12345" dirty="0">
                <a:solidFill>
                  <a:srgbClr val="FF2600"/>
                </a:solidFill>
                <a:latin typeface="DejaVu Sans"/>
                <a:cs typeface="DejaVu Sans"/>
              </a:rPr>
              <a:t>★ </a:t>
            </a:r>
            <a:r>
              <a:rPr sz="2176" b="1" spc="9" dirty="0">
                <a:solidFill>
                  <a:srgbClr val="FF2600"/>
                </a:solidFill>
                <a:latin typeface="Tahoma"/>
                <a:cs typeface="Tahoma"/>
              </a:rPr>
              <a:t>--merged </a:t>
            </a:r>
            <a:r>
              <a:rPr sz="2176" spc="9" dirty="0">
                <a:solidFill>
                  <a:srgbClr val="0433FF"/>
                </a:solidFill>
                <a:latin typeface="Arial"/>
                <a:cs typeface="Arial"/>
              </a:rPr>
              <a:t>muestra las ramas que ya se han mezclado con la  la rama</a:t>
            </a:r>
            <a:r>
              <a:rPr sz="2176" spc="-5" dirty="0">
                <a:solidFill>
                  <a:srgbClr val="0433FF"/>
                </a:solidFill>
                <a:latin typeface="Arial"/>
                <a:cs typeface="Arial"/>
              </a:rPr>
              <a:t> </a:t>
            </a:r>
            <a:r>
              <a:rPr sz="2176" spc="9" dirty="0">
                <a:solidFill>
                  <a:srgbClr val="0433FF"/>
                </a:solidFill>
                <a:latin typeface="Arial"/>
                <a:cs typeface="Arial"/>
              </a:rPr>
              <a:t>actual.</a:t>
            </a:r>
            <a:endParaRPr sz="2176">
              <a:latin typeface="Arial"/>
              <a:cs typeface="Arial"/>
            </a:endParaRPr>
          </a:p>
          <a:p>
            <a:pPr marL="304608">
              <a:lnSpc>
                <a:spcPct val="100000"/>
              </a:lnSpc>
              <a:spcBef>
                <a:spcPts val="648"/>
              </a:spcBef>
            </a:pPr>
            <a:r>
              <a:rPr sz="2448" spc="-177" baseline="12345" dirty="0">
                <a:solidFill>
                  <a:srgbClr val="FF2600"/>
                </a:solidFill>
                <a:latin typeface="DejaVu Sans"/>
                <a:cs typeface="DejaVu Sans"/>
              </a:rPr>
              <a:t>★ </a:t>
            </a:r>
            <a:r>
              <a:rPr sz="2176" b="1" spc="9" dirty="0">
                <a:solidFill>
                  <a:srgbClr val="FF2600"/>
                </a:solidFill>
                <a:latin typeface="Tahoma"/>
                <a:cs typeface="Tahoma"/>
              </a:rPr>
              <a:t>--no-merged </a:t>
            </a:r>
            <a:r>
              <a:rPr sz="2176" spc="9" dirty="0">
                <a:solidFill>
                  <a:srgbClr val="0433FF"/>
                </a:solidFill>
                <a:latin typeface="Arial"/>
                <a:cs typeface="Arial"/>
              </a:rPr>
              <a:t>muestra las ramas que aun no se</a:t>
            </a:r>
            <a:r>
              <a:rPr sz="2176" spc="-145" dirty="0">
                <a:solidFill>
                  <a:srgbClr val="0433FF"/>
                </a:solidFill>
                <a:latin typeface="Arial"/>
                <a:cs typeface="Arial"/>
              </a:rPr>
              <a:t> </a:t>
            </a:r>
            <a:r>
              <a:rPr sz="2176" spc="9" dirty="0">
                <a:solidFill>
                  <a:srgbClr val="0433FF"/>
                </a:solidFill>
                <a:latin typeface="Arial"/>
                <a:cs typeface="Arial"/>
              </a:rPr>
              <a:t>han</a:t>
            </a:r>
            <a:endParaRPr sz="2176">
              <a:latin typeface="Arial"/>
              <a:cs typeface="Arial"/>
            </a:endParaRPr>
          </a:p>
        </p:txBody>
      </p:sp>
    </p:spTree>
    <p:extLst>
      <p:ext uri="{BB962C8B-B14F-4D97-AF65-F5344CB8AC3E}">
        <p14:creationId xmlns:p14="http://schemas.microsoft.com/office/powerpoint/2010/main" val="3480483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AE9C8E6-F976-49F0-8200-DF893A33A09B}"/>
              </a:ext>
            </a:extLst>
          </p:cNvPr>
          <p:cNvSpPr>
            <a:spLocks noGrp="1"/>
          </p:cNvSpPr>
          <p:nvPr>
            <p:ph type="title"/>
          </p:nvPr>
        </p:nvSpPr>
        <p:spPr/>
        <p:txBody>
          <a:bodyPr/>
          <a:lstStyle/>
          <a:p>
            <a:r>
              <a:rPr lang="es-ES" dirty="0" err="1"/>
              <a:t>Github</a:t>
            </a:r>
            <a:r>
              <a:rPr lang="es-ES" dirty="0"/>
              <a:t> en la vida real</a:t>
            </a:r>
          </a:p>
        </p:txBody>
      </p:sp>
      <p:sp>
        <p:nvSpPr>
          <p:cNvPr id="4" name="Marcador de contenido 3">
            <a:extLst>
              <a:ext uri="{FF2B5EF4-FFF2-40B4-BE49-F238E27FC236}">
                <a16:creationId xmlns:a16="http://schemas.microsoft.com/office/drawing/2014/main" id="{929169B6-E604-4EFA-B3DB-AB6104E934ED}"/>
              </a:ext>
            </a:extLst>
          </p:cNvPr>
          <p:cNvSpPr>
            <a:spLocks noGrp="1"/>
          </p:cNvSpPr>
          <p:nvPr>
            <p:ph idx="1"/>
          </p:nvPr>
        </p:nvSpPr>
        <p:spPr/>
        <p:txBody>
          <a:bodyPr>
            <a:normAutofit/>
          </a:bodyPr>
          <a:lstStyle/>
          <a:p>
            <a:r>
              <a:rPr lang="es-ES" dirty="0"/>
              <a:t>Usar esta opción con el propósito de albergar los proyectos del curso 2020. Para ello se debe efectuar los siguientes pasos:</a:t>
            </a:r>
          </a:p>
          <a:p>
            <a:pPr marL="914400" lvl="1" indent="-457200">
              <a:buFont typeface="+mj-lt"/>
              <a:buAutoNum type="arabicPeriod"/>
            </a:pPr>
            <a:r>
              <a:rPr lang="es-ES" dirty="0"/>
              <a:t>Creación de una organización en el sitio web de GitHub.</a:t>
            </a:r>
          </a:p>
          <a:p>
            <a:pPr marL="914400" lvl="1" indent="-457200">
              <a:buFont typeface="+mj-lt"/>
              <a:buAutoNum type="arabicPeriod"/>
            </a:pPr>
            <a:r>
              <a:rPr lang="es-ES" dirty="0"/>
              <a:t>Solicitud de registro en GitHub a estudiantes y al profesorado en el caso de no disponer ya de un usuario en la herramienta.</a:t>
            </a:r>
          </a:p>
          <a:p>
            <a:pPr marL="914400" lvl="1" indent="-457200">
              <a:buFont typeface="+mj-lt"/>
              <a:buAutoNum type="arabicPeriod"/>
            </a:pPr>
            <a:r>
              <a:rPr lang="es-ES" dirty="0"/>
              <a:t>Creación de los equipos de trabajo (</a:t>
            </a:r>
            <a:r>
              <a:rPr lang="es-ES" dirty="0" err="1"/>
              <a:t>Teams</a:t>
            </a:r>
            <a:r>
              <a:rPr lang="es-ES" dirty="0"/>
              <a:t> en GitHub) de los estudiantes y el correspondiente al profesorado.</a:t>
            </a:r>
          </a:p>
          <a:p>
            <a:pPr marL="914400" lvl="1" indent="-457200">
              <a:buFont typeface="+mj-lt"/>
              <a:buAutoNum type="arabicPeriod"/>
            </a:pPr>
            <a:r>
              <a:rPr lang="es-ES" dirty="0"/>
              <a:t>Creación de los repositorios correspondientes a los proyectos del curso (</a:t>
            </a:r>
            <a:r>
              <a:rPr lang="es-ES" dirty="0" err="1"/>
              <a:t>Repositories</a:t>
            </a:r>
            <a:r>
              <a:rPr lang="es-ES" dirty="0"/>
              <a:t> en GitHub), y asignación a cada uno de ellos de su equipo de estudiantes responsable y del equipo de profesores.</a:t>
            </a:r>
          </a:p>
        </p:txBody>
      </p:sp>
    </p:spTree>
    <p:extLst>
      <p:ext uri="{BB962C8B-B14F-4D97-AF65-F5344CB8AC3E}">
        <p14:creationId xmlns:p14="http://schemas.microsoft.com/office/powerpoint/2010/main" val="17059158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descr="Imagen que contiene medidor, alimentos, hidrante&#10;&#10;Descripción generada automáticamente">
            <a:extLst>
              <a:ext uri="{FF2B5EF4-FFF2-40B4-BE49-F238E27FC236}">
                <a16:creationId xmlns:a16="http://schemas.microsoft.com/office/drawing/2014/main" id="{318B4889-C79D-4710-8249-C999D6EB40A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4014" b="4014"/>
          <a:stretch>
            <a:fillRect/>
          </a:stretch>
        </p:blipFill>
        <p:spPr/>
      </p:pic>
      <p:sp>
        <p:nvSpPr>
          <p:cNvPr id="3" name="Marcador de texto 2">
            <a:extLst>
              <a:ext uri="{FF2B5EF4-FFF2-40B4-BE49-F238E27FC236}">
                <a16:creationId xmlns:a16="http://schemas.microsoft.com/office/drawing/2014/main" id="{7B6CCC69-667E-48B0-9F0B-5E52DB921899}"/>
              </a:ext>
            </a:extLst>
          </p:cNvPr>
          <p:cNvSpPr>
            <a:spLocks noGrp="1"/>
          </p:cNvSpPr>
          <p:nvPr>
            <p:ph type="body" sz="quarter" idx="12"/>
          </p:nvPr>
        </p:nvSpPr>
        <p:spPr/>
        <p:txBody>
          <a:bodyPr/>
          <a:lstStyle/>
          <a:p>
            <a:endParaRPr lang="es-ES"/>
          </a:p>
        </p:txBody>
      </p:sp>
      <p:sp>
        <p:nvSpPr>
          <p:cNvPr id="4" name="Marcador de texto 3">
            <a:extLst>
              <a:ext uri="{FF2B5EF4-FFF2-40B4-BE49-F238E27FC236}">
                <a16:creationId xmlns:a16="http://schemas.microsoft.com/office/drawing/2014/main" id="{86F405D1-F794-400F-A1D6-0FE8F428702B}"/>
              </a:ext>
            </a:extLst>
          </p:cNvPr>
          <p:cNvSpPr>
            <a:spLocks noGrp="1"/>
          </p:cNvSpPr>
          <p:nvPr>
            <p:ph type="body" sz="quarter" idx="11"/>
          </p:nvPr>
        </p:nvSpPr>
        <p:spPr/>
        <p:txBody>
          <a:bodyPr/>
          <a:lstStyle/>
          <a:p>
            <a:r>
              <a:rPr lang="es-ES" dirty="0"/>
              <a:t>Repositorios Remotos (</a:t>
            </a:r>
            <a:r>
              <a:rPr lang="es-ES" dirty="0" err="1"/>
              <a:t>Remotes</a:t>
            </a:r>
            <a:r>
              <a:rPr lang="es-ES" dirty="0"/>
              <a:t>)</a:t>
            </a:r>
          </a:p>
        </p:txBody>
      </p:sp>
    </p:spTree>
    <p:extLst>
      <p:ext uri="{BB962C8B-B14F-4D97-AF65-F5344CB8AC3E}">
        <p14:creationId xmlns:p14="http://schemas.microsoft.com/office/powerpoint/2010/main" val="342235367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¿Qué es un Remote?</a:t>
            </a:r>
            <a:endParaRPr lang="es-ES"/>
          </a:p>
        </p:txBody>
      </p:sp>
      <p:sp>
        <p:nvSpPr>
          <p:cNvPr id="3" name="object 3"/>
          <p:cNvSpPr txBox="1"/>
          <p:nvPr/>
        </p:nvSpPr>
        <p:spPr>
          <a:xfrm>
            <a:off x="1944282" y="1103428"/>
            <a:ext cx="8177776" cy="717470"/>
          </a:xfrm>
          <a:prstGeom prst="rect">
            <a:avLst/>
          </a:prstGeom>
        </p:spPr>
        <p:txBody>
          <a:bodyPr vert="horz" wrap="square" lIns="0" tIns="29366" rIns="0" bIns="0" rtlCol="0">
            <a:spAutoFit/>
          </a:bodyPr>
          <a:lstStyle/>
          <a:p>
            <a:pPr marL="328792" marR="4607" indent="-317852">
              <a:lnSpc>
                <a:spcPts val="2702"/>
              </a:lnSpc>
              <a:spcBef>
                <a:spcPts val="230"/>
              </a:spcBef>
            </a:pPr>
            <a:r>
              <a:rPr sz="3401" spc="-115" baseline="2222" dirty="0">
                <a:solidFill>
                  <a:srgbClr val="829FF9"/>
                </a:solidFill>
                <a:latin typeface="DejaVu Sans"/>
                <a:cs typeface="DejaVu Sans"/>
              </a:rPr>
              <a:t>✦ </a:t>
            </a:r>
            <a:r>
              <a:rPr sz="2267" spc="18" dirty="0">
                <a:solidFill>
                  <a:srgbClr val="021EAA"/>
                </a:solidFill>
                <a:latin typeface="Arial"/>
                <a:cs typeface="Arial"/>
              </a:rPr>
              <a:t>En un </a:t>
            </a:r>
            <a:r>
              <a:rPr sz="2267" spc="14" dirty="0">
                <a:solidFill>
                  <a:srgbClr val="021EAA"/>
                </a:solidFill>
                <a:latin typeface="Arial"/>
                <a:cs typeface="Arial"/>
              </a:rPr>
              <a:t>proyecto GIT real suelen </a:t>
            </a:r>
            <a:r>
              <a:rPr sz="2267" spc="9" dirty="0">
                <a:solidFill>
                  <a:srgbClr val="021EAA"/>
                </a:solidFill>
                <a:latin typeface="Arial"/>
                <a:cs typeface="Arial"/>
              </a:rPr>
              <a:t>existir </a:t>
            </a:r>
            <a:r>
              <a:rPr sz="2267" spc="14" dirty="0">
                <a:solidFill>
                  <a:srgbClr val="021EAA"/>
                </a:solidFill>
                <a:latin typeface="Arial"/>
                <a:cs typeface="Arial"/>
              </a:rPr>
              <a:t>varias copias </a:t>
            </a:r>
            <a:r>
              <a:rPr sz="2267" spc="18" dirty="0">
                <a:solidFill>
                  <a:srgbClr val="021EAA"/>
                </a:solidFill>
                <a:latin typeface="Arial"/>
                <a:cs typeface="Arial"/>
              </a:rPr>
              <a:t>o</a:t>
            </a:r>
            <a:r>
              <a:rPr sz="2267" spc="-50" dirty="0">
                <a:solidFill>
                  <a:srgbClr val="021EAA"/>
                </a:solidFill>
                <a:latin typeface="Arial"/>
                <a:cs typeface="Arial"/>
              </a:rPr>
              <a:t> </a:t>
            </a:r>
            <a:r>
              <a:rPr sz="2267" spc="14" dirty="0">
                <a:solidFill>
                  <a:srgbClr val="021EAA"/>
                </a:solidFill>
                <a:latin typeface="Arial"/>
                <a:cs typeface="Arial"/>
              </a:rPr>
              <a:t>clones  del</a:t>
            </a:r>
            <a:r>
              <a:rPr sz="2267" spc="5" dirty="0">
                <a:solidFill>
                  <a:srgbClr val="021EAA"/>
                </a:solidFill>
                <a:latin typeface="Arial"/>
                <a:cs typeface="Arial"/>
              </a:rPr>
              <a:t> </a:t>
            </a:r>
            <a:r>
              <a:rPr sz="2267" spc="9" dirty="0">
                <a:solidFill>
                  <a:srgbClr val="021EAA"/>
                </a:solidFill>
                <a:latin typeface="Arial"/>
                <a:cs typeface="Arial"/>
              </a:rPr>
              <a:t>repositorio.</a:t>
            </a:r>
            <a:endParaRPr sz="2267">
              <a:latin typeface="Arial"/>
              <a:cs typeface="Arial"/>
            </a:endParaRPr>
          </a:p>
        </p:txBody>
      </p:sp>
      <p:sp>
        <p:nvSpPr>
          <p:cNvPr id="4" name="object 4"/>
          <p:cNvSpPr txBox="1"/>
          <p:nvPr/>
        </p:nvSpPr>
        <p:spPr>
          <a:xfrm>
            <a:off x="2226224" y="1899721"/>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5" name="object 5"/>
          <p:cNvSpPr txBox="1"/>
          <p:nvPr/>
        </p:nvSpPr>
        <p:spPr>
          <a:xfrm>
            <a:off x="2486574" y="1860720"/>
            <a:ext cx="6301183" cy="313245"/>
          </a:xfrm>
          <a:prstGeom prst="rect">
            <a:avLst/>
          </a:prstGeom>
        </p:spPr>
        <p:txBody>
          <a:bodyPr vert="horz" wrap="square" lIns="0" tIns="10941" rIns="0" bIns="0" rtlCol="0">
            <a:spAutoFit/>
          </a:bodyPr>
          <a:lstStyle/>
          <a:p>
            <a:pPr marL="11516">
              <a:lnSpc>
                <a:spcPct val="100000"/>
              </a:lnSpc>
              <a:spcBef>
                <a:spcPts val="86"/>
              </a:spcBef>
            </a:pPr>
            <a:r>
              <a:rPr sz="1904" spc="-5" dirty="0">
                <a:solidFill>
                  <a:srgbClr val="0433FF"/>
                </a:solidFill>
                <a:latin typeface="Arial"/>
                <a:cs typeface="Arial"/>
              </a:rPr>
              <a:t>Cada desarrollador tendrá sus clones en los que</a:t>
            </a:r>
            <a:r>
              <a:rPr sz="1904" spc="18" dirty="0">
                <a:solidFill>
                  <a:srgbClr val="0433FF"/>
                </a:solidFill>
                <a:latin typeface="Arial"/>
                <a:cs typeface="Arial"/>
              </a:rPr>
              <a:t> </a:t>
            </a:r>
            <a:r>
              <a:rPr sz="1904" spc="-5" dirty="0">
                <a:solidFill>
                  <a:srgbClr val="0433FF"/>
                </a:solidFill>
                <a:latin typeface="Arial"/>
                <a:cs typeface="Arial"/>
              </a:rPr>
              <a:t>trabajará.</a:t>
            </a:r>
            <a:endParaRPr sz="1904">
              <a:latin typeface="Arial"/>
              <a:cs typeface="Arial"/>
            </a:endParaRPr>
          </a:p>
        </p:txBody>
      </p:sp>
      <p:sp>
        <p:nvSpPr>
          <p:cNvPr id="6" name="object 6"/>
          <p:cNvSpPr txBox="1"/>
          <p:nvPr/>
        </p:nvSpPr>
        <p:spPr>
          <a:xfrm>
            <a:off x="1944282" y="2221967"/>
            <a:ext cx="8135166" cy="717470"/>
          </a:xfrm>
          <a:prstGeom prst="rect">
            <a:avLst/>
          </a:prstGeom>
        </p:spPr>
        <p:txBody>
          <a:bodyPr vert="horz" wrap="square" lIns="0" tIns="29366" rIns="0" bIns="0" rtlCol="0">
            <a:spAutoFit/>
          </a:bodyPr>
          <a:lstStyle/>
          <a:p>
            <a:pPr marL="328792" marR="4607" indent="-317852">
              <a:lnSpc>
                <a:spcPts val="2702"/>
              </a:lnSpc>
              <a:spcBef>
                <a:spcPts val="230"/>
              </a:spcBef>
            </a:pPr>
            <a:r>
              <a:rPr sz="3401" spc="-115" baseline="2222" dirty="0">
                <a:solidFill>
                  <a:srgbClr val="829FF9"/>
                </a:solidFill>
                <a:latin typeface="DejaVu Sans"/>
                <a:cs typeface="DejaVu Sans"/>
              </a:rPr>
              <a:t>✦ </a:t>
            </a:r>
            <a:r>
              <a:rPr sz="2267" spc="18" dirty="0">
                <a:solidFill>
                  <a:srgbClr val="021EAA"/>
                </a:solidFill>
                <a:latin typeface="Arial"/>
                <a:cs typeface="Arial"/>
              </a:rPr>
              <a:t>Un </a:t>
            </a:r>
            <a:r>
              <a:rPr sz="2267" spc="14" dirty="0">
                <a:solidFill>
                  <a:srgbClr val="021EAA"/>
                </a:solidFill>
                <a:latin typeface="Arial"/>
                <a:cs typeface="Arial"/>
              </a:rPr>
              <a:t>repositorio remoto es </a:t>
            </a:r>
            <a:r>
              <a:rPr sz="2267" spc="18" dirty="0">
                <a:solidFill>
                  <a:srgbClr val="021EAA"/>
                </a:solidFill>
                <a:latin typeface="Arial"/>
                <a:cs typeface="Arial"/>
              </a:rPr>
              <a:t>una de </a:t>
            </a:r>
            <a:r>
              <a:rPr sz="2267" spc="14" dirty="0">
                <a:solidFill>
                  <a:srgbClr val="021EAA"/>
                </a:solidFill>
                <a:latin typeface="Arial"/>
                <a:cs typeface="Arial"/>
              </a:rPr>
              <a:t>estas copias del</a:t>
            </a:r>
            <a:r>
              <a:rPr sz="2267" spc="-45" dirty="0">
                <a:solidFill>
                  <a:srgbClr val="021EAA"/>
                </a:solidFill>
                <a:latin typeface="Arial"/>
                <a:cs typeface="Arial"/>
              </a:rPr>
              <a:t> </a:t>
            </a:r>
            <a:r>
              <a:rPr sz="2267" spc="14" dirty="0">
                <a:solidFill>
                  <a:srgbClr val="021EAA"/>
                </a:solidFill>
                <a:latin typeface="Arial"/>
                <a:cs typeface="Arial"/>
              </a:rPr>
              <a:t>repositorio  alojada </a:t>
            </a:r>
            <a:r>
              <a:rPr sz="2267" spc="18" dirty="0">
                <a:solidFill>
                  <a:srgbClr val="021EAA"/>
                </a:solidFill>
                <a:latin typeface="Arial"/>
                <a:cs typeface="Arial"/>
              </a:rPr>
              <a:t>en </a:t>
            </a:r>
            <a:r>
              <a:rPr sz="2267" spc="14" dirty="0">
                <a:solidFill>
                  <a:srgbClr val="021EAA"/>
                </a:solidFill>
                <a:latin typeface="Arial"/>
                <a:cs typeface="Arial"/>
              </a:rPr>
              <a:t>algún </a:t>
            </a:r>
            <a:r>
              <a:rPr sz="2267" spc="9" dirty="0">
                <a:solidFill>
                  <a:srgbClr val="021EAA"/>
                </a:solidFill>
                <a:latin typeface="Arial"/>
                <a:cs typeface="Arial"/>
              </a:rPr>
              <a:t>sitio </a:t>
            </a:r>
            <a:r>
              <a:rPr sz="2267" spc="18" dirty="0">
                <a:solidFill>
                  <a:srgbClr val="021EAA"/>
                </a:solidFill>
                <a:latin typeface="Arial"/>
                <a:cs typeface="Arial"/>
              </a:rPr>
              <a:t>de </a:t>
            </a:r>
            <a:r>
              <a:rPr sz="2267" spc="9" dirty="0">
                <a:solidFill>
                  <a:srgbClr val="021EAA"/>
                </a:solidFill>
                <a:latin typeface="Arial"/>
                <a:cs typeface="Arial"/>
              </a:rPr>
              <a:t>la</a:t>
            </a:r>
            <a:r>
              <a:rPr sz="2267" spc="-27" dirty="0">
                <a:solidFill>
                  <a:srgbClr val="021EAA"/>
                </a:solidFill>
                <a:latin typeface="Arial"/>
                <a:cs typeface="Arial"/>
              </a:rPr>
              <a:t> </a:t>
            </a:r>
            <a:r>
              <a:rPr sz="2267" spc="14" dirty="0">
                <a:solidFill>
                  <a:srgbClr val="021EAA"/>
                </a:solidFill>
                <a:latin typeface="Arial"/>
                <a:cs typeface="Arial"/>
              </a:rPr>
              <a:t>red.</a:t>
            </a:r>
            <a:endParaRPr sz="2267">
              <a:latin typeface="Arial"/>
              <a:cs typeface="Arial"/>
            </a:endParaRPr>
          </a:p>
        </p:txBody>
      </p:sp>
      <p:sp>
        <p:nvSpPr>
          <p:cNvPr id="7" name="object 7"/>
          <p:cNvSpPr txBox="1"/>
          <p:nvPr/>
        </p:nvSpPr>
        <p:spPr>
          <a:xfrm>
            <a:off x="2226224" y="3018260"/>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8" name="object 8"/>
          <p:cNvSpPr txBox="1"/>
          <p:nvPr/>
        </p:nvSpPr>
        <p:spPr>
          <a:xfrm>
            <a:off x="2486573" y="2979259"/>
            <a:ext cx="7642841" cy="943767"/>
          </a:xfrm>
          <a:prstGeom prst="rect">
            <a:avLst/>
          </a:prstGeom>
        </p:spPr>
        <p:txBody>
          <a:bodyPr vert="horz" wrap="square" lIns="0" tIns="28791" rIns="0" bIns="0" rtlCol="0">
            <a:spAutoFit/>
          </a:bodyPr>
          <a:lstStyle/>
          <a:p>
            <a:pPr marL="11516" marR="4607">
              <a:lnSpc>
                <a:spcPts val="2204"/>
              </a:lnSpc>
              <a:spcBef>
                <a:spcPts val="227"/>
              </a:spcBef>
            </a:pPr>
            <a:r>
              <a:rPr sz="1904" spc="-5" dirty="0">
                <a:solidFill>
                  <a:srgbClr val="0433FF"/>
                </a:solidFill>
                <a:latin typeface="Arial"/>
                <a:cs typeface="Arial"/>
              </a:rPr>
              <a:t>Los desarrolladores bajan (pull) las contribuciones publicadas por otros  desarrolladores en un repositorio remotos a su repositorio</a:t>
            </a:r>
            <a:r>
              <a:rPr sz="1904" spc="9" dirty="0">
                <a:solidFill>
                  <a:srgbClr val="0433FF"/>
                </a:solidFill>
                <a:latin typeface="Arial"/>
                <a:cs typeface="Arial"/>
              </a:rPr>
              <a:t> </a:t>
            </a:r>
            <a:r>
              <a:rPr sz="1904" spc="-5" dirty="0">
                <a:solidFill>
                  <a:srgbClr val="0433FF"/>
                </a:solidFill>
                <a:latin typeface="Arial"/>
                <a:cs typeface="Arial"/>
              </a:rPr>
              <a:t>local.</a:t>
            </a:r>
            <a:endParaRPr sz="1904">
              <a:latin typeface="Arial"/>
              <a:cs typeface="Arial"/>
            </a:endParaRPr>
          </a:p>
          <a:p>
            <a:pPr marL="11516">
              <a:lnSpc>
                <a:spcPct val="100000"/>
              </a:lnSpc>
              <a:spcBef>
                <a:spcPts val="416"/>
              </a:spcBef>
            </a:pPr>
            <a:r>
              <a:rPr sz="1904" spc="-5" dirty="0">
                <a:solidFill>
                  <a:srgbClr val="0433FF"/>
                </a:solidFill>
                <a:latin typeface="Arial"/>
                <a:cs typeface="Arial"/>
              </a:rPr>
              <a:t>Y suben (push) sus propias contribuciones a los repositorios remotos.</a:t>
            </a:r>
            <a:endParaRPr sz="1904">
              <a:latin typeface="Arial"/>
              <a:cs typeface="Arial"/>
            </a:endParaRPr>
          </a:p>
        </p:txBody>
      </p:sp>
      <p:sp>
        <p:nvSpPr>
          <p:cNvPr id="9" name="object 9"/>
          <p:cNvSpPr txBox="1"/>
          <p:nvPr/>
        </p:nvSpPr>
        <p:spPr>
          <a:xfrm>
            <a:off x="2226224" y="3648701"/>
            <a:ext cx="171018" cy="230296"/>
          </a:xfrm>
          <a:prstGeom prst="rect">
            <a:avLst/>
          </a:prstGeom>
        </p:spPr>
        <p:txBody>
          <a:bodyPr vert="horz" wrap="square" lIns="0" tIns="13820" rIns="0" bIns="0" rtlCol="0">
            <a:spAutoFit/>
          </a:bodyPr>
          <a:lstStyle/>
          <a:p>
            <a:pPr marL="11516">
              <a:lnSpc>
                <a:spcPct val="100000"/>
              </a:lnSpc>
              <a:spcBef>
                <a:spcPts val="109"/>
              </a:spcBef>
            </a:pPr>
            <a:r>
              <a:rPr sz="1406" spc="-100" dirty="0">
                <a:solidFill>
                  <a:srgbClr val="FF2600"/>
                </a:solidFill>
                <a:latin typeface="DejaVu Sans"/>
                <a:cs typeface="DejaVu Sans"/>
              </a:rPr>
              <a:t>★</a:t>
            </a:r>
            <a:endParaRPr sz="1406">
              <a:latin typeface="DejaVu Sans"/>
              <a:cs typeface="DejaVu Sans"/>
            </a:endParaRPr>
          </a:p>
        </p:txBody>
      </p:sp>
      <p:sp>
        <p:nvSpPr>
          <p:cNvPr id="10" name="object 10"/>
          <p:cNvSpPr txBox="1"/>
          <p:nvPr/>
        </p:nvSpPr>
        <p:spPr>
          <a:xfrm>
            <a:off x="1921250" y="3907402"/>
            <a:ext cx="8232479" cy="2025730"/>
          </a:xfrm>
          <a:prstGeom prst="rect">
            <a:avLst/>
          </a:prstGeom>
        </p:spPr>
        <p:txBody>
          <a:bodyPr vert="horz" wrap="square" lIns="0" tIns="79463" rIns="0" bIns="0" rtlCol="0">
            <a:spAutoFit/>
          </a:bodyPr>
          <a:lstStyle/>
          <a:p>
            <a:pPr marL="351825" indent="-317852">
              <a:lnSpc>
                <a:spcPct val="100000"/>
              </a:lnSpc>
              <a:spcBef>
                <a:spcPts val="626"/>
              </a:spcBef>
              <a:buClr>
                <a:srgbClr val="829FF9"/>
              </a:buClr>
              <a:buFont typeface="DejaVu Sans"/>
              <a:buChar char="✦"/>
              <a:tabLst>
                <a:tab pos="352401" algn="l"/>
              </a:tabLst>
            </a:pPr>
            <a:r>
              <a:rPr sz="2267" spc="14" dirty="0">
                <a:solidFill>
                  <a:srgbClr val="021EAA"/>
                </a:solidFill>
                <a:latin typeface="Arial"/>
                <a:cs typeface="Arial"/>
              </a:rPr>
              <a:t>Para </a:t>
            </a:r>
            <a:r>
              <a:rPr sz="2267" spc="9" dirty="0">
                <a:solidFill>
                  <a:srgbClr val="021EAA"/>
                </a:solidFill>
                <a:latin typeface="Arial"/>
                <a:cs typeface="Arial"/>
              </a:rPr>
              <a:t>referirse </a:t>
            </a:r>
            <a:r>
              <a:rPr sz="2267" spc="18" dirty="0">
                <a:solidFill>
                  <a:srgbClr val="021EAA"/>
                </a:solidFill>
                <a:latin typeface="Arial"/>
                <a:cs typeface="Arial"/>
              </a:rPr>
              <a:t>a un </a:t>
            </a:r>
            <a:r>
              <a:rPr sz="2267" spc="14" dirty="0">
                <a:solidFill>
                  <a:srgbClr val="021EAA"/>
                </a:solidFill>
                <a:latin typeface="Arial"/>
                <a:cs typeface="Arial"/>
              </a:rPr>
              <a:t>repositorio remoto </a:t>
            </a:r>
            <a:r>
              <a:rPr sz="2267" spc="18" dirty="0">
                <a:solidFill>
                  <a:srgbClr val="021EAA"/>
                </a:solidFill>
                <a:latin typeface="Arial"/>
                <a:cs typeface="Arial"/>
              </a:rPr>
              <a:t>puede</a:t>
            </a:r>
            <a:r>
              <a:rPr sz="2267" spc="-27" dirty="0">
                <a:solidFill>
                  <a:srgbClr val="021EAA"/>
                </a:solidFill>
                <a:latin typeface="Arial"/>
                <a:cs typeface="Arial"/>
              </a:rPr>
              <a:t> </a:t>
            </a:r>
            <a:r>
              <a:rPr sz="2267" spc="14" dirty="0">
                <a:solidFill>
                  <a:srgbClr val="021EAA"/>
                </a:solidFill>
                <a:latin typeface="Arial"/>
                <a:cs typeface="Arial"/>
              </a:rPr>
              <a:t>usarse:</a:t>
            </a:r>
            <a:endParaRPr sz="2267">
              <a:latin typeface="Arial"/>
              <a:cs typeface="Arial"/>
            </a:endParaRPr>
          </a:p>
          <a:p>
            <a:pPr marL="316124">
              <a:lnSpc>
                <a:spcPct val="100000"/>
              </a:lnSpc>
              <a:spcBef>
                <a:spcPts val="540"/>
              </a:spcBef>
            </a:pPr>
            <a:r>
              <a:rPr sz="2584" spc="-210" baseline="8771" dirty="0">
                <a:solidFill>
                  <a:srgbClr val="829FF9"/>
                </a:solidFill>
                <a:latin typeface="DejaVu Sans"/>
                <a:cs typeface="DejaVu Sans"/>
              </a:rPr>
              <a:t>★ </a:t>
            </a:r>
            <a:r>
              <a:rPr sz="2267" spc="14" dirty="0">
                <a:solidFill>
                  <a:srgbClr val="0433FF"/>
                </a:solidFill>
                <a:latin typeface="Arial"/>
                <a:cs typeface="Arial"/>
              </a:rPr>
              <a:t>su</a:t>
            </a:r>
            <a:r>
              <a:rPr sz="2267" spc="-172" dirty="0">
                <a:solidFill>
                  <a:srgbClr val="0433FF"/>
                </a:solidFill>
                <a:latin typeface="Arial"/>
                <a:cs typeface="Arial"/>
              </a:rPr>
              <a:t> </a:t>
            </a:r>
            <a:r>
              <a:rPr sz="2267" spc="18" dirty="0">
                <a:solidFill>
                  <a:srgbClr val="0433FF"/>
                </a:solidFill>
                <a:latin typeface="Arial"/>
                <a:cs typeface="Arial"/>
              </a:rPr>
              <a:t>URL</a:t>
            </a:r>
            <a:endParaRPr sz="2267">
              <a:latin typeface="Arial"/>
              <a:cs typeface="Arial"/>
            </a:endParaRPr>
          </a:p>
          <a:p>
            <a:pPr marL="576394" marR="27639" indent="-260846">
              <a:lnSpc>
                <a:spcPts val="2702"/>
              </a:lnSpc>
              <a:spcBef>
                <a:spcPts val="648"/>
              </a:spcBef>
            </a:pPr>
            <a:r>
              <a:rPr sz="2584" spc="-210" baseline="8771" dirty="0">
                <a:solidFill>
                  <a:srgbClr val="829FF9"/>
                </a:solidFill>
                <a:latin typeface="DejaVu Sans"/>
                <a:cs typeface="DejaVu Sans"/>
              </a:rPr>
              <a:t>★ </a:t>
            </a:r>
            <a:r>
              <a:rPr sz="2267" spc="18" dirty="0">
                <a:solidFill>
                  <a:srgbClr val="0433FF"/>
                </a:solidFill>
                <a:latin typeface="Arial"/>
                <a:cs typeface="Arial"/>
              </a:rPr>
              <a:t>o </a:t>
            </a:r>
            <a:r>
              <a:rPr sz="2267" spc="14" dirty="0">
                <a:solidFill>
                  <a:srgbClr val="0433FF"/>
                </a:solidFill>
                <a:latin typeface="Arial"/>
                <a:cs typeface="Arial"/>
              </a:rPr>
              <a:t>un </a:t>
            </a:r>
            <a:r>
              <a:rPr sz="2267" spc="14" dirty="0">
                <a:solidFill>
                  <a:srgbClr val="FF2600"/>
                </a:solidFill>
                <a:latin typeface="Arial"/>
                <a:cs typeface="Arial"/>
              </a:rPr>
              <a:t>remote</a:t>
            </a:r>
            <a:r>
              <a:rPr sz="2267" spc="14" dirty="0">
                <a:solidFill>
                  <a:srgbClr val="0433FF"/>
                </a:solidFill>
                <a:latin typeface="Arial"/>
                <a:cs typeface="Arial"/>
              </a:rPr>
              <a:t>: es </a:t>
            </a:r>
            <a:r>
              <a:rPr sz="2267" spc="18" dirty="0">
                <a:solidFill>
                  <a:srgbClr val="0433FF"/>
                </a:solidFill>
                <a:latin typeface="Arial"/>
                <a:cs typeface="Arial"/>
              </a:rPr>
              <a:t>un nombre </a:t>
            </a:r>
            <a:r>
              <a:rPr sz="2267" spc="14" dirty="0">
                <a:solidFill>
                  <a:srgbClr val="0433FF"/>
                </a:solidFill>
                <a:latin typeface="Arial"/>
                <a:cs typeface="Arial"/>
              </a:rPr>
              <a:t>corto </a:t>
            </a:r>
            <a:r>
              <a:rPr sz="2267" spc="18" dirty="0">
                <a:solidFill>
                  <a:srgbClr val="0433FF"/>
                </a:solidFill>
                <a:latin typeface="Arial"/>
                <a:cs typeface="Arial"/>
              </a:rPr>
              <a:t>que </a:t>
            </a:r>
            <a:r>
              <a:rPr sz="2267" spc="14" dirty="0">
                <a:solidFill>
                  <a:srgbClr val="0433FF"/>
                </a:solidFill>
                <a:latin typeface="Arial"/>
                <a:cs typeface="Arial"/>
              </a:rPr>
              <a:t>referencia </a:t>
            </a:r>
            <a:r>
              <a:rPr sz="2267" spc="9" dirty="0">
                <a:solidFill>
                  <a:srgbClr val="0433FF"/>
                </a:solidFill>
                <a:latin typeface="Arial"/>
                <a:cs typeface="Arial"/>
              </a:rPr>
              <a:t>la </a:t>
            </a:r>
            <a:r>
              <a:rPr sz="2267" spc="18" dirty="0">
                <a:solidFill>
                  <a:srgbClr val="0433FF"/>
                </a:solidFill>
                <a:latin typeface="Arial"/>
                <a:cs typeface="Arial"/>
              </a:rPr>
              <a:t>URL </a:t>
            </a:r>
            <a:r>
              <a:rPr sz="2267" spc="14" dirty="0">
                <a:solidFill>
                  <a:srgbClr val="0433FF"/>
                </a:solidFill>
                <a:latin typeface="Arial"/>
                <a:cs typeface="Arial"/>
              </a:rPr>
              <a:t>del  repositorio</a:t>
            </a:r>
            <a:r>
              <a:rPr sz="2267" spc="5" dirty="0">
                <a:solidFill>
                  <a:srgbClr val="0433FF"/>
                </a:solidFill>
                <a:latin typeface="Arial"/>
                <a:cs typeface="Arial"/>
              </a:rPr>
              <a:t> </a:t>
            </a:r>
            <a:r>
              <a:rPr sz="2267" spc="14" dirty="0">
                <a:solidFill>
                  <a:srgbClr val="0433FF"/>
                </a:solidFill>
                <a:latin typeface="Arial"/>
                <a:cs typeface="Arial"/>
              </a:rPr>
              <a:t>remoto.</a:t>
            </a:r>
            <a:endParaRPr sz="2267">
              <a:latin typeface="Arial"/>
              <a:cs typeface="Arial"/>
            </a:endParaRPr>
          </a:p>
          <a:p>
            <a:pPr marL="876971" lvl="1" indent="-205567">
              <a:lnSpc>
                <a:spcPts val="3192"/>
              </a:lnSpc>
              <a:buClr>
                <a:srgbClr val="829FF9"/>
              </a:buClr>
              <a:buSzPct val="122000"/>
              <a:buFont typeface="Trebuchet MS"/>
              <a:buChar char="•"/>
              <a:tabLst>
                <a:tab pos="877547" algn="l"/>
              </a:tabLst>
            </a:pPr>
            <a:r>
              <a:rPr sz="2267" spc="18" dirty="0">
                <a:solidFill>
                  <a:srgbClr val="021EAA"/>
                </a:solidFill>
                <a:latin typeface="Arial"/>
                <a:cs typeface="Arial"/>
              </a:rPr>
              <a:t>Es más cómodo que </a:t>
            </a:r>
            <a:r>
              <a:rPr sz="2267" spc="14" dirty="0">
                <a:solidFill>
                  <a:srgbClr val="021EAA"/>
                </a:solidFill>
                <a:latin typeface="Arial"/>
                <a:cs typeface="Arial"/>
              </a:rPr>
              <a:t>usar </a:t>
            </a:r>
            <a:r>
              <a:rPr sz="2267" spc="9" dirty="0">
                <a:solidFill>
                  <a:srgbClr val="021EAA"/>
                </a:solidFill>
                <a:latin typeface="Arial"/>
                <a:cs typeface="Arial"/>
              </a:rPr>
              <a:t>la</a:t>
            </a:r>
            <a:r>
              <a:rPr sz="2267" spc="-41" dirty="0">
                <a:solidFill>
                  <a:srgbClr val="021EAA"/>
                </a:solidFill>
                <a:latin typeface="Arial"/>
                <a:cs typeface="Arial"/>
              </a:rPr>
              <a:t> </a:t>
            </a:r>
            <a:r>
              <a:rPr sz="2267" spc="18" dirty="0">
                <a:solidFill>
                  <a:srgbClr val="021EAA"/>
                </a:solidFill>
                <a:latin typeface="Arial"/>
                <a:cs typeface="Arial"/>
              </a:rPr>
              <a:t>URL.</a:t>
            </a:r>
            <a:endParaRPr sz="2267">
              <a:latin typeface="Arial"/>
              <a:cs typeface="Arial"/>
            </a:endParaRPr>
          </a:p>
        </p:txBody>
      </p:sp>
    </p:spTree>
    <p:extLst>
      <p:ext uri="{BB962C8B-B14F-4D97-AF65-F5344CB8AC3E}">
        <p14:creationId xmlns:p14="http://schemas.microsoft.com/office/powerpoint/2010/main" val="4376535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944283" y="534830"/>
            <a:ext cx="8215205" cy="5449161"/>
          </a:xfrm>
          <a:prstGeom prst="rect">
            <a:avLst/>
          </a:prstGeom>
        </p:spPr>
        <p:txBody>
          <a:bodyPr vert="horz" wrap="square" lIns="0" tIns="13820" rIns="0" bIns="0" rtlCol="0">
            <a:spAutoFit/>
          </a:bodyPr>
          <a:lstStyle/>
          <a:p>
            <a:pPr marL="328792" marR="272938" indent="-317852">
              <a:lnSpc>
                <a:spcPct val="100000"/>
              </a:lnSpc>
              <a:spcBef>
                <a:spcPts val="109"/>
              </a:spcBef>
              <a:buClr>
                <a:srgbClr val="829FF9"/>
              </a:buClr>
              <a:buFont typeface="DejaVu Sans"/>
              <a:buChar char="✦"/>
              <a:tabLst>
                <a:tab pos="329368" algn="l"/>
              </a:tabLst>
            </a:pPr>
            <a:r>
              <a:rPr sz="2584" spc="9" dirty="0">
                <a:solidFill>
                  <a:srgbClr val="021EAA"/>
                </a:solidFill>
                <a:latin typeface="Arial"/>
                <a:cs typeface="Arial"/>
              </a:rPr>
              <a:t>Cuando </a:t>
            </a:r>
            <a:r>
              <a:rPr sz="2584" spc="5" dirty="0">
                <a:solidFill>
                  <a:srgbClr val="021EAA"/>
                </a:solidFill>
                <a:latin typeface="Arial"/>
                <a:cs typeface="Arial"/>
              </a:rPr>
              <a:t>clonamos un repositorio se crea  automáticamente un remote llamado </a:t>
            </a:r>
            <a:r>
              <a:rPr sz="2584" b="1" dirty="0">
                <a:solidFill>
                  <a:srgbClr val="FF2600"/>
                </a:solidFill>
                <a:latin typeface="Arial"/>
                <a:cs typeface="Arial"/>
              </a:rPr>
              <a:t>origin </a:t>
            </a:r>
            <a:r>
              <a:rPr sz="2584" dirty="0">
                <a:solidFill>
                  <a:srgbClr val="021EAA"/>
                </a:solidFill>
                <a:latin typeface="Arial"/>
                <a:cs typeface="Arial"/>
              </a:rPr>
              <a:t>que  </a:t>
            </a:r>
            <a:r>
              <a:rPr sz="2584" spc="5" dirty="0">
                <a:solidFill>
                  <a:srgbClr val="021EAA"/>
                </a:solidFill>
                <a:latin typeface="Arial"/>
                <a:cs typeface="Arial"/>
              </a:rPr>
              <a:t>apunta a la </a:t>
            </a:r>
            <a:r>
              <a:rPr sz="2584" spc="9" dirty="0">
                <a:solidFill>
                  <a:srgbClr val="021EAA"/>
                </a:solidFill>
                <a:latin typeface="Arial"/>
                <a:cs typeface="Arial"/>
              </a:rPr>
              <a:t>URL </a:t>
            </a:r>
            <a:r>
              <a:rPr sz="2584" spc="5" dirty="0">
                <a:solidFill>
                  <a:srgbClr val="021EAA"/>
                </a:solidFill>
                <a:latin typeface="Arial"/>
                <a:cs typeface="Arial"/>
              </a:rPr>
              <a:t>del repositorio que </a:t>
            </a:r>
            <a:r>
              <a:rPr sz="2584" spc="9" dirty="0">
                <a:solidFill>
                  <a:srgbClr val="021EAA"/>
                </a:solidFill>
                <a:latin typeface="Arial"/>
                <a:cs typeface="Arial"/>
              </a:rPr>
              <a:t>hemos</a:t>
            </a:r>
            <a:r>
              <a:rPr sz="2584" spc="-136" dirty="0">
                <a:solidFill>
                  <a:srgbClr val="021EAA"/>
                </a:solidFill>
                <a:latin typeface="Arial"/>
                <a:cs typeface="Arial"/>
              </a:rPr>
              <a:t> </a:t>
            </a:r>
            <a:r>
              <a:rPr sz="2584" spc="5" dirty="0">
                <a:solidFill>
                  <a:srgbClr val="021EAA"/>
                </a:solidFill>
                <a:latin typeface="Arial"/>
                <a:cs typeface="Arial"/>
              </a:rPr>
              <a:t>clonado.</a:t>
            </a:r>
            <a:endParaRPr sz="2584">
              <a:latin typeface="Arial"/>
              <a:cs typeface="Arial"/>
            </a:endParaRPr>
          </a:p>
          <a:p>
            <a:pPr>
              <a:lnSpc>
                <a:spcPct val="100000"/>
              </a:lnSpc>
              <a:spcBef>
                <a:spcPts val="5"/>
              </a:spcBef>
              <a:buClr>
                <a:srgbClr val="829FF9"/>
              </a:buClr>
              <a:buFont typeface="DejaVu Sans"/>
              <a:buChar char="✦"/>
            </a:pPr>
            <a:endParaRPr sz="3809">
              <a:latin typeface="Arial"/>
              <a:cs typeface="Arial"/>
            </a:endParaRPr>
          </a:p>
          <a:p>
            <a:pPr marL="328792" marR="4607" indent="-317852">
              <a:lnSpc>
                <a:spcPct val="100000"/>
              </a:lnSpc>
              <a:buClr>
                <a:srgbClr val="829FF9"/>
              </a:buClr>
              <a:buFont typeface="DejaVu Sans"/>
              <a:buChar char="✦"/>
              <a:tabLst>
                <a:tab pos="329368" algn="l"/>
              </a:tabLst>
            </a:pPr>
            <a:r>
              <a:rPr sz="2584" spc="9" dirty="0">
                <a:solidFill>
                  <a:srgbClr val="021EAA"/>
                </a:solidFill>
                <a:latin typeface="Arial"/>
                <a:cs typeface="Arial"/>
              </a:rPr>
              <a:t>Podemos </a:t>
            </a:r>
            <a:r>
              <a:rPr sz="2584" spc="5" dirty="0">
                <a:solidFill>
                  <a:srgbClr val="021EAA"/>
                </a:solidFill>
                <a:latin typeface="Arial"/>
                <a:cs typeface="Arial"/>
              </a:rPr>
              <a:t>crear en nuestro repositorio local un remote  llamado </a:t>
            </a:r>
            <a:r>
              <a:rPr sz="2584" b="1" spc="5" dirty="0">
                <a:solidFill>
                  <a:srgbClr val="021EAA"/>
                </a:solidFill>
                <a:latin typeface="Arial"/>
                <a:cs typeface="Arial"/>
              </a:rPr>
              <a:t>estable </a:t>
            </a:r>
            <a:r>
              <a:rPr sz="2584" spc="5" dirty="0">
                <a:solidFill>
                  <a:srgbClr val="021EAA"/>
                </a:solidFill>
                <a:latin typeface="Arial"/>
                <a:cs typeface="Arial"/>
              </a:rPr>
              <a:t>que apunte a la </a:t>
            </a:r>
            <a:r>
              <a:rPr sz="2584" spc="9" dirty="0">
                <a:solidFill>
                  <a:srgbClr val="021EAA"/>
                </a:solidFill>
                <a:latin typeface="Arial"/>
                <a:cs typeface="Arial"/>
              </a:rPr>
              <a:t>URL </a:t>
            </a:r>
            <a:r>
              <a:rPr sz="2584" spc="5" dirty="0">
                <a:solidFill>
                  <a:srgbClr val="021EAA"/>
                </a:solidFill>
                <a:latin typeface="Arial"/>
                <a:cs typeface="Arial"/>
              </a:rPr>
              <a:t>del repositorio  donde se publican las versiones estables del  proyecto.</a:t>
            </a:r>
            <a:endParaRPr sz="2584">
              <a:latin typeface="Arial"/>
              <a:cs typeface="Arial"/>
            </a:endParaRPr>
          </a:p>
          <a:p>
            <a:pPr marL="328792" marR="78311" indent="-317852">
              <a:lnSpc>
                <a:spcPct val="100000"/>
              </a:lnSpc>
              <a:spcBef>
                <a:spcPts val="648"/>
              </a:spcBef>
              <a:buClr>
                <a:srgbClr val="829FF9"/>
              </a:buClr>
              <a:buFont typeface="DejaVu Sans"/>
              <a:buChar char="✦"/>
              <a:tabLst>
                <a:tab pos="329368" algn="l"/>
              </a:tabLst>
            </a:pPr>
            <a:r>
              <a:rPr sz="2584" spc="9" dirty="0">
                <a:solidFill>
                  <a:srgbClr val="021EAA"/>
                </a:solidFill>
                <a:latin typeface="Arial"/>
                <a:cs typeface="Arial"/>
              </a:rPr>
              <a:t>Podemos </a:t>
            </a:r>
            <a:r>
              <a:rPr sz="2584" spc="5" dirty="0">
                <a:solidFill>
                  <a:srgbClr val="021EAA"/>
                </a:solidFill>
                <a:latin typeface="Arial"/>
                <a:cs typeface="Arial"/>
              </a:rPr>
              <a:t>crearnos tres remotes llamados </a:t>
            </a:r>
            <a:r>
              <a:rPr sz="2584" b="1" spc="5" dirty="0">
                <a:solidFill>
                  <a:srgbClr val="021EAA"/>
                </a:solidFill>
                <a:latin typeface="Arial"/>
                <a:cs typeface="Arial"/>
              </a:rPr>
              <a:t>pepito</a:t>
            </a:r>
            <a:r>
              <a:rPr sz="2584" spc="5" dirty="0">
                <a:solidFill>
                  <a:srgbClr val="021EAA"/>
                </a:solidFill>
                <a:latin typeface="Arial"/>
                <a:cs typeface="Arial"/>
              </a:rPr>
              <a:t>,  </a:t>
            </a:r>
            <a:r>
              <a:rPr sz="2584" b="1" dirty="0">
                <a:solidFill>
                  <a:srgbClr val="021EAA"/>
                </a:solidFill>
                <a:latin typeface="Arial"/>
                <a:cs typeface="Arial"/>
              </a:rPr>
              <a:t>luisito </a:t>
            </a:r>
            <a:r>
              <a:rPr sz="2584" spc="5" dirty="0">
                <a:solidFill>
                  <a:srgbClr val="021EAA"/>
                </a:solidFill>
                <a:latin typeface="Arial"/>
                <a:cs typeface="Arial"/>
              </a:rPr>
              <a:t>y </a:t>
            </a:r>
            <a:r>
              <a:rPr sz="2584" b="1" spc="5" dirty="0">
                <a:solidFill>
                  <a:srgbClr val="021EAA"/>
                </a:solidFill>
                <a:latin typeface="Arial"/>
                <a:cs typeface="Arial"/>
              </a:rPr>
              <a:t>jaimito</a:t>
            </a:r>
            <a:r>
              <a:rPr sz="2584" spc="5" dirty="0">
                <a:solidFill>
                  <a:srgbClr val="021EAA"/>
                </a:solidFill>
                <a:latin typeface="Arial"/>
                <a:cs typeface="Arial"/>
              </a:rPr>
              <a:t>, que apunten a las </a:t>
            </a:r>
            <a:r>
              <a:rPr sz="2584" spc="9" dirty="0">
                <a:solidFill>
                  <a:srgbClr val="021EAA"/>
                </a:solidFill>
                <a:latin typeface="Arial"/>
                <a:cs typeface="Arial"/>
              </a:rPr>
              <a:t>URL </a:t>
            </a:r>
            <a:r>
              <a:rPr sz="2584" spc="5" dirty="0">
                <a:solidFill>
                  <a:srgbClr val="021EAA"/>
                </a:solidFill>
                <a:latin typeface="Arial"/>
                <a:cs typeface="Arial"/>
              </a:rPr>
              <a:t>de los  repositorios donde Pepe, Luis y Jaime (tres becarios)  publican sus desarrollos para que nosotros los  integremos</a:t>
            </a:r>
            <a:endParaRPr sz="2584">
              <a:latin typeface="Arial"/>
              <a:cs typeface="Arial"/>
            </a:endParaRPr>
          </a:p>
        </p:txBody>
      </p:sp>
    </p:spTree>
    <p:extLst>
      <p:ext uri="{BB962C8B-B14F-4D97-AF65-F5344CB8AC3E}">
        <p14:creationId xmlns:p14="http://schemas.microsoft.com/office/powerpoint/2010/main" val="6587297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Ver los remotes existentes</a:t>
            </a:r>
            <a:endParaRPr lang="es-ES"/>
          </a:p>
        </p:txBody>
      </p:sp>
      <p:sp>
        <p:nvSpPr>
          <p:cNvPr id="4" name="object 4"/>
          <p:cNvSpPr txBox="1"/>
          <p:nvPr/>
        </p:nvSpPr>
        <p:spPr>
          <a:xfrm>
            <a:off x="2554400" y="1161664"/>
            <a:ext cx="6962222" cy="3165275"/>
          </a:xfrm>
          <a:prstGeom prst="rect">
            <a:avLst/>
          </a:prstGeom>
        </p:spPr>
        <p:txBody>
          <a:bodyPr vert="horz" wrap="square" lIns="0" tIns="13243" rIns="0" bIns="0" rtlCol="0">
            <a:spAutoFit/>
          </a:bodyPr>
          <a:lstStyle/>
          <a:p>
            <a:pPr marL="11516">
              <a:lnSpc>
                <a:spcPct val="100000"/>
              </a:lnSpc>
              <a:spcBef>
                <a:spcPts val="103"/>
              </a:spcBef>
            </a:pPr>
            <a:r>
              <a:rPr sz="1587" b="1" spc="9" dirty="0">
                <a:solidFill>
                  <a:srgbClr val="008400"/>
                </a:solidFill>
                <a:latin typeface="Tahoma"/>
                <a:cs typeface="Tahoma"/>
              </a:rPr>
              <a:t># </a:t>
            </a:r>
            <a:r>
              <a:rPr sz="1587" b="1" dirty="0">
                <a:solidFill>
                  <a:srgbClr val="008400"/>
                </a:solidFill>
                <a:latin typeface="Tahoma"/>
                <a:cs typeface="Tahoma"/>
              </a:rPr>
              <a:t>El </a:t>
            </a:r>
            <a:r>
              <a:rPr sz="1587" b="1" spc="5" dirty="0">
                <a:solidFill>
                  <a:srgbClr val="008400"/>
                </a:solidFill>
                <a:latin typeface="Tahoma"/>
                <a:cs typeface="Tahoma"/>
              </a:rPr>
              <a:t>comando </a:t>
            </a:r>
            <a:r>
              <a:rPr sz="1587" b="1" spc="5" dirty="0">
                <a:solidFill>
                  <a:srgbClr val="FF2600"/>
                </a:solidFill>
                <a:latin typeface="Tahoma"/>
                <a:cs typeface="Tahoma"/>
              </a:rPr>
              <a:t>git remote </a:t>
            </a:r>
            <a:r>
              <a:rPr sz="1587" b="1" spc="5" dirty="0">
                <a:solidFill>
                  <a:srgbClr val="008400"/>
                </a:solidFill>
                <a:latin typeface="Tahoma"/>
                <a:cs typeface="Tahoma"/>
              </a:rPr>
              <a:t>lista los nombres de los remotes</a:t>
            </a:r>
            <a:r>
              <a:rPr sz="1587" b="1" spc="-45" dirty="0">
                <a:solidFill>
                  <a:srgbClr val="008400"/>
                </a:solidFill>
                <a:latin typeface="Tahoma"/>
                <a:cs typeface="Tahoma"/>
              </a:rPr>
              <a:t> </a:t>
            </a:r>
            <a:r>
              <a:rPr sz="1587" b="1" spc="5" dirty="0">
                <a:solidFill>
                  <a:srgbClr val="008400"/>
                </a:solidFill>
                <a:latin typeface="Tahoma"/>
                <a:cs typeface="Tahoma"/>
              </a:rPr>
              <a:t>definidos.</a:t>
            </a:r>
            <a:endParaRPr sz="1587" dirty="0">
              <a:latin typeface="Tahoma"/>
              <a:cs typeface="Tahoma"/>
            </a:endParaRPr>
          </a:p>
          <a:p>
            <a:pPr>
              <a:lnSpc>
                <a:spcPct val="100000"/>
              </a:lnSpc>
              <a:spcBef>
                <a:spcPts val="36"/>
              </a:spcBef>
            </a:pPr>
            <a:endParaRPr sz="1542" dirty="0">
              <a:latin typeface="Tahoma"/>
              <a:cs typeface="Tahoma"/>
            </a:endParaRPr>
          </a:p>
          <a:p>
            <a:pPr marL="11516" marR="5687354">
              <a:lnSpc>
                <a:spcPct val="100000"/>
              </a:lnSpc>
            </a:pPr>
            <a:r>
              <a:rPr sz="1587" b="1" spc="5" dirty="0">
                <a:solidFill>
                  <a:srgbClr val="941751"/>
                </a:solidFill>
                <a:latin typeface="Tahoma"/>
                <a:cs typeface="Tahoma"/>
              </a:rPr>
              <a:t>$ </a:t>
            </a:r>
            <a:r>
              <a:rPr sz="1587" b="1" dirty="0">
                <a:latin typeface="Tahoma"/>
                <a:cs typeface="Tahoma"/>
              </a:rPr>
              <a:t>git</a:t>
            </a:r>
            <a:r>
              <a:rPr sz="1587" b="1" spc="-54" dirty="0">
                <a:latin typeface="Tahoma"/>
                <a:cs typeface="Tahoma"/>
              </a:rPr>
              <a:t> </a:t>
            </a:r>
            <a:r>
              <a:rPr sz="1587" b="1" spc="5" dirty="0">
                <a:solidFill>
                  <a:srgbClr val="FF2600"/>
                </a:solidFill>
                <a:latin typeface="Tahoma"/>
                <a:cs typeface="Tahoma"/>
              </a:rPr>
              <a:t>remote  </a:t>
            </a:r>
            <a:r>
              <a:rPr sz="1587" b="1" dirty="0">
                <a:latin typeface="Tahoma"/>
                <a:cs typeface="Tahoma"/>
              </a:rPr>
              <a:t>bakkdoor  cho45  </a:t>
            </a:r>
            <a:r>
              <a:rPr sz="1587" b="1" spc="5" dirty="0">
                <a:latin typeface="Tahoma"/>
                <a:cs typeface="Tahoma"/>
              </a:rPr>
              <a:t>defunkt  koke</a:t>
            </a:r>
            <a:endParaRPr sz="1587" dirty="0">
              <a:latin typeface="Tahoma"/>
              <a:cs typeface="Tahoma"/>
            </a:endParaRPr>
          </a:p>
          <a:p>
            <a:pPr marL="11516">
              <a:lnSpc>
                <a:spcPts val="1891"/>
              </a:lnSpc>
            </a:pPr>
            <a:r>
              <a:rPr sz="1587" b="1" spc="5" dirty="0">
                <a:latin typeface="Tahoma"/>
                <a:cs typeface="Tahoma"/>
              </a:rPr>
              <a:t>origin</a:t>
            </a:r>
            <a:endParaRPr sz="1587" dirty="0">
              <a:latin typeface="Tahoma"/>
              <a:cs typeface="Tahoma"/>
            </a:endParaRPr>
          </a:p>
          <a:p>
            <a:pPr>
              <a:lnSpc>
                <a:spcPct val="100000"/>
              </a:lnSpc>
              <a:spcBef>
                <a:spcPts val="41"/>
              </a:spcBef>
            </a:pPr>
            <a:endParaRPr sz="1542" dirty="0">
              <a:latin typeface="Tahoma"/>
              <a:cs typeface="Tahoma"/>
            </a:endParaRPr>
          </a:p>
          <a:p>
            <a:pPr marL="11516">
              <a:lnSpc>
                <a:spcPct val="100000"/>
              </a:lnSpc>
            </a:pPr>
            <a:r>
              <a:rPr sz="1587" b="1" spc="9" dirty="0">
                <a:solidFill>
                  <a:srgbClr val="008400"/>
                </a:solidFill>
                <a:latin typeface="Tahoma"/>
                <a:cs typeface="Tahoma"/>
              </a:rPr>
              <a:t># </a:t>
            </a:r>
            <a:r>
              <a:rPr sz="1587" b="1" spc="5" dirty="0">
                <a:solidFill>
                  <a:srgbClr val="008400"/>
                </a:solidFill>
                <a:latin typeface="Tahoma"/>
                <a:cs typeface="Tahoma"/>
              </a:rPr>
              <a:t>Usar la opción </a:t>
            </a:r>
            <a:r>
              <a:rPr sz="1587" b="1" spc="5" dirty="0">
                <a:solidFill>
                  <a:srgbClr val="FF2600"/>
                </a:solidFill>
                <a:latin typeface="Tahoma"/>
                <a:cs typeface="Tahoma"/>
              </a:rPr>
              <a:t>-v </a:t>
            </a:r>
            <a:r>
              <a:rPr sz="1587" b="1" spc="5" dirty="0">
                <a:solidFill>
                  <a:srgbClr val="008400"/>
                </a:solidFill>
                <a:latin typeface="Tahoma"/>
                <a:cs typeface="Tahoma"/>
              </a:rPr>
              <a:t>para ver las URL de los repositorios</a:t>
            </a:r>
            <a:r>
              <a:rPr sz="1587" b="1" spc="-59" dirty="0">
                <a:solidFill>
                  <a:srgbClr val="008400"/>
                </a:solidFill>
                <a:latin typeface="Tahoma"/>
                <a:cs typeface="Tahoma"/>
              </a:rPr>
              <a:t> </a:t>
            </a:r>
            <a:r>
              <a:rPr sz="1587" b="1" spc="5" dirty="0">
                <a:solidFill>
                  <a:srgbClr val="008400"/>
                </a:solidFill>
                <a:latin typeface="Tahoma"/>
                <a:cs typeface="Tahoma"/>
              </a:rPr>
              <a:t>remotos.</a:t>
            </a:r>
            <a:endParaRPr sz="1587" dirty="0">
              <a:latin typeface="Tahoma"/>
              <a:cs typeface="Tahoma"/>
            </a:endParaRPr>
          </a:p>
          <a:p>
            <a:pPr>
              <a:lnSpc>
                <a:spcPct val="100000"/>
              </a:lnSpc>
              <a:spcBef>
                <a:spcPts val="36"/>
              </a:spcBef>
            </a:pPr>
            <a:endParaRPr sz="1542" dirty="0">
              <a:latin typeface="Tahoma"/>
              <a:cs typeface="Tahoma"/>
            </a:endParaRPr>
          </a:p>
          <a:p>
            <a:pPr marL="11516">
              <a:lnSpc>
                <a:spcPts val="1904"/>
              </a:lnSpc>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remote</a:t>
            </a:r>
            <a:r>
              <a:rPr sz="1587" b="1" spc="-5" dirty="0">
                <a:solidFill>
                  <a:srgbClr val="FF2600"/>
                </a:solidFill>
                <a:latin typeface="Tahoma"/>
                <a:cs typeface="Tahoma"/>
              </a:rPr>
              <a:t> </a:t>
            </a:r>
            <a:r>
              <a:rPr sz="1587" b="1" spc="5" dirty="0">
                <a:solidFill>
                  <a:srgbClr val="FF2600"/>
                </a:solidFill>
                <a:latin typeface="Tahoma"/>
                <a:cs typeface="Tahoma"/>
              </a:rPr>
              <a:t>-v</a:t>
            </a:r>
            <a:endParaRPr sz="1587" dirty="0">
              <a:latin typeface="Tahoma"/>
              <a:cs typeface="Tahoma"/>
            </a:endParaRPr>
          </a:p>
          <a:p>
            <a:pPr marL="11516">
              <a:lnSpc>
                <a:spcPts val="1904"/>
              </a:lnSpc>
              <a:tabLst>
                <a:tab pos="1091751" algn="l"/>
              </a:tabLst>
            </a:pPr>
            <a:r>
              <a:rPr sz="1587" b="1" spc="5" dirty="0">
                <a:latin typeface="Tahoma"/>
                <a:cs typeface="Tahoma"/>
              </a:rPr>
              <a:t>bakkdoor	git://github.com/bakkdoor/grit.git</a:t>
            </a:r>
            <a:endParaRPr sz="1587" dirty="0">
              <a:latin typeface="Tahoma"/>
              <a:cs typeface="Tahoma"/>
            </a:endParaRPr>
          </a:p>
        </p:txBody>
      </p:sp>
      <p:sp>
        <p:nvSpPr>
          <p:cNvPr id="5" name="object 5"/>
          <p:cNvSpPr txBox="1"/>
          <p:nvPr/>
        </p:nvSpPr>
        <p:spPr>
          <a:xfrm>
            <a:off x="2554400" y="4301188"/>
            <a:ext cx="816511" cy="992136"/>
          </a:xfrm>
          <a:prstGeom prst="rect">
            <a:avLst/>
          </a:prstGeom>
        </p:spPr>
        <p:txBody>
          <a:bodyPr vert="horz" wrap="square" lIns="0" tIns="13243" rIns="0" bIns="0" rtlCol="0">
            <a:spAutoFit/>
          </a:bodyPr>
          <a:lstStyle/>
          <a:p>
            <a:pPr marL="11516" marR="4607">
              <a:lnSpc>
                <a:spcPct val="100000"/>
              </a:lnSpc>
              <a:spcBef>
                <a:spcPts val="103"/>
              </a:spcBef>
            </a:pPr>
            <a:r>
              <a:rPr sz="1587" b="1" spc="5" dirty="0">
                <a:latin typeface="Tahoma"/>
                <a:cs typeface="Tahoma"/>
              </a:rPr>
              <a:t>cho45  d</a:t>
            </a:r>
            <a:r>
              <a:rPr sz="1587" b="1" dirty="0">
                <a:latin typeface="Tahoma"/>
                <a:cs typeface="Tahoma"/>
              </a:rPr>
              <a:t>e</a:t>
            </a:r>
            <a:r>
              <a:rPr sz="1587" b="1" spc="5" dirty="0">
                <a:latin typeface="Tahoma"/>
                <a:cs typeface="Tahoma"/>
              </a:rPr>
              <a:t>f</a:t>
            </a:r>
            <a:r>
              <a:rPr sz="1587" b="1" dirty="0">
                <a:latin typeface="Tahoma"/>
                <a:cs typeface="Tahoma"/>
              </a:rPr>
              <a:t>unkt  </a:t>
            </a:r>
            <a:r>
              <a:rPr sz="1587" b="1" spc="5" dirty="0">
                <a:latin typeface="Tahoma"/>
                <a:cs typeface="Tahoma"/>
              </a:rPr>
              <a:t>koke  origin</a:t>
            </a:r>
            <a:endParaRPr sz="1587">
              <a:latin typeface="Tahoma"/>
              <a:cs typeface="Tahoma"/>
            </a:endParaRPr>
          </a:p>
        </p:txBody>
      </p:sp>
      <p:sp>
        <p:nvSpPr>
          <p:cNvPr id="6" name="object 6"/>
          <p:cNvSpPr txBox="1"/>
          <p:nvPr/>
        </p:nvSpPr>
        <p:spPr>
          <a:xfrm>
            <a:off x="3640690" y="4301188"/>
            <a:ext cx="3534374" cy="992136"/>
          </a:xfrm>
          <a:prstGeom prst="rect">
            <a:avLst/>
          </a:prstGeom>
        </p:spPr>
        <p:txBody>
          <a:bodyPr vert="horz" wrap="square" lIns="0" tIns="13243" rIns="0" bIns="0" rtlCol="0">
            <a:spAutoFit/>
          </a:bodyPr>
          <a:lstStyle/>
          <a:p>
            <a:pPr marL="11516" marR="4607" indent="10941">
              <a:lnSpc>
                <a:spcPct val="100000"/>
              </a:lnSpc>
              <a:spcBef>
                <a:spcPts val="103"/>
              </a:spcBef>
            </a:pPr>
            <a:r>
              <a:rPr sz="1587" b="1" spc="5" dirty="0">
                <a:latin typeface="Tahoma"/>
                <a:cs typeface="Tahoma"/>
              </a:rPr>
              <a:t>git://github.com/cho45/grit.git  git://github.com/defunkt/grit.git  git://github.com/koke/grit.git  git@github.com:mojombo/grit.git</a:t>
            </a:r>
            <a:endParaRPr sz="1587">
              <a:latin typeface="Tahoma"/>
              <a:cs typeface="Tahoma"/>
            </a:endParaRPr>
          </a:p>
        </p:txBody>
      </p:sp>
      <p:sp>
        <p:nvSpPr>
          <p:cNvPr id="7" name="object 7"/>
          <p:cNvSpPr txBox="1"/>
          <p:nvPr/>
        </p:nvSpPr>
        <p:spPr>
          <a:xfrm>
            <a:off x="2554400" y="5991710"/>
            <a:ext cx="7442456" cy="267180"/>
          </a:xfrm>
          <a:prstGeom prst="rect">
            <a:avLst/>
          </a:prstGeom>
        </p:spPr>
        <p:txBody>
          <a:bodyPr vert="horz" wrap="square" lIns="0" tIns="13243" rIns="0" bIns="0" rtlCol="0">
            <a:spAutoFit/>
          </a:bodyPr>
          <a:lstStyle/>
          <a:p>
            <a:pPr marL="11516">
              <a:lnSpc>
                <a:spcPct val="100000"/>
              </a:lnSpc>
              <a:spcBef>
                <a:spcPts val="103"/>
              </a:spcBef>
            </a:pPr>
            <a:r>
              <a:rPr sz="1587" b="1" spc="9" dirty="0">
                <a:solidFill>
                  <a:srgbClr val="008400"/>
                </a:solidFill>
                <a:latin typeface="Tahoma"/>
                <a:cs typeface="Tahoma"/>
              </a:rPr>
              <a:t># </a:t>
            </a:r>
            <a:r>
              <a:rPr sz="1587" b="1" spc="5" dirty="0">
                <a:solidFill>
                  <a:srgbClr val="0433FF"/>
                </a:solidFill>
                <a:latin typeface="Tahoma"/>
                <a:cs typeface="Tahoma"/>
              </a:rPr>
              <a:t>origin </a:t>
            </a:r>
            <a:r>
              <a:rPr sz="1587" b="1" spc="5" dirty="0">
                <a:solidFill>
                  <a:srgbClr val="008400"/>
                </a:solidFill>
                <a:latin typeface="Tahoma"/>
                <a:cs typeface="Tahoma"/>
              </a:rPr>
              <a:t>es </a:t>
            </a:r>
            <a:r>
              <a:rPr sz="1587" b="1" dirty="0">
                <a:solidFill>
                  <a:srgbClr val="008400"/>
                </a:solidFill>
                <a:latin typeface="Tahoma"/>
                <a:cs typeface="Tahoma"/>
              </a:rPr>
              <a:t>el </a:t>
            </a:r>
            <a:r>
              <a:rPr sz="1587" b="1" spc="5" dirty="0">
                <a:solidFill>
                  <a:srgbClr val="008400"/>
                </a:solidFill>
                <a:latin typeface="Tahoma"/>
                <a:cs typeface="Tahoma"/>
              </a:rPr>
              <a:t>remote que se creó automáticamente </a:t>
            </a:r>
            <a:r>
              <a:rPr sz="1587" b="1" dirty="0">
                <a:solidFill>
                  <a:srgbClr val="008400"/>
                </a:solidFill>
                <a:latin typeface="Tahoma"/>
                <a:cs typeface="Tahoma"/>
              </a:rPr>
              <a:t>al </a:t>
            </a:r>
            <a:r>
              <a:rPr sz="1587" b="1" spc="5" dirty="0">
                <a:solidFill>
                  <a:srgbClr val="008400"/>
                </a:solidFill>
                <a:latin typeface="Tahoma"/>
                <a:cs typeface="Tahoma"/>
              </a:rPr>
              <a:t>clonar </a:t>
            </a:r>
            <a:r>
              <a:rPr sz="1587" b="1" dirty="0">
                <a:solidFill>
                  <a:srgbClr val="008400"/>
                </a:solidFill>
                <a:latin typeface="Tahoma"/>
                <a:cs typeface="Tahoma"/>
              </a:rPr>
              <a:t>el</a:t>
            </a:r>
            <a:r>
              <a:rPr sz="1587" b="1" spc="-54" dirty="0">
                <a:solidFill>
                  <a:srgbClr val="008400"/>
                </a:solidFill>
                <a:latin typeface="Tahoma"/>
                <a:cs typeface="Tahoma"/>
              </a:rPr>
              <a:t> </a:t>
            </a:r>
            <a:r>
              <a:rPr sz="1587" b="1" spc="5" dirty="0">
                <a:solidFill>
                  <a:srgbClr val="008400"/>
                </a:solidFill>
                <a:latin typeface="Tahoma"/>
                <a:cs typeface="Tahoma"/>
              </a:rPr>
              <a:t>proyecto.</a:t>
            </a:r>
            <a:endParaRPr sz="1587">
              <a:latin typeface="Tahoma"/>
              <a:cs typeface="Tahoma"/>
            </a:endParaRPr>
          </a:p>
        </p:txBody>
      </p:sp>
    </p:spTree>
    <p:extLst>
      <p:ext uri="{BB962C8B-B14F-4D97-AF65-F5344CB8AC3E}">
        <p14:creationId xmlns:p14="http://schemas.microsoft.com/office/powerpoint/2010/main" val="141813692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Crear remotes</a:t>
            </a:r>
            <a:endParaRPr lang="es-ES"/>
          </a:p>
        </p:txBody>
      </p:sp>
      <p:sp>
        <p:nvSpPr>
          <p:cNvPr id="4" name="object 4"/>
          <p:cNvSpPr txBox="1"/>
          <p:nvPr/>
        </p:nvSpPr>
        <p:spPr>
          <a:xfrm>
            <a:off x="2490606" y="1778347"/>
            <a:ext cx="7717697" cy="3889655"/>
          </a:xfrm>
          <a:prstGeom prst="rect">
            <a:avLst/>
          </a:prstGeom>
        </p:spPr>
        <p:txBody>
          <a:bodyPr vert="horz" wrap="square" lIns="0" tIns="13243" rIns="0" bIns="0" rtlCol="0">
            <a:spAutoFit/>
          </a:bodyPr>
          <a:lstStyle/>
          <a:p>
            <a:pPr marL="11516" marR="4607">
              <a:lnSpc>
                <a:spcPct val="100000"/>
              </a:lnSpc>
              <a:spcBef>
                <a:spcPts val="103"/>
              </a:spcBef>
              <a:tabLst>
                <a:tab pos="475050" algn="l"/>
                <a:tab pos="4570267" algn="l"/>
              </a:tabLst>
            </a:pPr>
            <a:r>
              <a:rPr sz="1587" b="1" spc="9" dirty="0">
                <a:solidFill>
                  <a:srgbClr val="008400"/>
                </a:solidFill>
                <a:latin typeface="Tahoma"/>
                <a:cs typeface="Tahoma"/>
              </a:rPr>
              <a:t># </a:t>
            </a:r>
            <a:r>
              <a:rPr sz="1587" b="1" spc="5" dirty="0">
                <a:solidFill>
                  <a:srgbClr val="008400"/>
                </a:solidFill>
                <a:latin typeface="Tahoma"/>
                <a:cs typeface="Tahoma"/>
              </a:rPr>
              <a:t>Para </a:t>
            </a:r>
            <a:r>
              <a:rPr sz="1587" b="1" dirty="0">
                <a:solidFill>
                  <a:srgbClr val="008400"/>
                </a:solidFill>
                <a:latin typeface="Tahoma"/>
                <a:cs typeface="Tahoma"/>
              </a:rPr>
              <a:t>crear </a:t>
            </a:r>
            <a:r>
              <a:rPr sz="1587" b="1" spc="5" dirty="0">
                <a:solidFill>
                  <a:srgbClr val="008400"/>
                </a:solidFill>
                <a:latin typeface="Tahoma"/>
                <a:cs typeface="Tahoma"/>
              </a:rPr>
              <a:t>un remote se usa</a:t>
            </a:r>
            <a:r>
              <a:rPr sz="1587" b="1" spc="18" dirty="0">
                <a:solidFill>
                  <a:srgbClr val="008400"/>
                </a:solidFill>
                <a:latin typeface="Tahoma"/>
                <a:cs typeface="Tahoma"/>
              </a:rPr>
              <a:t> </a:t>
            </a:r>
            <a:r>
              <a:rPr sz="1587" b="1" dirty="0">
                <a:solidFill>
                  <a:srgbClr val="008400"/>
                </a:solidFill>
                <a:latin typeface="Tahoma"/>
                <a:cs typeface="Tahoma"/>
              </a:rPr>
              <a:t>el</a:t>
            </a:r>
            <a:r>
              <a:rPr sz="1587" b="1" spc="9" dirty="0">
                <a:solidFill>
                  <a:srgbClr val="008400"/>
                </a:solidFill>
                <a:latin typeface="Tahoma"/>
                <a:cs typeface="Tahoma"/>
              </a:rPr>
              <a:t> </a:t>
            </a:r>
            <a:r>
              <a:rPr sz="1587" b="1" spc="5" dirty="0">
                <a:solidFill>
                  <a:srgbClr val="008400"/>
                </a:solidFill>
                <a:latin typeface="Tahoma"/>
                <a:cs typeface="Tahoma"/>
              </a:rPr>
              <a:t>comando	</a:t>
            </a:r>
            <a:r>
              <a:rPr sz="1587" b="1" spc="5" dirty="0">
                <a:solidFill>
                  <a:srgbClr val="FF2600"/>
                </a:solidFill>
                <a:latin typeface="Tahoma"/>
                <a:cs typeface="Tahoma"/>
              </a:rPr>
              <a:t>git remote add </a:t>
            </a:r>
            <a:r>
              <a:rPr sz="1587" b="1" spc="5" dirty="0">
                <a:solidFill>
                  <a:srgbClr val="0433FF"/>
                </a:solidFill>
                <a:latin typeface="Tahoma"/>
                <a:cs typeface="Tahoma"/>
              </a:rPr>
              <a:t>shortname</a:t>
            </a:r>
            <a:r>
              <a:rPr sz="1587" b="1" spc="-54" dirty="0">
                <a:solidFill>
                  <a:srgbClr val="0433FF"/>
                </a:solidFill>
                <a:latin typeface="Tahoma"/>
                <a:cs typeface="Tahoma"/>
              </a:rPr>
              <a:t> </a:t>
            </a:r>
            <a:r>
              <a:rPr sz="1587" b="1" spc="5" dirty="0">
                <a:solidFill>
                  <a:srgbClr val="0433FF"/>
                </a:solidFill>
                <a:latin typeface="Tahoma"/>
                <a:cs typeface="Tahoma"/>
              </a:rPr>
              <a:t>URL  </a:t>
            </a:r>
            <a:r>
              <a:rPr sz="1587" b="1" spc="9" dirty="0">
                <a:solidFill>
                  <a:srgbClr val="008400"/>
                </a:solidFill>
                <a:latin typeface="Tahoma"/>
                <a:cs typeface="Tahoma"/>
              </a:rPr>
              <a:t>#	</a:t>
            </a:r>
            <a:r>
              <a:rPr sz="1587" b="1" spc="5" dirty="0">
                <a:solidFill>
                  <a:srgbClr val="008400"/>
                </a:solidFill>
                <a:latin typeface="Tahoma"/>
                <a:cs typeface="Tahoma"/>
              </a:rPr>
              <a:t>shortname es </a:t>
            </a:r>
            <a:r>
              <a:rPr sz="1587" b="1" dirty="0">
                <a:solidFill>
                  <a:srgbClr val="008400"/>
                </a:solidFill>
                <a:latin typeface="Tahoma"/>
                <a:cs typeface="Tahoma"/>
              </a:rPr>
              <a:t>el </a:t>
            </a:r>
            <a:r>
              <a:rPr sz="1587" b="1" spc="5" dirty="0">
                <a:solidFill>
                  <a:srgbClr val="008400"/>
                </a:solidFill>
                <a:latin typeface="Tahoma"/>
                <a:cs typeface="Tahoma"/>
              </a:rPr>
              <a:t>nombre corto que damos </a:t>
            </a:r>
            <a:r>
              <a:rPr sz="1587" b="1" dirty="0">
                <a:solidFill>
                  <a:srgbClr val="008400"/>
                </a:solidFill>
                <a:latin typeface="Tahoma"/>
                <a:cs typeface="Tahoma"/>
              </a:rPr>
              <a:t>al</a:t>
            </a:r>
            <a:r>
              <a:rPr sz="1587" b="1" spc="-32" dirty="0">
                <a:solidFill>
                  <a:srgbClr val="008400"/>
                </a:solidFill>
                <a:latin typeface="Tahoma"/>
                <a:cs typeface="Tahoma"/>
              </a:rPr>
              <a:t> </a:t>
            </a:r>
            <a:r>
              <a:rPr sz="1587" b="1" spc="5" dirty="0">
                <a:solidFill>
                  <a:srgbClr val="008400"/>
                </a:solidFill>
                <a:latin typeface="Tahoma"/>
                <a:cs typeface="Tahoma"/>
              </a:rPr>
              <a:t>remote</a:t>
            </a:r>
            <a:endParaRPr sz="1587">
              <a:latin typeface="Tahoma"/>
              <a:cs typeface="Tahoma"/>
            </a:endParaRPr>
          </a:p>
          <a:p>
            <a:pPr marL="11516">
              <a:lnSpc>
                <a:spcPts val="1900"/>
              </a:lnSpc>
              <a:tabLst>
                <a:tab pos="475050" algn="l"/>
              </a:tabLst>
            </a:pPr>
            <a:r>
              <a:rPr sz="1587" b="1" spc="9" dirty="0">
                <a:solidFill>
                  <a:srgbClr val="008400"/>
                </a:solidFill>
                <a:latin typeface="Tahoma"/>
                <a:cs typeface="Tahoma"/>
              </a:rPr>
              <a:t>#	</a:t>
            </a:r>
            <a:r>
              <a:rPr sz="1587" b="1" spc="5" dirty="0">
                <a:solidFill>
                  <a:srgbClr val="008400"/>
                </a:solidFill>
                <a:latin typeface="Tahoma"/>
                <a:cs typeface="Tahoma"/>
              </a:rPr>
              <a:t>URL es la URL del repositorio</a:t>
            </a:r>
            <a:r>
              <a:rPr sz="1587" b="1" spc="-27" dirty="0">
                <a:solidFill>
                  <a:srgbClr val="008400"/>
                </a:solidFill>
                <a:latin typeface="Tahoma"/>
                <a:cs typeface="Tahoma"/>
              </a:rPr>
              <a:t> </a:t>
            </a:r>
            <a:r>
              <a:rPr sz="1587" b="1" spc="5" dirty="0">
                <a:solidFill>
                  <a:srgbClr val="008400"/>
                </a:solidFill>
                <a:latin typeface="Tahoma"/>
                <a:cs typeface="Tahoma"/>
              </a:rPr>
              <a:t>remoto</a:t>
            </a:r>
            <a:endParaRPr sz="1587">
              <a:latin typeface="Tahoma"/>
              <a:cs typeface="Tahoma"/>
            </a:endParaRPr>
          </a:p>
          <a:p>
            <a:pPr>
              <a:lnSpc>
                <a:spcPct val="100000"/>
              </a:lnSpc>
              <a:spcBef>
                <a:spcPts val="36"/>
              </a:spcBef>
            </a:pPr>
            <a:endParaRPr sz="1542">
              <a:latin typeface="Tahoma"/>
              <a:cs typeface="Tahoma"/>
            </a:endParaRPr>
          </a:p>
          <a:p>
            <a:pPr marL="11516">
              <a:lnSpc>
                <a:spcPct val="100000"/>
              </a:lnSpc>
              <a:tabLst>
                <a:tab pos="592517" algn="l"/>
                <a:tab pos="1444727" algn="l"/>
                <a:tab pos="1941658" algn="l"/>
                <a:tab pos="2708072" algn="l"/>
              </a:tabLst>
            </a:pPr>
            <a:r>
              <a:rPr sz="1587" b="1" spc="5" dirty="0">
                <a:solidFill>
                  <a:srgbClr val="941751"/>
                </a:solidFill>
                <a:latin typeface="Tahoma"/>
                <a:cs typeface="Tahoma"/>
              </a:rPr>
              <a:t>$</a:t>
            </a:r>
            <a:r>
              <a:rPr sz="1587" b="1" dirty="0">
                <a:solidFill>
                  <a:srgbClr val="941751"/>
                </a:solidFill>
                <a:latin typeface="Tahoma"/>
                <a:cs typeface="Tahoma"/>
              </a:rPr>
              <a:t> </a:t>
            </a:r>
            <a:r>
              <a:rPr sz="1587" b="1" spc="5" dirty="0">
                <a:latin typeface="Tahoma"/>
                <a:cs typeface="Tahoma"/>
              </a:rPr>
              <a:t>git	</a:t>
            </a:r>
            <a:r>
              <a:rPr sz="1587" b="1" spc="5" dirty="0">
                <a:solidFill>
                  <a:srgbClr val="FF2600"/>
                </a:solidFill>
                <a:latin typeface="Tahoma"/>
                <a:cs typeface="Tahoma"/>
              </a:rPr>
              <a:t>remote	add	</a:t>
            </a:r>
            <a:r>
              <a:rPr sz="1587" b="1" spc="5" dirty="0">
                <a:solidFill>
                  <a:srgbClr val="0433FF"/>
                </a:solidFill>
                <a:latin typeface="Tahoma"/>
                <a:cs typeface="Tahoma"/>
              </a:rPr>
              <a:t>pepito	git://github.com/pepe/planet.git</a:t>
            </a:r>
            <a:endParaRPr sz="1587">
              <a:latin typeface="Tahoma"/>
              <a:cs typeface="Tahoma"/>
            </a:endParaRPr>
          </a:p>
          <a:p>
            <a:pPr>
              <a:lnSpc>
                <a:spcPct val="100000"/>
              </a:lnSpc>
              <a:spcBef>
                <a:spcPts val="41"/>
              </a:spcBef>
            </a:pPr>
            <a:endParaRPr sz="1542">
              <a:latin typeface="Tahoma"/>
              <a:cs typeface="Tahoma"/>
            </a:endParaRPr>
          </a:p>
          <a:p>
            <a:pPr marL="11516">
              <a:lnSpc>
                <a:spcPts val="1904"/>
              </a:lnSpc>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remote</a:t>
            </a:r>
            <a:r>
              <a:rPr sz="1587" b="1" spc="-5" dirty="0">
                <a:solidFill>
                  <a:srgbClr val="FF2600"/>
                </a:solidFill>
                <a:latin typeface="Tahoma"/>
                <a:cs typeface="Tahoma"/>
              </a:rPr>
              <a:t> </a:t>
            </a:r>
            <a:r>
              <a:rPr sz="1587" b="1" spc="5" dirty="0">
                <a:solidFill>
                  <a:srgbClr val="FF2600"/>
                </a:solidFill>
                <a:latin typeface="Tahoma"/>
                <a:cs typeface="Tahoma"/>
              </a:rPr>
              <a:t>-v</a:t>
            </a:r>
            <a:endParaRPr sz="1587">
              <a:latin typeface="Tahoma"/>
              <a:cs typeface="Tahoma"/>
            </a:endParaRPr>
          </a:p>
          <a:p>
            <a:pPr marL="11516">
              <a:lnSpc>
                <a:spcPts val="1900"/>
              </a:lnSpc>
              <a:tabLst>
                <a:tab pos="837239" algn="l"/>
              </a:tabLst>
            </a:pPr>
            <a:r>
              <a:rPr sz="1587" b="1" spc="5" dirty="0">
                <a:latin typeface="Tahoma"/>
                <a:cs typeface="Tahoma"/>
              </a:rPr>
              <a:t>pepito	git://github.com/pepe/planet.git</a:t>
            </a:r>
            <a:endParaRPr sz="1587">
              <a:latin typeface="Tahoma"/>
              <a:cs typeface="Tahoma"/>
            </a:endParaRPr>
          </a:p>
          <a:p>
            <a:pPr marL="11516">
              <a:lnSpc>
                <a:spcPts val="1904"/>
              </a:lnSpc>
              <a:tabLst>
                <a:tab pos="843573" algn="l"/>
              </a:tabLst>
            </a:pPr>
            <a:r>
              <a:rPr sz="1587" b="1" spc="5" dirty="0">
                <a:latin typeface="Tahoma"/>
                <a:cs typeface="Tahoma"/>
              </a:rPr>
              <a:t>origin	</a:t>
            </a:r>
            <a:r>
              <a:rPr sz="1587" b="1" dirty="0">
                <a:latin typeface="Tahoma"/>
                <a:cs typeface="Tahoma"/>
              </a:rPr>
              <a:t>santiago@github.com:santiago/planet.git</a:t>
            </a:r>
            <a:endParaRPr sz="1587">
              <a:latin typeface="Tahoma"/>
              <a:cs typeface="Tahoma"/>
            </a:endParaRPr>
          </a:p>
          <a:p>
            <a:pPr>
              <a:lnSpc>
                <a:spcPct val="100000"/>
              </a:lnSpc>
              <a:spcBef>
                <a:spcPts val="36"/>
              </a:spcBef>
            </a:pPr>
            <a:endParaRPr sz="1542">
              <a:latin typeface="Tahoma"/>
              <a:cs typeface="Tahoma"/>
            </a:endParaRPr>
          </a:p>
          <a:p>
            <a:pPr marL="11516" marR="587334">
              <a:lnSpc>
                <a:spcPct val="100000"/>
              </a:lnSpc>
            </a:pPr>
            <a:r>
              <a:rPr sz="1587" b="1" spc="9" dirty="0">
                <a:solidFill>
                  <a:srgbClr val="008400"/>
                </a:solidFill>
                <a:latin typeface="Tahoma"/>
                <a:cs typeface="Tahoma"/>
              </a:rPr>
              <a:t># </a:t>
            </a:r>
            <a:r>
              <a:rPr sz="1587" b="1" spc="5" dirty="0">
                <a:solidFill>
                  <a:srgbClr val="008400"/>
                </a:solidFill>
                <a:latin typeface="Tahoma"/>
                <a:cs typeface="Tahoma"/>
              </a:rPr>
              <a:t>Ya podemos </a:t>
            </a:r>
            <a:r>
              <a:rPr sz="1587" b="1" dirty="0">
                <a:solidFill>
                  <a:srgbClr val="008400"/>
                </a:solidFill>
                <a:latin typeface="Tahoma"/>
                <a:cs typeface="Tahoma"/>
              </a:rPr>
              <a:t>usar el </a:t>
            </a:r>
            <a:r>
              <a:rPr sz="1587" b="1" spc="5" dirty="0">
                <a:solidFill>
                  <a:srgbClr val="008400"/>
                </a:solidFill>
                <a:latin typeface="Tahoma"/>
                <a:cs typeface="Tahoma"/>
              </a:rPr>
              <a:t>nombre pepito en </a:t>
            </a:r>
            <a:r>
              <a:rPr sz="1587" b="1" spc="14" dirty="0">
                <a:solidFill>
                  <a:srgbClr val="008400"/>
                </a:solidFill>
                <a:latin typeface="Tahoma"/>
                <a:cs typeface="Tahoma"/>
              </a:rPr>
              <a:t>vez </a:t>
            </a:r>
            <a:r>
              <a:rPr sz="1587" b="1" spc="5" dirty="0">
                <a:solidFill>
                  <a:srgbClr val="008400"/>
                </a:solidFill>
                <a:latin typeface="Tahoma"/>
                <a:cs typeface="Tahoma"/>
              </a:rPr>
              <a:t>de la URL del repositorio.  </a:t>
            </a:r>
            <a:r>
              <a:rPr sz="1587" b="1" spc="9" dirty="0">
                <a:solidFill>
                  <a:srgbClr val="008400"/>
                </a:solidFill>
                <a:latin typeface="Tahoma"/>
                <a:cs typeface="Tahoma"/>
              </a:rPr>
              <a:t>#</a:t>
            </a:r>
            <a:r>
              <a:rPr sz="1587" b="1" spc="-5" dirty="0">
                <a:solidFill>
                  <a:srgbClr val="008400"/>
                </a:solidFill>
                <a:latin typeface="Tahoma"/>
                <a:cs typeface="Tahoma"/>
              </a:rPr>
              <a:t> </a:t>
            </a:r>
            <a:r>
              <a:rPr sz="1587" b="1" spc="5" dirty="0">
                <a:solidFill>
                  <a:srgbClr val="008400"/>
                </a:solidFill>
                <a:latin typeface="Tahoma"/>
                <a:cs typeface="Tahoma"/>
              </a:rPr>
              <a:t>Ejemplos:</a:t>
            </a:r>
            <a:endParaRPr sz="1587">
              <a:latin typeface="Tahoma"/>
              <a:cs typeface="Tahoma"/>
            </a:endParaRPr>
          </a:p>
          <a:p>
            <a:pPr marL="427833">
              <a:lnSpc>
                <a:spcPts val="1900"/>
              </a:lnSpc>
            </a:pPr>
            <a:r>
              <a:rPr sz="1587" b="1" spc="9" dirty="0">
                <a:solidFill>
                  <a:srgbClr val="008400"/>
                </a:solidFill>
                <a:latin typeface="Tahoma"/>
                <a:cs typeface="Tahoma"/>
              </a:rPr>
              <a:t># </a:t>
            </a:r>
            <a:r>
              <a:rPr sz="1587" b="1" spc="5" dirty="0">
                <a:solidFill>
                  <a:srgbClr val="008400"/>
                </a:solidFill>
                <a:latin typeface="Tahoma"/>
                <a:cs typeface="Tahoma"/>
              </a:rPr>
              <a:t>Descargar las últimas actualizaciones del</a:t>
            </a:r>
            <a:r>
              <a:rPr sz="1587" b="1" spc="-36" dirty="0">
                <a:solidFill>
                  <a:srgbClr val="008400"/>
                </a:solidFill>
                <a:latin typeface="Tahoma"/>
                <a:cs typeface="Tahoma"/>
              </a:rPr>
              <a:t> </a:t>
            </a:r>
            <a:r>
              <a:rPr sz="1587" b="1" spc="5" dirty="0">
                <a:solidFill>
                  <a:srgbClr val="008400"/>
                </a:solidFill>
                <a:latin typeface="Tahoma"/>
                <a:cs typeface="Tahoma"/>
              </a:rPr>
              <a:t>repositorio:</a:t>
            </a:r>
            <a:endParaRPr sz="1587">
              <a:latin typeface="Tahoma"/>
              <a:cs typeface="Tahoma"/>
            </a:endParaRPr>
          </a:p>
          <a:p>
            <a:pPr marL="427833">
              <a:lnSpc>
                <a:spcPts val="1900"/>
              </a:lnSpc>
            </a:pPr>
            <a:r>
              <a:rPr sz="1587" b="1" spc="5" dirty="0">
                <a:solidFill>
                  <a:srgbClr val="941751"/>
                </a:solidFill>
                <a:latin typeface="Tahoma"/>
                <a:cs typeface="Tahoma"/>
              </a:rPr>
              <a:t>$ </a:t>
            </a:r>
            <a:r>
              <a:rPr sz="1587" b="1" spc="5" dirty="0">
                <a:latin typeface="Tahoma"/>
                <a:cs typeface="Tahoma"/>
              </a:rPr>
              <a:t>git fetch</a:t>
            </a:r>
            <a:r>
              <a:rPr sz="1587" b="1" spc="-14" dirty="0">
                <a:latin typeface="Tahoma"/>
                <a:cs typeface="Tahoma"/>
              </a:rPr>
              <a:t> </a:t>
            </a:r>
            <a:r>
              <a:rPr sz="1587" b="1" spc="5" dirty="0">
                <a:solidFill>
                  <a:srgbClr val="0433FF"/>
                </a:solidFill>
                <a:latin typeface="Tahoma"/>
                <a:cs typeface="Tahoma"/>
              </a:rPr>
              <a:t>pepito</a:t>
            </a:r>
            <a:endParaRPr sz="1587">
              <a:latin typeface="Tahoma"/>
              <a:cs typeface="Tahoma"/>
            </a:endParaRPr>
          </a:p>
          <a:p>
            <a:pPr marL="427833">
              <a:lnSpc>
                <a:spcPts val="1900"/>
              </a:lnSpc>
            </a:pPr>
            <a:r>
              <a:rPr sz="1587" b="1" spc="9" dirty="0">
                <a:solidFill>
                  <a:srgbClr val="008400"/>
                </a:solidFill>
                <a:latin typeface="Tahoma"/>
                <a:cs typeface="Tahoma"/>
              </a:rPr>
              <a:t># </a:t>
            </a:r>
            <a:r>
              <a:rPr sz="1587" b="1" spc="5" dirty="0">
                <a:solidFill>
                  <a:srgbClr val="008400"/>
                </a:solidFill>
                <a:latin typeface="Tahoma"/>
                <a:cs typeface="Tahoma"/>
              </a:rPr>
              <a:t>Subir a origin mis cambios en la rama</a:t>
            </a:r>
            <a:r>
              <a:rPr sz="1587" b="1" spc="-50" dirty="0">
                <a:solidFill>
                  <a:srgbClr val="008400"/>
                </a:solidFill>
                <a:latin typeface="Tahoma"/>
                <a:cs typeface="Tahoma"/>
              </a:rPr>
              <a:t> </a:t>
            </a:r>
            <a:r>
              <a:rPr sz="1587" b="1" spc="5" dirty="0">
                <a:solidFill>
                  <a:srgbClr val="008400"/>
                </a:solidFill>
                <a:latin typeface="Tahoma"/>
                <a:cs typeface="Tahoma"/>
              </a:rPr>
              <a:t>master</a:t>
            </a:r>
            <a:endParaRPr sz="1587">
              <a:latin typeface="Tahoma"/>
              <a:cs typeface="Tahoma"/>
            </a:endParaRPr>
          </a:p>
          <a:p>
            <a:pPr marL="427833">
              <a:lnSpc>
                <a:spcPts val="1904"/>
              </a:lnSpc>
            </a:pPr>
            <a:r>
              <a:rPr sz="1587" b="1" spc="5" dirty="0">
                <a:solidFill>
                  <a:srgbClr val="941751"/>
                </a:solidFill>
                <a:latin typeface="Tahoma"/>
                <a:cs typeface="Tahoma"/>
              </a:rPr>
              <a:t>$ </a:t>
            </a:r>
            <a:r>
              <a:rPr sz="1587" b="1" spc="5" dirty="0">
                <a:latin typeface="Tahoma"/>
                <a:cs typeface="Tahoma"/>
              </a:rPr>
              <a:t>git push </a:t>
            </a:r>
            <a:r>
              <a:rPr sz="1587" b="1" spc="5" dirty="0">
                <a:solidFill>
                  <a:srgbClr val="0433FF"/>
                </a:solidFill>
                <a:latin typeface="Tahoma"/>
                <a:cs typeface="Tahoma"/>
              </a:rPr>
              <a:t>origin</a:t>
            </a:r>
            <a:r>
              <a:rPr sz="1587" b="1" spc="-18" dirty="0">
                <a:solidFill>
                  <a:srgbClr val="0433FF"/>
                </a:solidFill>
                <a:latin typeface="Tahoma"/>
                <a:cs typeface="Tahoma"/>
              </a:rPr>
              <a:t> </a:t>
            </a:r>
            <a:r>
              <a:rPr sz="1587" b="1" spc="5" dirty="0">
                <a:solidFill>
                  <a:srgbClr val="0433FF"/>
                </a:solidFill>
                <a:latin typeface="Tahoma"/>
                <a:cs typeface="Tahoma"/>
              </a:rPr>
              <a:t>master</a:t>
            </a:r>
            <a:endParaRPr sz="1587">
              <a:latin typeface="Tahoma"/>
              <a:cs typeface="Tahoma"/>
            </a:endParaRPr>
          </a:p>
        </p:txBody>
      </p:sp>
    </p:spTree>
    <p:extLst>
      <p:ext uri="{BB962C8B-B14F-4D97-AF65-F5344CB8AC3E}">
        <p14:creationId xmlns:p14="http://schemas.microsoft.com/office/powerpoint/2010/main" val="284535164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Más comandos sobre remotes</a:t>
            </a:r>
            <a:endParaRPr lang="es-ES"/>
          </a:p>
        </p:txBody>
      </p:sp>
      <p:sp>
        <p:nvSpPr>
          <p:cNvPr id="4" name="object 4"/>
          <p:cNvSpPr txBox="1"/>
          <p:nvPr/>
        </p:nvSpPr>
        <p:spPr>
          <a:xfrm>
            <a:off x="1756958" y="1600615"/>
            <a:ext cx="8652251" cy="2951646"/>
          </a:xfrm>
          <a:prstGeom prst="rect">
            <a:avLst/>
          </a:prstGeom>
        </p:spPr>
        <p:txBody>
          <a:bodyPr vert="horz" wrap="square" lIns="0" tIns="2879" rIns="0" bIns="0" rtlCol="0">
            <a:spAutoFit/>
          </a:bodyPr>
          <a:lstStyle/>
          <a:p>
            <a:pPr marL="11516" marR="172745">
              <a:lnSpc>
                <a:spcPct val="104400"/>
              </a:lnSpc>
              <a:spcBef>
                <a:spcPts val="23"/>
              </a:spcBef>
            </a:pPr>
            <a:r>
              <a:rPr sz="1678" b="1" spc="18" dirty="0">
                <a:solidFill>
                  <a:srgbClr val="008400"/>
                </a:solidFill>
                <a:latin typeface="Tahoma"/>
                <a:cs typeface="Tahoma"/>
              </a:rPr>
              <a:t># </a:t>
            </a:r>
            <a:r>
              <a:rPr sz="1678" b="1" spc="9" dirty="0">
                <a:solidFill>
                  <a:srgbClr val="008400"/>
                </a:solidFill>
                <a:latin typeface="Tahoma"/>
                <a:cs typeface="Tahoma"/>
              </a:rPr>
              <a:t>Inspeccionar </a:t>
            </a:r>
            <a:r>
              <a:rPr sz="1678" b="1" spc="5" dirty="0">
                <a:solidFill>
                  <a:srgbClr val="008400"/>
                </a:solidFill>
                <a:latin typeface="Tahoma"/>
                <a:cs typeface="Tahoma"/>
              </a:rPr>
              <a:t>detalles </a:t>
            </a:r>
            <a:r>
              <a:rPr sz="1678" b="1" spc="14" dirty="0">
                <a:solidFill>
                  <a:srgbClr val="008400"/>
                </a:solidFill>
                <a:latin typeface="Tahoma"/>
                <a:cs typeface="Tahoma"/>
              </a:rPr>
              <a:t>de </a:t>
            </a:r>
            <a:r>
              <a:rPr sz="1678" b="1" spc="9" dirty="0">
                <a:solidFill>
                  <a:srgbClr val="008400"/>
                </a:solidFill>
                <a:latin typeface="Tahoma"/>
                <a:cs typeface="Tahoma"/>
              </a:rPr>
              <a:t>un remote: </a:t>
            </a:r>
            <a:r>
              <a:rPr sz="1678" b="1" spc="9" dirty="0">
                <a:solidFill>
                  <a:srgbClr val="FF2600"/>
                </a:solidFill>
                <a:latin typeface="Tahoma"/>
                <a:cs typeface="Tahoma"/>
              </a:rPr>
              <a:t>git remote show </a:t>
            </a:r>
            <a:r>
              <a:rPr sz="1678" b="1" spc="9" dirty="0">
                <a:solidFill>
                  <a:srgbClr val="0433FF"/>
                </a:solidFill>
                <a:latin typeface="Tahoma"/>
                <a:cs typeface="Tahoma"/>
              </a:rPr>
              <a:t>[nombre_del_remote]  </a:t>
            </a:r>
            <a:r>
              <a:rPr sz="1678" b="1" spc="18" dirty="0">
                <a:solidFill>
                  <a:srgbClr val="008400"/>
                </a:solidFill>
                <a:latin typeface="Tahoma"/>
                <a:cs typeface="Tahoma"/>
              </a:rPr>
              <a:t># </a:t>
            </a:r>
            <a:r>
              <a:rPr sz="1678" b="1" spc="9" dirty="0">
                <a:solidFill>
                  <a:srgbClr val="008400"/>
                </a:solidFill>
                <a:latin typeface="Tahoma"/>
                <a:cs typeface="Tahoma"/>
              </a:rPr>
              <a:t>Muestra </a:t>
            </a:r>
            <a:r>
              <a:rPr sz="1678" b="1" spc="5" dirty="0">
                <a:solidFill>
                  <a:srgbClr val="008400"/>
                </a:solidFill>
                <a:latin typeface="Tahoma"/>
                <a:cs typeface="Tahoma"/>
              </a:rPr>
              <a:t>el </a:t>
            </a:r>
            <a:r>
              <a:rPr sz="1678" b="1" spc="14" dirty="0">
                <a:solidFill>
                  <a:srgbClr val="008400"/>
                </a:solidFill>
                <a:latin typeface="Tahoma"/>
                <a:cs typeface="Tahoma"/>
              </a:rPr>
              <a:t>URL </a:t>
            </a:r>
            <a:r>
              <a:rPr sz="1678" b="1" spc="9" dirty="0">
                <a:solidFill>
                  <a:srgbClr val="008400"/>
                </a:solidFill>
                <a:latin typeface="Tahoma"/>
                <a:cs typeface="Tahoma"/>
              </a:rPr>
              <a:t>del remote, informacion sobre las ramas</a:t>
            </a:r>
            <a:r>
              <a:rPr sz="1678" b="1" spc="-50" dirty="0">
                <a:solidFill>
                  <a:srgbClr val="008400"/>
                </a:solidFill>
                <a:latin typeface="Tahoma"/>
                <a:cs typeface="Tahoma"/>
              </a:rPr>
              <a:t> </a:t>
            </a:r>
            <a:r>
              <a:rPr sz="1678" b="1" spc="9" dirty="0">
                <a:solidFill>
                  <a:srgbClr val="008400"/>
                </a:solidFill>
                <a:latin typeface="Tahoma"/>
                <a:cs typeface="Tahoma"/>
              </a:rPr>
              <a:t>remotas,</a:t>
            </a:r>
            <a:endParaRPr sz="1678">
              <a:latin typeface="Tahoma"/>
              <a:cs typeface="Tahoma"/>
            </a:endParaRPr>
          </a:p>
          <a:p>
            <a:pPr marL="11516">
              <a:lnSpc>
                <a:spcPct val="100000"/>
              </a:lnSpc>
              <a:spcBef>
                <a:spcPts val="91"/>
              </a:spcBef>
              <a:tabLst>
                <a:tab pos="682920" algn="l"/>
              </a:tabLst>
            </a:pPr>
            <a:r>
              <a:rPr sz="1678" b="1" spc="18" dirty="0">
                <a:solidFill>
                  <a:srgbClr val="008400"/>
                </a:solidFill>
                <a:latin typeface="Tahoma"/>
                <a:cs typeface="Tahoma"/>
              </a:rPr>
              <a:t>#</a:t>
            </a:r>
            <a:r>
              <a:rPr sz="1678" b="1" spc="5" dirty="0">
                <a:solidFill>
                  <a:srgbClr val="008400"/>
                </a:solidFill>
                <a:latin typeface="Tahoma"/>
                <a:cs typeface="Tahoma"/>
              </a:rPr>
              <a:t> </a:t>
            </a:r>
            <a:r>
              <a:rPr sz="1678" b="1" spc="9" dirty="0">
                <a:solidFill>
                  <a:srgbClr val="008400"/>
                </a:solidFill>
                <a:latin typeface="Tahoma"/>
                <a:cs typeface="Tahoma"/>
              </a:rPr>
              <a:t>las	ramas </a:t>
            </a:r>
            <a:r>
              <a:rPr sz="1678" b="1" spc="5" dirty="0">
                <a:solidFill>
                  <a:srgbClr val="008400"/>
                </a:solidFill>
                <a:latin typeface="Tahoma"/>
                <a:cs typeface="Tahoma"/>
              </a:rPr>
              <a:t>tracking,</a:t>
            </a:r>
            <a:r>
              <a:rPr sz="1678" b="1" spc="-5" dirty="0">
                <a:solidFill>
                  <a:srgbClr val="008400"/>
                </a:solidFill>
                <a:latin typeface="Tahoma"/>
                <a:cs typeface="Tahoma"/>
              </a:rPr>
              <a:t> </a:t>
            </a:r>
            <a:r>
              <a:rPr sz="1678" b="1" spc="5" dirty="0">
                <a:solidFill>
                  <a:srgbClr val="008400"/>
                </a:solidFill>
                <a:latin typeface="Tahoma"/>
                <a:cs typeface="Tahoma"/>
              </a:rPr>
              <a:t>etc.</a:t>
            </a:r>
            <a:endParaRPr sz="1678">
              <a:latin typeface="Tahoma"/>
              <a:cs typeface="Tahoma"/>
            </a:endParaRPr>
          </a:p>
          <a:p>
            <a:pPr marL="11516" marR="570060">
              <a:lnSpc>
                <a:spcPct val="208800"/>
              </a:lnSpc>
            </a:pPr>
            <a:r>
              <a:rPr sz="1678" b="1" spc="18" dirty="0">
                <a:solidFill>
                  <a:srgbClr val="008400"/>
                </a:solidFill>
                <a:latin typeface="Tahoma"/>
                <a:cs typeface="Tahoma"/>
              </a:rPr>
              <a:t># </a:t>
            </a:r>
            <a:r>
              <a:rPr sz="1678" b="1" spc="9" dirty="0">
                <a:solidFill>
                  <a:srgbClr val="008400"/>
                </a:solidFill>
                <a:latin typeface="Tahoma"/>
                <a:cs typeface="Tahoma"/>
              </a:rPr>
              <a:t>Renombrar un remote: </a:t>
            </a:r>
            <a:r>
              <a:rPr sz="1678" b="1" spc="9" dirty="0">
                <a:solidFill>
                  <a:srgbClr val="FF2600"/>
                </a:solidFill>
                <a:latin typeface="Tahoma"/>
                <a:cs typeface="Tahoma"/>
              </a:rPr>
              <a:t>git remote rename </a:t>
            </a:r>
            <a:r>
              <a:rPr sz="1678" b="1" spc="9" dirty="0">
                <a:solidFill>
                  <a:srgbClr val="0433FF"/>
                </a:solidFill>
                <a:latin typeface="Tahoma"/>
                <a:cs typeface="Tahoma"/>
              </a:rPr>
              <a:t>nombre_viejo nombre_nuevo  </a:t>
            </a:r>
            <a:r>
              <a:rPr sz="1678" b="1" spc="18" dirty="0">
                <a:solidFill>
                  <a:srgbClr val="008400"/>
                </a:solidFill>
                <a:latin typeface="Tahoma"/>
                <a:cs typeface="Tahoma"/>
              </a:rPr>
              <a:t># </a:t>
            </a:r>
            <a:r>
              <a:rPr sz="1678" b="1" spc="9" dirty="0">
                <a:solidFill>
                  <a:srgbClr val="008400"/>
                </a:solidFill>
                <a:latin typeface="Tahoma"/>
                <a:cs typeface="Tahoma"/>
              </a:rPr>
              <a:t>Borrar un remote: </a:t>
            </a:r>
            <a:r>
              <a:rPr sz="1678" b="1" spc="9" dirty="0">
                <a:solidFill>
                  <a:srgbClr val="FF2600"/>
                </a:solidFill>
                <a:latin typeface="Tahoma"/>
                <a:cs typeface="Tahoma"/>
              </a:rPr>
              <a:t>git remote </a:t>
            </a:r>
            <a:r>
              <a:rPr sz="1678" b="1" spc="14" dirty="0">
                <a:solidFill>
                  <a:srgbClr val="FF2600"/>
                </a:solidFill>
                <a:latin typeface="Tahoma"/>
                <a:cs typeface="Tahoma"/>
              </a:rPr>
              <a:t>rm</a:t>
            </a:r>
            <a:r>
              <a:rPr sz="1678" b="1" spc="-32" dirty="0">
                <a:solidFill>
                  <a:srgbClr val="FF2600"/>
                </a:solidFill>
                <a:latin typeface="Tahoma"/>
                <a:cs typeface="Tahoma"/>
              </a:rPr>
              <a:t> </a:t>
            </a:r>
            <a:r>
              <a:rPr sz="1678" b="1" spc="9" dirty="0">
                <a:solidFill>
                  <a:srgbClr val="0433FF"/>
                </a:solidFill>
                <a:latin typeface="Tahoma"/>
                <a:cs typeface="Tahoma"/>
              </a:rPr>
              <a:t>nombre_del_remote</a:t>
            </a:r>
            <a:endParaRPr sz="1678">
              <a:latin typeface="Tahoma"/>
              <a:cs typeface="Tahoma"/>
            </a:endParaRPr>
          </a:p>
          <a:p>
            <a:pPr marL="11516" marR="4607">
              <a:lnSpc>
                <a:spcPct val="208800"/>
              </a:lnSpc>
            </a:pPr>
            <a:r>
              <a:rPr sz="1678" b="1" spc="18" dirty="0">
                <a:solidFill>
                  <a:srgbClr val="008400"/>
                </a:solidFill>
                <a:latin typeface="Tahoma"/>
                <a:cs typeface="Tahoma"/>
              </a:rPr>
              <a:t># </a:t>
            </a:r>
            <a:r>
              <a:rPr sz="1678" b="1" spc="9" dirty="0">
                <a:solidFill>
                  <a:srgbClr val="008400"/>
                </a:solidFill>
                <a:latin typeface="Tahoma"/>
                <a:cs typeface="Tahoma"/>
              </a:rPr>
              <a:t>Para actualizar la informacion sobre los remotes definidos: </a:t>
            </a:r>
            <a:r>
              <a:rPr sz="1678" b="1" spc="9" dirty="0">
                <a:solidFill>
                  <a:srgbClr val="FF2600"/>
                </a:solidFill>
                <a:latin typeface="Tahoma"/>
                <a:cs typeface="Tahoma"/>
              </a:rPr>
              <a:t>git remote update  </a:t>
            </a:r>
            <a:r>
              <a:rPr sz="1678" b="1" spc="18" dirty="0">
                <a:solidFill>
                  <a:srgbClr val="008400"/>
                </a:solidFill>
                <a:latin typeface="Tahoma"/>
                <a:cs typeface="Tahoma"/>
              </a:rPr>
              <a:t># </a:t>
            </a:r>
            <a:r>
              <a:rPr sz="1678" b="1" spc="9" dirty="0">
                <a:solidFill>
                  <a:srgbClr val="008400"/>
                </a:solidFill>
                <a:latin typeface="Tahoma"/>
                <a:cs typeface="Tahoma"/>
              </a:rPr>
              <a:t>Para borrar ramas que ya no existen en </a:t>
            </a:r>
            <a:r>
              <a:rPr sz="1678" b="1" spc="5" dirty="0">
                <a:solidFill>
                  <a:srgbClr val="008400"/>
                </a:solidFill>
                <a:latin typeface="Tahoma"/>
                <a:cs typeface="Tahoma"/>
              </a:rPr>
              <a:t>el </a:t>
            </a:r>
            <a:r>
              <a:rPr sz="1678" b="1" spc="9" dirty="0">
                <a:solidFill>
                  <a:srgbClr val="008400"/>
                </a:solidFill>
                <a:latin typeface="Tahoma"/>
                <a:cs typeface="Tahoma"/>
              </a:rPr>
              <a:t>remote: </a:t>
            </a:r>
            <a:r>
              <a:rPr sz="1678" b="1" spc="9" dirty="0">
                <a:solidFill>
                  <a:srgbClr val="FF2600"/>
                </a:solidFill>
                <a:latin typeface="Tahoma"/>
                <a:cs typeface="Tahoma"/>
              </a:rPr>
              <a:t>git remote</a:t>
            </a:r>
            <a:r>
              <a:rPr sz="1678" b="1" spc="-45" dirty="0">
                <a:solidFill>
                  <a:srgbClr val="FF2600"/>
                </a:solidFill>
                <a:latin typeface="Tahoma"/>
                <a:cs typeface="Tahoma"/>
              </a:rPr>
              <a:t> </a:t>
            </a:r>
            <a:r>
              <a:rPr sz="1678" b="1" spc="9" dirty="0">
                <a:solidFill>
                  <a:srgbClr val="FF2600"/>
                </a:solidFill>
                <a:latin typeface="Tahoma"/>
                <a:cs typeface="Tahoma"/>
              </a:rPr>
              <a:t>prune</a:t>
            </a:r>
            <a:endParaRPr sz="1678">
              <a:latin typeface="Tahoma"/>
              <a:cs typeface="Tahoma"/>
            </a:endParaRPr>
          </a:p>
        </p:txBody>
      </p:sp>
    </p:spTree>
    <p:extLst>
      <p:ext uri="{BB962C8B-B14F-4D97-AF65-F5344CB8AC3E}">
        <p14:creationId xmlns:p14="http://schemas.microsoft.com/office/powerpoint/2010/main" val="761812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Ramas Remotas</a:t>
            </a:r>
            <a:endParaRPr lang="es-ES"/>
          </a:p>
        </p:txBody>
      </p:sp>
      <p:sp>
        <p:nvSpPr>
          <p:cNvPr id="3" name="object 3"/>
          <p:cNvSpPr txBox="1"/>
          <p:nvPr/>
        </p:nvSpPr>
        <p:spPr>
          <a:xfrm>
            <a:off x="1969690" y="939613"/>
            <a:ext cx="8557241" cy="2590032"/>
          </a:xfrm>
          <a:prstGeom prst="rect">
            <a:avLst/>
          </a:prstGeom>
        </p:spPr>
        <p:txBody>
          <a:bodyPr vert="horz" wrap="square" lIns="0" tIns="94433" rIns="0" bIns="0" rtlCol="0">
            <a:spAutoFit/>
          </a:bodyPr>
          <a:lstStyle/>
          <a:p>
            <a:pPr marL="340308" indent="-317852">
              <a:lnSpc>
                <a:spcPct val="100000"/>
              </a:lnSpc>
              <a:spcBef>
                <a:spcPts val="743"/>
              </a:spcBef>
              <a:buClr>
                <a:srgbClr val="829FF9"/>
              </a:buClr>
              <a:buFont typeface="DejaVu Sans"/>
              <a:buChar char="✦"/>
              <a:tabLst>
                <a:tab pos="340884" algn="l"/>
              </a:tabLst>
            </a:pPr>
            <a:r>
              <a:rPr sz="2584" spc="9" dirty="0">
                <a:solidFill>
                  <a:srgbClr val="021EAA"/>
                </a:solidFill>
                <a:latin typeface="Arial"/>
                <a:cs typeface="Arial"/>
              </a:rPr>
              <a:t>Una </a:t>
            </a:r>
            <a:r>
              <a:rPr sz="2584" spc="5" dirty="0">
                <a:solidFill>
                  <a:srgbClr val="021EAA"/>
                </a:solidFill>
                <a:latin typeface="Arial"/>
                <a:cs typeface="Arial"/>
              </a:rPr>
              <a:t>rama remota es un puntero a un</a:t>
            </a:r>
            <a:r>
              <a:rPr sz="2584" spc="-27" dirty="0">
                <a:solidFill>
                  <a:srgbClr val="021EAA"/>
                </a:solidFill>
                <a:latin typeface="Arial"/>
                <a:cs typeface="Arial"/>
              </a:rPr>
              <a:t> </a:t>
            </a:r>
            <a:r>
              <a:rPr sz="2584" spc="5" dirty="0">
                <a:solidFill>
                  <a:srgbClr val="021EAA"/>
                </a:solidFill>
                <a:latin typeface="Arial"/>
                <a:cs typeface="Arial"/>
              </a:rPr>
              <a:t>commit.</a:t>
            </a:r>
            <a:endParaRPr sz="2584">
              <a:latin typeface="Arial"/>
              <a:cs typeface="Arial"/>
            </a:endParaRPr>
          </a:p>
          <a:p>
            <a:pPr marL="564877" marR="16123" indent="-260846">
              <a:lnSpc>
                <a:spcPts val="2603"/>
              </a:lnSpc>
              <a:spcBef>
                <a:spcPts val="662"/>
              </a:spcBef>
            </a:pPr>
            <a:r>
              <a:rPr sz="2448" spc="-177" baseline="9259" dirty="0">
                <a:solidFill>
                  <a:srgbClr val="FF2600"/>
                </a:solidFill>
                <a:latin typeface="DejaVu Sans"/>
                <a:cs typeface="DejaVu Sans"/>
              </a:rPr>
              <a:t>★ </a:t>
            </a:r>
            <a:r>
              <a:rPr sz="2176" spc="9" dirty="0">
                <a:solidFill>
                  <a:srgbClr val="0433FF"/>
                </a:solidFill>
                <a:latin typeface="Arial"/>
                <a:cs typeface="Arial"/>
              </a:rPr>
              <a:t>Indica cual era la posición de una rama en un repositorio remoto  la última vez que nos conectamos con</a:t>
            </a:r>
            <a:r>
              <a:rPr sz="2176" spc="-23" dirty="0">
                <a:solidFill>
                  <a:srgbClr val="0433FF"/>
                </a:solidFill>
                <a:latin typeface="Arial"/>
                <a:cs typeface="Arial"/>
              </a:rPr>
              <a:t> </a:t>
            </a:r>
            <a:r>
              <a:rPr sz="2176" spc="5" dirty="0">
                <a:solidFill>
                  <a:srgbClr val="0433FF"/>
                </a:solidFill>
                <a:latin typeface="Arial"/>
                <a:cs typeface="Arial"/>
              </a:rPr>
              <a:t>él.</a:t>
            </a:r>
            <a:endParaRPr sz="2176">
              <a:latin typeface="Arial"/>
              <a:cs typeface="Arial"/>
            </a:endParaRPr>
          </a:p>
          <a:p>
            <a:pPr marL="340308" indent="-317852">
              <a:lnSpc>
                <a:spcPct val="100000"/>
              </a:lnSpc>
              <a:spcBef>
                <a:spcPts val="639"/>
              </a:spcBef>
              <a:buClr>
                <a:srgbClr val="829FF9"/>
              </a:buClr>
              <a:buFont typeface="DejaVu Sans"/>
              <a:buChar char="✦"/>
              <a:tabLst>
                <a:tab pos="340884" algn="l"/>
              </a:tabLst>
            </a:pPr>
            <a:r>
              <a:rPr sz="2584" spc="9" dirty="0">
                <a:solidFill>
                  <a:srgbClr val="021EAA"/>
                </a:solidFill>
                <a:latin typeface="Arial"/>
                <a:cs typeface="Arial"/>
              </a:rPr>
              <a:t>Se </a:t>
            </a:r>
            <a:r>
              <a:rPr sz="2584" spc="5" dirty="0">
                <a:solidFill>
                  <a:srgbClr val="021EAA"/>
                </a:solidFill>
                <a:latin typeface="Arial"/>
                <a:cs typeface="Arial"/>
              </a:rPr>
              <a:t>nombran como:</a:t>
            </a:r>
            <a:r>
              <a:rPr sz="2584" spc="-9" dirty="0">
                <a:solidFill>
                  <a:srgbClr val="021EAA"/>
                </a:solidFill>
                <a:latin typeface="Arial"/>
                <a:cs typeface="Arial"/>
              </a:rPr>
              <a:t> </a:t>
            </a:r>
            <a:r>
              <a:rPr sz="2584" b="1" spc="5" dirty="0">
                <a:solidFill>
                  <a:srgbClr val="021EAA"/>
                </a:solidFill>
                <a:latin typeface="Tahoma"/>
                <a:cs typeface="Tahoma"/>
              </a:rPr>
              <a:t>&lt;remote&gt;/&lt;rama&gt;</a:t>
            </a:r>
            <a:r>
              <a:rPr sz="2584" spc="5" dirty="0">
                <a:solidFill>
                  <a:srgbClr val="021EAA"/>
                </a:solidFill>
                <a:latin typeface="Arial"/>
                <a:cs typeface="Arial"/>
              </a:rPr>
              <a:t>.</a:t>
            </a:r>
            <a:endParaRPr sz="2584">
              <a:latin typeface="Arial"/>
              <a:cs typeface="Arial"/>
            </a:endParaRPr>
          </a:p>
          <a:p>
            <a:pPr marL="340308" marR="354128" indent="-317852">
              <a:lnSpc>
                <a:spcPct val="100000"/>
              </a:lnSpc>
              <a:spcBef>
                <a:spcPts val="639"/>
              </a:spcBef>
              <a:buClr>
                <a:srgbClr val="829FF9"/>
              </a:buClr>
              <a:buFont typeface="DejaVu Sans"/>
              <a:buChar char="✦"/>
              <a:tabLst>
                <a:tab pos="340884" algn="l"/>
              </a:tabLst>
            </a:pPr>
            <a:r>
              <a:rPr sz="2584" spc="5" dirty="0">
                <a:solidFill>
                  <a:srgbClr val="021EAA"/>
                </a:solidFill>
                <a:latin typeface="Arial"/>
                <a:cs typeface="Arial"/>
              </a:rPr>
              <a:t>La figura muestra donde estaba la rama </a:t>
            </a:r>
            <a:r>
              <a:rPr sz="2584" b="1" spc="5" dirty="0">
                <a:solidFill>
                  <a:srgbClr val="021EAA"/>
                </a:solidFill>
                <a:latin typeface="Arial"/>
                <a:cs typeface="Arial"/>
              </a:rPr>
              <a:t>master </a:t>
            </a:r>
            <a:r>
              <a:rPr sz="2584" spc="5" dirty="0">
                <a:solidFill>
                  <a:srgbClr val="021EAA"/>
                </a:solidFill>
                <a:latin typeface="Arial"/>
                <a:cs typeface="Arial"/>
              </a:rPr>
              <a:t>en </a:t>
            </a:r>
            <a:r>
              <a:rPr sz="2584" dirty="0">
                <a:solidFill>
                  <a:srgbClr val="021EAA"/>
                </a:solidFill>
                <a:latin typeface="Arial"/>
                <a:cs typeface="Arial"/>
              </a:rPr>
              <a:t>el  </a:t>
            </a:r>
            <a:r>
              <a:rPr sz="2584" spc="5" dirty="0">
                <a:solidFill>
                  <a:srgbClr val="021EAA"/>
                </a:solidFill>
                <a:latin typeface="Arial"/>
                <a:cs typeface="Arial"/>
              </a:rPr>
              <a:t>repositorio </a:t>
            </a:r>
            <a:r>
              <a:rPr sz="2584" b="1" dirty="0">
                <a:solidFill>
                  <a:srgbClr val="021EAA"/>
                </a:solidFill>
                <a:latin typeface="Arial"/>
                <a:cs typeface="Arial"/>
              </a:rPr>
              <a:t>origin </a:t>
            </a:r>
            <a:r>
              <a:rPr sz="2584" spc="5" dirty="0">
                <a:solidFill>
                  <a:srgbClr val="021EAA"/>
                </a:solidFill>
                <a:latin typeface="Arial"/>
                <a:cs typeface="Arial"/>
              </a:rPr>
              <a:t>la última vez que nos</a:t>
            </a:r>
            <a:r>
              <a:rPr sz="2584" spc="14" dirty="0">
                <a:solidFill>
                  <a:srgbClr val="021EAA"/>
                </a:solidFill>
                <a:latin typeface="Arial"/>
                <a:cs typeface="Arial"/>
              </a:rPr>
              <a:t> </a:t>
            </a:r>
            <a:r>
              <a:rPr sz="2584" spc="5" dirty="0">
                <a:solidFill>
                  <a:srgbClr val="021EAA"/>
                </a:solidFill>
                <a:latin typeface="Arial"/>
                <a:cs typeface="Arial"/>
              </a:rPr>
              <a:t>actualizamos.</a:t>
            </a:r>
            <a:endParaRPr sz="2584">
              <a:latin typeface="Arial"/>
              <a:cs typeface="Arial"/>
            </a:endParaRPr>
          </a:p>
        </p:txBody>
      </p:sp>
      <p:sp>
        <p:nvSpPr>
          <p:cNvPr id="4" name="object 4"/>
          <p:cNvSpPr txBox="1"/>
          <p:nvPr/>
        </p:nvSpPr>
        <p:spPr>
          <a:xfrm>
            <a:off x="1958174" y="5406016"/>
            <a:ext cx="7802918" cy="904611"/>
          </a:xfrm>
          <a:prstGeom prst="rect">
            <a:avLst/>
          </a:prstGeom>
        </p:spPr>
        <p:txBody>
          <a:bodyPr vert="horz" wrap="square" lIns="0" tIns="94433" rIns="0" bIns="0" rtlCol="0">
            <a:spAutoFit/>
          </a:bodyPr>
          <a:lstStyle/>
          <a:p>
            <a:pPr marL="34549">
              <a:lnSpc>
                <a:spcPct val="100000"/>
              </a:lnSpc>
              <a:spcBef>
                <a:spcPts val="743"/>
              </a:spcBef>
            </a:pPr>
            <a:r>
              <a:rPr sz="3877" spc="-156" baseline="2923" dirty="0">
                <a:solidFill>
                  <a:srgbClr val="829FF9"/>
                </a:solidFill>
                <a:latin typeface="DejaVu Sans"/>
                <a:cs typeface="DejaVu Sans"/>
              </a:rPr>
              <a:t>✦ </a:t>
            </a:r>
            <a:r>
              <a:rPr sz="2584" spc="5" dirty="0">
                <a:solidFill>
                  <a:srgbClr val="021EAA"/>
                </a:solidFill>
                <a:latin typeface="Arial"/>
                <a:cs typeface="Arial"/>
              </a:rPr>
              <a:t>Este puntero no lo </a:t>
            </a:r>
            <a:r>
              <a:rPr sz="2584" spc="9" dirty="0">
                <a:solidFill>
                  <a:srgbClr val="021EAA"/>
                </a:solidFill>
                <a:latin typeface="Arial"/>
                <a:cs typeface="Arial"/>
              </a:rPr>
              <a:t>podemos </a:t>
            </a:r>
            <a:r>
              <a:rPr sz="2584" spc="5" dirty="0">
                <a:solidFill>
                  <a:srgbClr val="021EAA"/>
                </a:solidFill>
                <a:latin typeface="Arial"/>
                <a:cs typeface="Arial"/>
              </a:rPr>
              <a:t>mover</a:t>
            </a:r>
            <a:r>
              <a:rPr sz="2584" spc="-299" dirty="0">
                <a:solidFill>
                  <a:srgbClr val="021EAA"/>
                </a:solidFill>
                <a:latin typeface="Arial"/>
                <a:cs typeface="Arial"/>
              </a:rPr>
              <a:t> </a:t>
            </a:r>
            <a:r>
              <a:rPr sz="2584" spc="5" dirty="0">
                <a:solidFill>
                  <a:srgbClr val="021EAA"/>
                </a:solidFill>
                <a:latin typeface="Arial"/>
                <a:cs typeface="Arial"/>
              </a:rPr>
              <a:t>manualmente.</a:t>
            </a:r>
            <a:endParaRPr sz="2584">
              <a:latin typeface="Arial"/>
              <a:cs typeface="Arial"/>
            </a:endParaRPr>
          </a:p>
          <a:p>
            <a:pPr marL="316124">
              <a:lnSpc>
                <a:spcPct val="100000"/>
              </a:lnSpc>
              <a:spcBef>
                <a:spcPts val="567"/>
              </a:spcBef>
            </a:pPr>
            <a:r>
              <a:rPr sz="2448" spc="-177" baseline="9259" dirty="0">
                <a:solidFill>
                  <a:srgbClr val="FF2600"/>
                </a:solidFill>
                <a:latin typeface="DejaVu Sans"/>
                <a:cs typeface="DejaVu Sans"/>
              </a:rPr>
              <a:t>★ </a:t>
            </a:r>
            <a:r>
              <a:rPr sz="2176" spc="14" dirty="0">
                <a:solidFill>
                  <a:srgbClr val="0433FF"/>
                </a:solidFill>
                <a:latin typeface="Arial"/>
                <a:cs typeface="Arial"/>
              </a:rPr>
              <a:t>Se mueve </a:t>
            </a:r>
            <a:r>
              <a:rPr sz="2176" spc="9" dirty="0">
                <a:solidFill>
                  <a:srgbClr val="0433FF"/>
                </a:solidFill>
                <a:latin typeface="Arial"/>
                <a:cs typeface="Arial"/>
              </a:rPr>
              <a:t>cuando actualizamos con el repositorio</a:t>
            </a:r>
            <a:r>
              <a:rPr sz="2176" spc="-141" dirty="0">
                <a:solidFill>
                  <a:srgbClr val="0433FF"/>
                </a:solidFill>
                <a:latin typeface="Arial"/>
                <a:cs typeface="Arial"/>
              </a:rPr>
              <a:t> </a:t>
            </a:r>
            <a:r>
              <a:rPr sz="2176" spc="9" dirty="0">
                <a:solidFill>
                  <a:srgbClr val="0433FF"/>
                </a:solidFill>
                <a:latin typeface="Arial"/>
                <a:cs typeface="Arial"/>
              </a:rPr>
              <a:t>remoto.</a:t>
            </a:r>
            <a:endParaRPr sz="2176">
              <a:latin typeface="Arial"/>
              <a:cs typeface="Arial"/>
            </a:endParaRPr>
          </a:p>
        </p:txBody>
      </p:sp>
      <p:sp>
        <p:nvSpPr>
          <p:cNvPr id="5" name="object 5"/>
          <p:cNvSpPr/>
          <p:nvPr/>
        </p:nvSpPr>
        <p:spPr>
          <a:xfrm>
            <a:off x="3739254" y="3563537"/>
            <a:ext cx="5023272" cy="1900202"/>
          </a:xfrm>
          <a:prstGeom prst="rect">
            <a:avLst/>
          </a:prstGeom>
          <a:blipFill>
            <a:blip r:embed="rId2"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334058050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Tracking Branch</a:t>
            </a:r>
            <a:endParaRPr lang="es-ES"/>
          </a:p>
        </p:txBody>
      </p:sp>
      <p:sp>
        <p:nvSpPr>
          <p:cNvPr id="3" name="object 3"/>
          <p:cNvSpPr txBox="1"/>
          <p:nvPr/>
        </p:nvSpPr>
        <p:spPr>
          <a:xfrm>
            <a:off x="1957015" y="940210"/>
            <a:ext cx="8277969" cy="5627095"/>
          </a:xfrm>
          <a:prstGeom prst="rect">
            <a:avLst/>
          </a:prstGeom>
        </p:spPr>
        <p:txBody>
          <a:bodyPr vert="horz" wrap="square" lIns="0" tIns="13820" rIns="0" bIns="0" rtlCol="0">
            <a:spAutoFit/>
          </a:bodyPr>
          <a:lstStyle/>
          <a:p>
            <a:pPr marL="363341" marR="196930" indent="-317852">
              <a:lnSpc>
                <a:spcPct val="100000"/>
              </a:lnSpc>
              <a:spcBef>
                <a:spcPts val="109"/>
              </a:spcBef>
              <a:buClr>
                <a:srgbClr val="829FF9"/>
              </a:buClr>
              <a:buFont typeface="DejaVu Sans"/>
              <a:buChar char="✦"/>
              <a:tabLst>
                <a:tab pos="363917" algn="l"/>
              </a:tabLst>
            </a:pPr>
            <a:r>
              <a:rPr sz="2584" spc="9" dirty="0">
                <a:solidFill>
                  <a:srgbClr val="021EAA"/>
                </a:solidFill>
                <a:latin typeface="Arial"/>
                <a:cs typeface="Arial"/>
              </a:rPr>
              <a:t>Es </a:t>
            </a:r>
            <a:r>
              <a:rPr sz="2584" spc="5" dirty="0">
                <a:solidFill>
                  <a:srgbClr val="021EAA"/>
                </a:solidFill>
                <a:latin typeface="Arial"/>
                <a:cs typeface="Arial"/>
              </a:rPr>
              <a:t>una rama local emparejada con una rama remota  para que estén</a:t>
            </a:r>
            <a:r>
              <a:rPr sz="2584" spc="-9" dirty="0">
                <a:solidFill>
                  <a:srgbClr val="021EAA"/>
                </a:solidFill>
                <a:latin typeface="Arial"/>
                <a:cs typeface="Arial"/>
              </a:rPr>
              <a:t> </a:t>
            </a:r>
            <a:r>
              <a:rPr sz="2584" spc="5" dirty="0">
                <a:solidFill>
                  <a:srgbClr val="021EAA"/>
                </a:solidFill>
                <a:latin typeface="Arial"/>
                <a:cs typeface="Arial"/>
              </a:rPr>
              <a:t>sincronizadas.</a:t>
            </a:r>
            <a:endParaRPr sz="2584" dirty="0">
              <a:latin typeface="Arial"/>
              <a:cs typeface="Arial"/>
            </a:endParaRPr>
          </a:p>
          <a:p>
            <a:pPr marL="327640">
              <a:lnSpc>
                <a:spcPct val="100000"/>
              </a:lnSpc>
              <a:spcBef>
                <a:spcPts val="567"/>
              </a:spcBef>
            </a:pPr>
            <a:r>
              <a:rPr sz="2448" spc="-177" baseline="9259" dirty="0">
                <a:solidFill>
                  <a:srgbClr val="FF2600"/>
                </a:solidFill>
                <a:latin typeface="DejaVu Sans"/>
                <a:cs typeface="DejaVu Sans"/>
              </a:rPr>
              <a:t>★ </a:t>
            </a:r>
            <a:r>
              <a:rPr sz="2176" spc="9" dirty="0">
                <a:solidFill>
                  <a:srgbClr val="0433FF"/>
                </a:solidFill>
                <a:latin typeface="Arial"/>
                <a:cs typeface="Arial"/>
              </a:rPr>
              <a:t>Hacer un seguimiento de los cambios realizados en</a:t>
            </a:r>
            <a:r>
              <a:rPr sz="2176" spc="-118" dirty="0">
                <a:solidFill>
                  <a:srgbClr val="0433FF"/>
                </a:solidFill>
                <a:latin typeface="Arial"/>
                <a:cs typeface="Arial"/>
              </a:rPr>
              <a:t> </a:t>
            </a:r>
            <a:r>
              <a:rPr sz="2176" spc="9" dirty="0">
                <a:solidFill>
                  <a:srgbClr val="0433FF"/>
                </a:solidFill>
                <a:latin typeface="Arial"/>
                <a:cs typeface="Arial"/>
              </a:rPr>
              <a:t>ellas</a:t>
            </a:r>
            <a:endParaRPr sz="2176" dirty="0">
              <a:latin typeface="Arial"/>
              <a:cs typeface="Arial"/>
            </a:endParaRPr>
          </a:p>
          <a:p>
            <a:pPr marL="835512" marR="39156" lvl="1" indent="-152592">
              <a:lnSpc>
                <a:spcPts val="2104"/>
              </a:lnSpc>
              <a:spcBef>
                <a:spcPts val="544"/>
              </a:spcBef>
              <a:buClr>
                <a:srgbClr val="000000"/>
              </a:buClr>
              <a:buSzPct val="125641"/>
              <a:buChar char="•"/>
              <a:tabLst>
                <a:tab pos="836087" algn="l"/>
              </a:tabLst>
            </a:pPr>
            <a:r>
              <a:rPr sz="1768" spc="14" dirty="0">
                <a:solidFill>
                  <a:srgbClr val="021EAA"/>
                </a:solidFill>
                <a:latin typeface="Arial"/>
                <a:cs typeface="Arial"/>
              </a:rPr>
              <a:t>Al hacer </a:t>
            </a:r>
            <a:r>
              <a:rPr sz="1768" b="1" spc="9" dirty="0">
                <a:solidFill>
                  <a:srgbClr val="021EAA"/>
                </a:solidFill>
                <a:latin typeface="Arial"/>
                <a:cs typeface="Arial"/>
              </a:rPr>
              <a:t>git </a:t>
            </a:r>
            <a:r>
              <a:rPr sz="1768" b="1" spc="14" dirty="0">
                <a:solidFill>
                  <a:srgbClr val="021EAA"/>
                </a:solidFill>
                <a:latin typeface="Arial"/>
                <a:cs typeface="Arial"/>
              </a:rPr>
              <a:t>push </a:t>
            </a:r>
            <a:r>
              <a:rPr sz="1768" spc="14" dirty="0">
                <a:solidFill>
                  <a:srgbClr val="021EAA"/>
                </a:solidFill>
                <a:latin typeface="Arial"/>
                <a:cs typeface="Arial"/>
              </a:rPr>
              <a:t>en una </a:t>
            </a:r>
            <a:r>
              <a:rPr sz="1768" spc="9" dirty="0">
                <a:solidFill>
                  <a:srgbClr val="021EAA"/>
                </a:solidFill>
                <a:latin typeface="Arial"/>
                <a:cs typeface="Arial"/>
              </a:rPr>
              <a:t>tracking </a:t>
            </a:r>
            <a:r>
              <a:rPr sz="1768" spc="14" dirty="0">
                <a:solidFill>
                  <a:srgbClr val="021EAA"/>
                </a:solidFill>
                <a:latin typeface="Arial"/>
                <a:cs typeface="Arial"/>
              </a:rPr>
              <a:t>branch se suben </a:t>
            </a:r>
            <a:r>
              <a:rPr sz="1768" spc="9" dirty="0">
                <a:solidFill>
                  <a:srgbClr val="021EAA"/>
                </a:solidFill>
                <a:latin typeface="Arial"/>
                <a:cs typeface="Arial"/>
              </a:rPr>
              <a:t>los </a:t>
            </a:r>
            <a:r>
              <a:rPr sz="1768" spc="14" dirty="0">
                <a:solidFill>
                  <a:srgbClr val="021EAA"/>
                </a:solidFill>
                <a:latin typeface="Arial"/>
                <a:cs typeface="Arial"/>
              </a:rPr>
              <a:t>cambios locales y  se </a:t>
            </a:r>
            <a:r>
              <a:rPr sz="1768" spc="9" dirty="0">
                <a:solidFill>
                  <a:srgbClr val="021EAA"/>
                </a:solidFill>
                <a:latin typeface="Arial"/>
                <a:cs typeface="Arial"/>
              </a:rPr>
              <a:t>actualiza la </a:t>
            </a:r>
            <a:r>
              <a:rPr sz="1768" spc="14" dirty="0">
                <a:solidFill>
                  <a:srgbClr val="021EAA"/>
                </a:solidFill>
                <a:latin typeface="Arial"/>
                <a:cs typeface="Arial"/>
              </a:rPr>
              <a:t>rama remota</a:t>
            </a:r>
            <a:r>
              <a:rPr sz="1768" spc="-9" dirty="0">
                <a:solidFill>
                  <a:srgbClr val="021EAA"/>
                </a:solidFill>
                <a:latin typeface="Arial"/>
                <a:cs typeface="Arial"/>
              </a:rPr>
              <a:t> </a:t>
            </a:r>
            <a:r>
              <a:rPr sz="1768" spc="14" dirty="0">
                <a:solidFill>
                  <a:srgbClr val="021EAA"/>
                </a:solidFill>
                <a:latin typeface="Arial"/>
                <a:cs typeface="Arial"/>
              </a:rPr>
              <a:t>emparejada.</a:t>
            </a:r>
            <a:endParaRPr sz="1768" dirty="0">
              <a:latin typeface="Arial"/>
              <a:cs typeface="Arial"/>
            </a:endParaRPr>
          </a:p>
          <a:p>
            <a:pPr marL="835512" marR="39156" lvl="1" indent="-152592">
              <a:lnSpc>
                <a:spcPts val="2104"/>
              </a:lnSpc>
              <a:spcBef>
                <a:spcPts val="453"/>
              </a:spcBef>
              <a:buClr>
                <a:srgbClr val="000000"/>
              </a:buClr>
              <a:buSzPct val="125641"/>
              <a:buChar char="•"/>
              <a:tabLst>
                <a:tab pos="836087" algn="l"/>
              </a:tabLst>
            </a:pPr>
            <a:r>
              <a:rPr sz="1768" spc="14" dirty="0">
                <a:solidFill>
                  <a:srgbClr val="021EAA"/>
                </a:solidFill>
                <a:latin typeface="Arial"/>
                <a:cs typeface="Arial"/>
              </a:rPr>
              <a:t>Al hacer </a:t>
            </a:r>
            <a:r>
              <a:rPr sz="1768" b="1" spc="9" dirty="0">
                <a:solidFill>
                  <a:srgbClr val="021EAA"/>
                </a:solidFill>
                <a:latin typeface="Arial"/>
                <a:cs typeface="Arial"/>
              </a:rPr>
              <a:t>git pull </a:t>
            </a:r>
            <a:r>
              <a:rPr sz="1768" spc="14" dirty="0">
                <a:solidFill>
                  <a:srgbClr val="021EAA"/>
                </a:solidFill>
                <a:latin typeface="Arial"/>
                <a:cs typeface="Arial"/>
              </a:rPr>
              <a:t>se </a:t>
            </a:r>
            <a:r>
              <a:rPr sz="1768" spc="9" dirty="0">
                <a:solidFill>
                  <a:srgbClr val="021EAA"/>
                </a:solidFill>
                <a:latin typeface="Arial"/>
                <a:cs typeface="Arial"/>
              </a:rPr>
              <a:t>actualiza la </a:t>
            </a:r>
            <a:r>
              <a:rPr sz="1768" spc="14" dirty="0">
                <a:solidFill>
                  <a:srgbClr val="021EAA"/>
                </a:solidFill>
                <a:latin typeface="Arial"/>
                <a:cs typeface="Arial"/>
              </a:rPr>
              <a:t>rama </a:t>
            </a:r>
            <a:r>
              <a:rPr sz="1768" spc="9" dirty="0">
                <a:solidFill>
                  <a:srgbClr val="021EAA"/>
                </a:solidFill>
                <a:latin typeface="Arial"/>
                <a:cs typeface="Arial"/>
              </a:rPr>
              <a:t>local </a:t>
            </a:r>
            <a:r>
              <a:rPr sz="1768" spc="14" dirty="0">
                <a:solidFill>
                  <a:srgbClr val="021EAA"/>
                </a:solidFill>
                <a:latin typeface="Arial"/>
                <a:cs typeface="Arial"/>
              </a:rPr>
              <a:t>con </a:t>
            </a:r>
            <a:r>
              <a:rPr sz="1768" spc="9" dirty="0">
                <a:solidFill>
                  <a:srgbClr val="021EAA"/>
                </a:solidFill>
                <a:latin typeface="Arial"/>
                <a:cs typeface="Arial"/>
              </a:rPr>
              <a:t>los </a:t>
            </a:r>
            <a:r>
              <a:rPr sz="1768" spc="14" dirty="0">
                <a:solidFill>
                  <a:srgbClr val="021EAA"/>
                </a:solidFill>
                <a:latin typeface="Arial"/>
                <a:cs typeface="Arial"/>
              </a:rPr>
              <a:t>cambios </a:t>
            </a:r>
            <a:r>
              <a:rPr sz="1768" spc="9" dirty="0">
                <a:solidFill>
                  <a:srgbClr val="021EAA"/>
                </a:solidFill>
                <a:latin typeface="Arial"/>
                <a:cs typeface="Arial"/>
              </a:rPr>
              <a:t>existentes </a:t>
            </a:r>
            <a:r>
              <a:rPr sz="1768" spc="14" dirty="0">
                <a:solidFill>
                  <a:srgbClr val="021EAA"/>
                </a:solidFill>
                <a:latin typeface="Arial"/>
                <a:cs typeface="Arial"/>
              </a:rPr>
              <a:t>de  </a:t>
            </a:r>
            <a:r>
              <a:rPr sz="1768" spc="9" dirty="0">
                <a:solidFill>
                  <a:srgbClr val="021EAA"/>
                </a:solidFill>
                <a:latin typeface="Arial"/>
                <a:cs typeface="Arial"/>
              </a:rPr>
              <a:t>la </a:t>
            </a:r>
            <a:r>
              <a:rPr sz="1768" spc="14" dirty="0">
                <a:solidFill>
                  <a:srgbClr val="021EAA"/>
                </a:solidFill>
                <a:latin typeface="Arial"/>
                <a:cs typeface="Arial"/>
              </a:rPr>
              <a:t>rama remota</a:t>
            </a:r>
            <a:r>
              <a:rPr sz="1768" spc="-9" dirty="0">
                <a:solidFill>
                  <a:srgbClr val="021EAA"/>
                </a:solidFill>
                <a:latin typeface="Arial"/>
                <a:cs typeface="Arial"/>
              </a:rPr>
              <a:t> </a:t>
            </a:r>
            <a:r>
              <a:rPr sz="1768" spc="14" dirty="0">
                <a:solidFill>
                  <a:srgbClr val="021EAA"/>
                </a:solidFill>
                <a:latin typeface="Arial"/>
                <a:cs typeface="Arial"/>
              </a:rPr>
              <a:t>emparejada.</a:t>
            </a:r>
            <a:endParaRPr sz="1768" dirty="0">
              <a:latin typeface="Arial"/>
              <a:cs typeface="Arial"/>
            </a:endParaRPr>
          </a:p>
          <a:p>
            <a:pPr lvl="1">
              <a:lnSpc>
                <a:spcPct val="100000"/>
              </a:lnSpc>
              <a:buFont typeface="Arial"/>
              <a:buChar char="•"/>
            </a:pPr>
            <a:endParaRPr sz="1995" dirty="0">
              <a:latin typeface="Arial"/>
              <a:cs typeface="Arial"/>
            </a:endParaRPr>
          </a:p>
          <a:p>
            <a:pPr lvl="1">
              <a:lnSpc>
                <a:spcPct val="100000"/>
              </a:lnSpc>
              <a:spcBef>
                <a:spcPts val="9"/>
              </a:spcBef>
              <a:buFont typeface="Arial"/>
              <a:buChar char="•"/>
            </a:pPr>
            <a:endParaRPr sz="1723" dirty="0">
              <a:latin typeface="Arial"/>
              <a:cs typeface="Arial"/>
            </a:endParaRPr>
          </a:p>
          <a:p>
            <a:pPr marL="363341" marR="344339" indent="-317852">
              <a:lnSpc>
                <a:spcPct val="100000"/>
              </a:lnSpc>
              <a:buClr>
                <a:srgbClr val="829FF9"/>
              </a:buClr>
              <a:buFont typeface="DejaVu Sans"/>
              <a:buChar char="✦"/>
              <a:tabLst>
                <a:tab pos="363917" algn="l"/>
              </a:tabLst>
            </a:pPr>
            <a:r>
              <a:rPr sz="2584" spc="5" dirty="0">
                <a:solidFill>
                  <a:srgbClr val="021EAA"/>
                </a:solidFill>
                <a:latin typeface="Arial"/>
                <a:cs typeface="Arial"/>
              </a:rPr>
              <a:t>La rama master que se crea al clonar un repositorio  es una tracking branch de</a:t>
            </a:r>
            <a:r>
              <a:rPr sz="2584" spc="-23" dirty="0">
                <a:solidFill>
                  <a:srgbClr val="021EAA"/>
                </a:solidFill>
                <a:latin typeface="Arial"/>
                <a:cs typeface="Arial"/>
              </a:rPr>
              <a:t> </a:t>
            </a:r>
            <a:r>
              <a:rPr sz="2584" spc="-5" dirty="0">
                <a:solidFill>
                  <a:srgbClr val="021EAA"/>
                </a:solidFill>
                <a:latin typeface="Arial"/>
                <a:cs typeface="Arial"/>
              </a:rPr>
              <a:t>origin/master.</a:t>
            </a:r>
            <a:endParaRPr sz="2584" dirty="0">
              <a:latin typeface="Arial"/>
              <a:cs typeface="Arial"/>
            </a:endParaRPr>
          </a:p>
          <a:p>
            <a:pPr>
              <a:lnSpc>
                <a:spcPct val="100000"/>
              </a:lnSpc>
              <a:spcBef>
                <a:spcPts val="5"/>
              </a:spcBef>
              <a:buClr>
                <a:srgbClr val="829FF9"/>
              </a:buClr>
              <a:buFont typeface="DejaVu Sans"/>
              <a:buChar char="✦"/>
            </a:pPr>
            <a:endParaRPr sz="3809" dirty="0">
              <a:latin typeface="Arial"/>
              <a:cs typeface="Arial"/>
            </a:endParaRPr>
          </a:p>
          <a:p>
            <a:pPr marL="363341" indent="-317852">
              <a:lnSpc>
                <a:spcPct val="100000"/>
              </a:lnSpc>
              <a:spcBef>
                <a:spcPts val="5"/>
              </a:spcBef>
              <a:buClr>
                <a:srgbClr val="829FF9"/>
              </a:buClr>
              <a:buFont typeface="DejaVu Sans"/>
              <a:buChar char="✦"/>
              <a:tabLst>
                <a:tab pos="363917" algn="l"/>
              </a:tabLst>
            </a:pPr>
            <a:r>
              <a:rPr sz="2584" spc="5" dirty="0">
                <a:solidFill>
                  <a:srgbClr val="021EAA"/>
                </a:solidFill>
                <a:latin typeface="Arial"/>
                <a:cs typeface="Arial"/>
              </a:rPr>
              <a:t>Para listar las tracking branches</a:t>
            </a:r>
            <a:r>
              <a:rPr sz="2584" spc="-18" dirty="0">
                <a:solidFill>
                  <a:srgbClr val="021EAA"/>
                </a:solidFill>
                <a:latin typeface="Arial"/>
                <a:cs typeface="Arial"/>
              </a:rPr>
              <a:t> </a:t>
            </a:r>
            <a:r>
              <a:rPr sz="2584" spc="5" dirty="0">
                <a:solidFill>
                  <a:srgbClr val="021EAA"/>
                </a:solidFill>
                <a:latin typeface="Arial"/>
                <a:cs typeface="Arial"/>
              </a:rPr>
              <a:t>existentes:</a:t>
            </a:r>
            <a:endParaRPr sz="2584" dirty="0">
              <a:latin typeface="Arial"/>
              <a:cs typeface="Arial"/>
            </a:endParaRPr>
          </a:p>
          <a:p>
            <a:pPr marL="327640">
              <a:lnSpc>
                <a:spcPct val="100000"/>
              </a:lnSpc>
              <a:spcBef>
                <a:spcPts val="748"/>
              </a:spcBef>
            </a:pPr>
            <a:r>
              <a:rPr sz="2448" spc="-177" baseline="13888" dirty="0">
                <a:solidFill>
                  <a:srgbClr val="FF2600"/>
                </a:solidFill>
                <a:latin typeface="DejaVu Sans"/>
                <a:cs typeface="DejaVu Sans"/>
              </a:rPr>
              <a:t>★ </a:t>
            </a:r>
            <a:r>
              <a:rPr sz="2176" b="1" spc="9" dirty="0">
                <a:solidFill>
                  <a:srgbClr val="0433FF"/>
                </a:solidFill>
                <a:latin typeface="Tahoma"/>
                <a:cs typeface="Tahoma"/>
              </a:rPr>
              <a:t>git branch</a:t>
            </a:r>
            <a:r>
              <a:rPr sz="2176" b="1" spc="-109" dirty="0">
                <a:solidFill>
                  <a:srgbClr val="0433FF"/>
                </a:solidFill>
                <a:latin typeface="Tahoma"/>
                <a:cs typeface="Tahoma"/>
              </a:rPr>
              <a:t> </a:t>
            </a:r>
            <a:r>
              <a:rPr sz="2176" b="1" spc="9" dirty="0">
                <a:solidFill>
                  <a:srgbClr val="FF2600"/>
                </a:solidFill>
                <a:latin typeface="Tahoma"/>
                <a:cs typeface="Tahoma"/>
              </a:rPr>
              <a:t>-vv</a:t>
            </a:r>
            <a:endParaRPr sz="2176" dirty="0">
              <a:latin typeface="Tahoma"/>
              <a:cs typeface="Tahoma"/>
            </a:endParaRPr>
          </a:p>
          <a:p>
            <a:pPr marL="327640">
              <a:lnSpc>
                <a:spcPct val="100000"/>
              </a:lnSpc>
              <a:spcBef>
                <a:spcPts val="653"/>
              </a:spcBef>
            </a:pPr>
            <a:r>
              <a:rPr sz="2448" spc="-177" baseline="13888" dirty="0">
                <a:solidFill>
                  <a:srgbClr val="FF2600"/>
                </a:solidFill>
                <a:latin typeface="DejaVu Sans"/>
                <a:cs typeface="DejaVu Sans"/>
              </a:rPr>
              <a:t>★ </a:t>
            </a:r>
            <a:r>
              <a:rPr sz="2176" b="1" spc="9" dirty="0">
                <a:solidFill>
                  <a:srgbClr val="0433FF"/>
                </a:solidFill>
                <a:latin typeface="Tahoma"/>
                <a:cs typeface="Tahoma"/>
              </a:rPr>
              <a:t>git remote show</a:t>
            </a:r>
            <a:r>
              <a:rPr sz="2176" b="1" spc="-113" dirty="0">
                <a:solidFill>
                  <a:srgbClr val="0433FF"/>
                </a:solidFill>
                <a:latin typeface="Tahoma"/>
                <a:cs typeface="Tahoma"/>
              </a:rPr>
              <a:t> </a:t>
            </a:r>
            <a:r>
              <a:rPr sz="2176" b="1" spc="14" dirty="0">
                <a:solidFill>
                  <a:srgbClr val="0433FF"/>
                </a:solidFill>
                <a:latin typeface="Tahoma"/>
                <a:cs typeface="Tahoma"/>
              </a:rPr>
              <a:t>&lt;remote_name&gt;</a:t>
            </a:r>
            <a:endParaRPr sz="2176" dirty="0">
              <a:latin typeface="Tahoma"/>
              <a:cs typeface="Tahoma"/>
            </a:endParaRPr>
          </a:p>
        </p:txBody>
      </p:sp>
    </p:spTree>
    <p:extLst>
      <p:ext uri="{BB962C8B-B14F-4D97-AF65-F5344CB8AC3E}">
        <p14:creationId xmlns:p14="http://schemas.microsoft.com/office/powerpoint/2010/main" val="40749534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idx="4294967295"/>
          </p:nvPr>
        </p:nvSpPr>
        <p:spPr>
          <a:xfrm>
            <a:off x="0" y="223838"/>
            <a:ext cx="7132638" cy="419100"/>
          </a:xfrm>
          <a:prstGeom prst="rect">
            <a:avLst/>
          </a:prstGeom>
        </p:spPr>
        <p:txBody>
          <a:bodyPr vert="horz" wrap="square" lIns="0" tIns="13820" rIns="0" bIns="0" rtlCol="0">
            <a:spAutoFit/>
          </a:bodyPr>
          <a:lstStyle/>
          <a:p>
            <a:pPr marL="11516">
              <a:lnSpc>
                <a:spcPct val="100000"/>
              </a:lnSpc>
              <a:spcBef>
                <a:spcPts val="109"/>
              </a:spcBef>
            </a:pPr>
            <a:r>
              <a:rPr sz="3877" spc="-156" baseline="2923" dirty="0">
                <a:solidFill>
                  <a:srgbClr val="829FF9"/>
                </a:solidFill>
                <a:latin typeface="DejaVu Sans"/>
                <a:cs typeface="DejaVu Sans"/>
              </a:rPr>
              <a:t>✦ </a:t>
            </a:r>
            <a:r>
              <a:rPr sz="2584" spc="5" dirty="0"/>
              <a:t>Para crear una tracking branch,</a:t>
            </a:r>
            <a:r>
              <a:rPr sz="2584" spc="-277" dirty="0"/>
              <a:t> </a:t>
            </a:r>
            <a:r>
              <a:rPr sz="2584" spc="5" dirty="0"/>
              <a:t>ejecutaremos:</a:t>
            </a:r>
            <a:endParaRPr sz="2584">
              <a:latin typeface="DejaVu Sans"/>
              <a:cs typeface="DejaVu Sans"/>
            </a:endParaRPr>
          </a:p>
        </p:txBody>
      </p:sp>
      <p:sp>
        <p:nvSpPr>
          <p:cNvPr id="3" name="object 3"/>
          <p:cNvSpPr txBox="1"/>
          <p:nvPr/>
        </p:nvSpPr>
        <p:spPr>
          <a:xfrm>
            <a:off x="1932766" y="669376"/>
            <a:ext cx="8215780" cy="5430072"/>
          </a:xfrm>
          <a:prstGeom prst="rect">
            <a:avLst/>
          </a:prstGeom>
        </p:spPr>
        <p:txBody>
          <a:bodyPr vert="horz" wrap="square" lIns="0" tIns="58733" rIns="0" bIns="0" rtlCol="0">
            <a:spAutoFit/>
          </a:bodyPr>
          <a:lstStyle/>
          <a:p>
            <a:pPr marL="340308">
              <a:lnSpc>
                <a:spcPct val="100000"/>
              </a:lnSpc>
              <a:spcBef>
                <a:spcPts val="462"/>
              </a:spcBef>
            </a:pPr>
            <a:r>
              <a:rPr sz="1904" b="1" spc="-5" dirty="0">
                <a:solidFill>
                  <a:srgbClr val="021EAA"/>
                </a:solidFill>
                <a:latin typeface="Tahoma"/>
                <a:cs typeface="Tahoma"/>
              </a:rPr>
              <a:t>git </a:t>
            </a:r>
            <a:r>
              <a:rPr sz="1904" b="1" spc="-9" dirty="0">
                <a:solidFill>
                  <a:srgbClr val="021EAA"/>
                </a:solidFill>
                <a:latin typeface="Tahoma"/>
                <a:cs typeface="Tahoma"/>
              </a:rPr>
              <a:t>checkout </a:t>
            </a:r>
            <a:r>
              <a:rPr sz="1904" b="1" spc="-5" dirty="0">
                <a:solidFill>
                  <a:srgbClr val="021EAA"/>
                </a:solidFill>
                <a:latin typeface="Tahoma"/>
                <a:cs typeface="Tahoma"/>
              </a:rPr>
              <a:t>-b </a:t>
            </a:r>
            <a:r>
              <a:rPr sz="1904" b="1" spc="-9" dirty="0">
                <a:solidFill>
                  <a:srgbClr val="021EAA"/>
                </a:solidFill>
                <a:latin typeface="Tahoma"/>
                <a:cs typeface="Tahoma"/>
              </a:rPr>
              <a:t>&lt;branchname&gt;</a:t>
            </a:r>
            <a:r>
              <a:rPr sz="1904" b="1" spc="63" dirty="0">
                <a:solidFill>
                  <a:srgbClr val="021EAA"/>
                </a:solidFill>
                <a:latin typeface="Tahoma"/>
                <a:cs typeface="Tahoma"/>
              </a:rPr>
              <a:t> </a:t>
            </a:r>
            <a:r>
              <a:rPr sz="1904" b="1" spc="-9" dirty="0">
                <a:solidFill>
                  <a:srgbClr val="021EAA"/>
                </a:solidFill>
                <a:latin typeface="Tahoma"/>
                <a:cs typeface="Tahoma"/>
              </a:rPr>
              <a:t>&lt;remotename&gt;/&lt;branchname&gt;</a:t>
            </a:r>
            <a:endParaRPr sz="1904">
              <a:latin typeface="Tahoma"/>
              <a:cs typeface="Tahoma"/>
            </a:endParaRPr>
          </a:p>
          <a:p>
            <a:pPr marL="564877" marR="265452" indent="-260846">
              <a:lnSpc>
                <a:spcPts val="2603"/>
              </a:lnSpc>
              <a:spcBef>
                <a:spcPts val="553"/>
              </a:spcBef>
            </a:pPr>
            <a:r>
              <a:rPr sz="2448" spc="-177" baseline="9259" dirty="0">
                <a:solidFill>
                  <a:srgbClr val="FF2600"/>
                </a:solidFill>
                <a:latin typeface="DejaVu Sans"/>
                <a:cs typeface="DejaVu Sans"/>
              </a:rPr>
              <a:t>★ </a:t>
            </a:r>
            <a:r>
              <a:rPr sz="2176" spc="14" dirty="0">
                <a:solidFill>
                  <a:srgbClr val="0433FF"/>
                </a:solidFill>
                <a:latin typeface="Arial"/>
                <a:cs typeface="Arial"/>
              </a:rPr>
              <a:t>Se </a:t>
            </a:r>
            <a:r>
              <a:rPr sz="2176" spc="9" dirty="0">
                <a:solidFill>
                  <a:srgbClr val="0433FF"/>
                </a:solidFill>
                <a:latin typeface="Arial"/>
                <a:cs typeface="Arial"/>
              </a:rPr>
              <a:t>crea una rama local que hace el seguimiento de la rama  remota</a:t>
            </a:r>
            <a:r>
              <a:rPr sz="2176" dirty="0">
                <a:solidFill>
                  <a:srgbClr val="0433FF"/>
                </a:solidFill>
                <a:latin typeface="Arial"/>
                <a:cs typeface="Arial"/>
              </a:rPr>
              <a:t> </a:t>
            </a:r>
            <a:r>
              <a:rPr sz="2176" spc="9" dirty="0">
                <a:solidFill>
                  <a:srgbClr val="0433FF"/>
                </a:solidFill>
                <a:latin typeface="Arial"/>
                <a:cs typeface="Arial"/>
              </a:rPr>
              <a:t>indicada.</a:t>
            </a:r>
            <a:endParaRPr sz="2176">
              <a:latin typeface="Arial"/>
              <a:cs typeface="Arial"/>
            </a:endParaRPr>
          </a:p>
          <a:p>
            <a:pPr marL="812479" indent="-152592">
              <a:lnSpc>
                <a:spcPct val="100000"/>
              </a:lnSpc>
              <a:spcBef>
                <a:spcPts val="371"/>
              </a:spcBef>
              <a:buClr>
                <a:srgbClr val="000000"/>
              </a:buClr>
              <a:buSzPct val="125641"/>
              <a:buChar char="•"/>
              <a:tabLst>
                <a:tab pos="813054" algn="l"/>
              </a:tabLst>
            </a:pPr>
            <a:r>
              <a:rPr sz="1768" spc="14" dirty="0">
                <a:solidFill>
                  <a:srgbClr val="021EAA"/>
                </a:solidFill>
                <a:latin typeface="Arial"/>
                <a:cs typeface="Arial"/>
              </a:rPr>
              <a:t>Notese que </a:t>
            </a:r>
            <a:r>
              <a:rPr sz="1768" spc="9" dirty="0">
                <a:solidFill>
                  <a:srgbClr val="021EAA"/>
                </a:solidFill>
                <a:latin typeface="Arial"/>
                <a:cs typeface="Arial"/>
              </a:rPr>
              <a:t>el </a:t>
            </a:r>
            <a:r>
              <a:rPr sz="1768" spc="14" dirty="0">
                <a:solidFill>
                  <a:srgbClr val="021EAA"/>
                </a:solidFill>
                <a:latin typeface="Arial"/>
                <a:cs typeface="Arial"/>
              </a:rPr>
              <a:t>nombre </a:t>
            </a:r>
            <a:r>
              <a:rPr sz="1768" spc="9" dirty="0">
                <a:solidFill>
                  <a:srgbClr val="021EAA"/>
                </a:solidFill>
                <a:latin typeface="Arial"/>
                <a:cs typeface="Arial"/>
              </a:rPr>
              <a:t>local </a:t>
            </a:r>
            <a:r>
              <a:rPr sz="1768" spc="14" dirty="0">
                <a:solidFill>
                  <a:srgbClr val="021EAA"/>
                </a:solidFill>
                <a:latin typeface="Arial"/>
                <a:cs typeface="Arial"/>
              </a:rPr>
              <a:t>y remoto de </a:t>
            </a:r>
            <a:r>
              <a:rPr sz="1768" spc="9" dirty="0">
                <a:solidFill>
                  <a:srgbClr val="021EAA"/>
                </a:solidFill>
                <a:latin typeface="Arial"/>
                <a:cs typeface="Arial"/>
              </a:rPr>
              <a:t>la </a:t>
            </a:r>
            <a:r>
              <a:rPr sz="1768" spc="14" dirty="0">
                <a:solidFill>
                  <a:srgbClr val="021EAA"/>
                </a:solidFill>
                <a:latin typeface="Arial"/>
                <a:cs typeface="Arial"/>
              </a:rPr>
              <a:t>rama puede ser</a:t>
            </a:r>
            <a:r>
              <a:rPr sz="1768" spc="-27" dirty="0">
                <a:solidFill>
                  <a:srgbClr val="021EAA"/>
                </a:solidFill>
                <a:latin typeface="Arial"/>
                <a:cs typeface="Arial"/>
              </a:rPr>
              <a:t> </a:t>
            </a:r>
            <a:r>
              <a:rPr sz="1768" spc="9" dirty="0">
                <a:solidFill>
                  <a:srgbClr val="021EAA"/>
                </a:solidFill>
                <a:latin typeface="Arial"/>
                <a:cs typeface="Arial"/>
              </a:rPr>
              <a:t>distinto.</a:t>
            </a:r>
            <a:endParaRPr sz="1768">
              <a:latin typeface="Arial"/>
              <a:cs typeface="Arial"/>
            </a:endParaRPr>
          </a:p>
          <a:p>
            <a:pPr marL="340308" marR="1333019" indent="-317852">
              <a:lnSpc>
                <a:spcPct val="100000"/>
              </a:lnSpc>
              <a:spcBef>
                <a:spcPts val="608"/>
              </a:spcBef>
              <a:buClr>
                <a:srgbClr val="829FF9"/>
              </a:buClr>
              <a:buFont typeface="DejaVu Sans"/>
              <a:buChar char="✦"/>
              <a:tabLst>
                <a:tab pos="340884" algn="l"/>
              </a:tabLst>
            </a:pPr>
            <a:r>
              <a:rPr sz="2584" spc="-36" dirty="0">
                <a:solidFill>
                  <a:srgbClr val="021EAA"/>
                </a:solidFill>
                <a:latin typeface="Arial"/>
                <a:cs typeface="Arial"/>
              </a:rPr>
              <a:t>También </a:t>
            </a:r>
            <a:r>
              <a:rPr sz="2584" spc="9" dirty="0">
                <a:solidFill>
                  <a:srgbClr val="021EAA"/>
                </a:solidFill>
                <a:latin typeface="Arial"/>
                <a:cs typeface="Arial"/>
              </a:rPr>
              <a:t>podemos </a:t>
            </a:r>
            <a:r>
              <a:rPr sz="2584" spc="5" dirty="0">
                <a:solidFill>
                  <a:srgbClr val="021EAA"/>
                </a:solidFill>
                <a:latin typeface="Arial"/>
                <a:cs typeface="Arial"/>
              </a:rPr>
              <a:t>crear una tracking branch  ejecutando:</a:t>
            </a:r>
            <a:endParaRPr sz="2584">
              <a:latin typeface="Arial"/>
              <a:cs typeface="Arial"/>
            </a:endParaRPr>
          </a:p>
          <a:p>
            <a:pPr marL="340308">
              <a:lnSpc>
                <a:spcPct val="100000"/>
              </a:lnSpc>
              <a:spcBef>
                <a:spcPts val="765"/>
              </a:spcBef>
              <a:tabLst>
                <a:tab pos="2879090" algn="l"/>
              </a:tabLst>
            </a:pPr>
            <a:r>
              <a:rPr sz="1904" b="1" spc="-5" dirty="0">
                <a:solidFill>
                  <a:srgbClr val="021EAA"/>
                </a:solidFill>
                <a:latin typeface="Tahoma"/>
                <a:cs typeface="Tahoma"/>
              </a:rPr>
              <a:t>git</a:t>
            </a:r>
            <a:r>
              <a:rPr sz="1904" b="1" spc="5" dirty="0">
                <a:solidFill>
                  <a:srgbClr val="021EAA"/>
                </a:solidFill>
                <a:latin typeface="Tahoma"/>
                <a:cs typeface="Tahoma"/>
              </a:rPr>
              <a:t> </a:t>
            </a:r>
            <a:r>
              <a:rPr sz="1904" b="1" spc="-9" dirty="0">
                <a:solidFill>
                  <a:srgbClr val="021EAA"/>
                </a:solidFill>
                <a:latin typeface="Tahoma"/>
                <a:cs typeface="Tahoma"/>
              </a:rPr>
              <a:t>checkout</a:t>
            </a:r>
            <a:r>
              <a:rPr sz="1904" b="1" spc="5" dirty="0">
                <a:solidFill>
                  <a:srgbClr val="021EAA"/>
                </a:solidFill>
                <a:latin typeface="Tahoma"/>
                <a:cs typeface="Tahoma"/>
              </a:rPr>
              <a:t> </a:t>
            </a:r>
            <a:r>
              <a:rPr sz="1904" b="1" spc="-5" dirty="0">
                <a:solidFill>
                  <a:srgbClr val="021EAA"/>
                </a:solidFill>
                <a:latin typeface="Tahoma"/>
                <a:cs typeface="Tahoma"/>
              </a:rPr>
              <a:t>--track	</a:t>
            </a:r>
            <a:r>
              <a:rPr sz="1904" b="1" spc="-9" dirty="0">
                <a:solidFill>
                  <a:srgbClr val="021EAA"/>
                </a:solidFill>
                <a:latin typeface="Tahoma"/>
                <a:cs typeface="Tahoma"/>
              </a:rPr>
              <a:t>&lt;remotename&gt;/&lt;branchname&gt;</a:t>
            </a:r>
            <a:endParaRPr sz="1904">
              <a:latin typeface="Tahoma"/>
              <a:cs typeface="Tahoma"/>
            </a:endParaRPr>
          </a:p>
          <a:p>
            <a:pPr marL="564877" marR="265452" indent="-260846">
              <a:lnSpc>
                <a:spcPts val="2603"/>
              </a:lnSpc>
              <a:spcBef>
                <a:spcPts val="553"/>
              </a:spcBef>
            </a:pPr>
            <a:r>
              <a:rPr sz="2448" spc="-177" baseline="9259" dirty="0">
                <a:solidFill>
                  <a:srgbClr val="FF2600"/>
                </a:solidFill>
                <a:latin typeface="DejaVu Sans"/>
                <a:cs typeface="DejaVu Sans"/>
              </a:rPr>
              <a:t>★ </a:t>
            </a:r>
            <a:r>
              <a:rPr sz="2176" spc="14" dirty="0">
                <a:solidFill>
                  <a:srgbClr val="0433FF"/>
                </a:solidFill>
                <a:latin typeface="Arial"/>
                <a:cs typeface="Arial"/>
              </a:rPr>
              <a:t>Se </a:t>
            </a:r>
            <a:r>
              <a:rPr sz="2176" spc="9" dirty="0">
                <a:solidFill>
                  <a:srgbClr val="0433FF"/>
                </a:solidFill>
                <a:latin typeface="Arial"/>
                <a:cs typeface="Arial"/>
              </a:rPr>
              <a:t>crea una rama local que hace el seguimiento de la rama  remota indicada, usando el </a:t>
            </a:r>
            <a:r>
              <a:rPr sz="2176" spc="14" dirty="0">
                <a:solidFill>
                  <a:srgbClr val="0433FF"/>
                </a:solidFill>
                <a:latin typeface="Arial"/>
                <a:cs typeface="Arial"/>
              </a:rPr>
              <a:t>mismo</a:t>
            </a:r>
            <a:r>
              <a:rPr sz="2176" spc="-18" dirty="0">
                <a:solidFill>
                  <a:srgbClr val="0433FF"/>
                </a:solidFill>
                <a:latin typeface="Arial"/>
                <a:cs typeface="Arial"/>
              </a:rPr>
              <a:t> </a:t>
            </a:r>
            <a:r>
              <a:rPr sz="2176" spc="9" dirty="0">
                <a:solidFill>
                  <a:srgbClr val="0433FF"/>
                </a:solidFill>
                <a:latin typeface="Arial"/>
                <a:cs typeface="Arial"/>
              </a:rPr>
              <a:t>nombre.</a:t>
            </a:r>
            <a:endParaRPr sz="2176">
              <a:latin typeface="Arial"/>
              <a:cs typeface="Arial"/>
            </a:endParaRPr>
          </a:p>
          <a:p>
            <a:pPr marL="340308" marR="85221" indent="-317852">
              <a:lnSpc>
                <a:spcPct val="100000"/>
              </a:lnSpc>
              <a:spcBef>
                <a:spcPts val="544"/>
              </a:spcBef>
              <a:buClr>
                <a:srgbClr val="829FF9"/>
              </a:buClr>
              <a:buFont typeface="DejaVu Sans"/>
              <a:buChar char="✦"/>
              <a:tabLst>
                <a:tab pos="340884" algn="l"/>
              </a:tabLst>
            </a:pPr>
            <a:r>
              <a:rPr sz="2584" spc="5" dirty="0">
                <a:solidFill>
                  <a:srgbClr val="021EAA"/>
                </a:solidFill>
                <a:latin typeface="Arial"/>
                <a:cs typeface="Arial"/>
              </a:rPr>
              <a:t>Para subir una rama local a un remoto, y configurarla  </a:t>
            </a:r>
            <a:r>
              <a:rPr sz="2584" spc="9" dirty="0">
                <a:solidFill>
                  <a:srgbClr val="021EAA"/>
                </a:solidFill>
                <a:latin typeface="Arial"/>
                <a:cs typeface="Arial"/>
              </a:rPr>
              <a:t>como </a:t>
            </a:r>
            <a:r>
              <a:rPr sz="2584" spc="5" dirty="0">
                <a:solidFill>
                  <a:srgbClr val="021EAA"/>
                </a:solidFill>
                <a:latin typeface="Arial"/>
                <a:cs typeface="Arial"/>
              </a:rPr>
              <a:t>una tracking branch,</a:t>
            </a:r>
            <a:r>
              <a:rPr sz="2584" spc="-18" dirty="0">
                <a:solidFill>
                  <a:srgbClr val="021EAA"/>
                </a:solidFill>
                <a:latin typeface="Arial"/>
                <a:cs typeface="Arial"/>
              </a:rPr>
              <a:t> </a:t>
            </a:r>
            <a:r>
              <a:rPr sz="2584" spc="5" dirty="0">
                <a:solidFill>
                  <a:srgbClr val="021EAA"/>
                </a:solidFill>
                <a:latin typeface="Arial"/>
                <a:cs typeface="Arial"/>
              </a:rPr>
              <a:t>ejecutaremos:</a:t>
            </a:r>
            <a:endParaRPr sz="2584">
              <a:latin typeface="Arial"/>
              <a:cs typeface="Arial"/>
            </a:endParaRPr>
          </a:p>
          <a:p>
            <a:pPr marL="340308">
              <a:lnSpc>
                <a:spcPct val="100000"/>
              </a:lnSpc>
              <a:spcBef>
                <a:spcPts val="766"/>
              </a:spcBef>
              <a:tabLst>
                <a:tab pos="1791370" algn="l"/>
                <a:tab pos="3941474" algn="l"/>
              </a:tabLst>
            </a:pPr>
            <a:r>
              <a:rPr sz="1904" b="1" spc="-5" dirty="0">
                <a:solidFill>
                  <a:srgbClr val="021EAA"/>
                </a:solidFill>
                <a:latin typeface="Tahoma"/>
                <a:cs typeface="Tahoma"/>
              </a:rPr>
              <a:t>git</a:t>
            </a:r>
            <a:r>
              <a:rPr sz="1904" b="1" dirty="0">
                <a:solidFill>
                  <a:srgbClr val="021EAA"/>
                </a:solidFill>
                <a:latin typeface="Tahoma"/>
                <a:cs typeface="Tahoma"/>
              </a:rPr>
              <a:t> </a:t>
            </a:r>
            <a:r>
              <a:rPr sz="1904" b="1" spc="-9" dirty="0">
                <a:solidFill>
                  <a:srgbClr val="021EAA"/>
                </a:solidFill>
                <a:latin typeface="Tahoma"/>
                <a:cs typeface="Tahoma"/>
              </a:rPr>
              <a:t>push</a:t>
            </a:r>
            <a:r>
              <a:rPr sz="1904" b="1" spc="5" dirty="0">
                <a:solidFill>
                  <a:srgbClr val="021EAA"/>
                </a:solidFill>
                <a:latin typeface="Tahoma"/>
                <a:cs typeface="Tahoma"/>
              </a:rPr>
              <a:t> </a:t>
            </a:r>
            <a:r>
              <a:rPr sz="1904" b="1" spc="-5" dirty="0">
                <a:solidFill>
                  <a:srgbClr val="021EAA"/>
                </a:solidFill>
                <a:latin typeface="Tahoma"/>
                <a:cs typeface="Tahoma"/>
              </a:rPr>
              <a:t>-u	</a:t>
            </a:r>
            <a:r>
              <a:rPr sz="1904" b="1" spc="-9" dirty="0">
                <a:solidFill>
                  <a:srgbClr val="021EAA"/>
                </a:solidFill>
                <a:latin typeface="Tahoma"/>
                <a:cs typeface="Tahoma"/>
              </a:rPr>
              <a:t>&lt;remotename&gt;	&lt;branchname&gt;</a:t>
            </a:r>
            <a:endParaRPr sz="1904">
              <a:latin typeface="Tahoma"/>
              <a:cs typeface="Tahoma"/>
            </a:endParaRPr>
          </a:p>
          <a:p>
            <a:pPr marL="564877" marR="79463" indent="-260846">
              <a:lnSpc>
                <a:spcPts val="2603"/>
              </a:lnSpc>
              <a:spcBef>
                <a:spcPts val="553"/>
              </a:spcBef>
            </a:pPr>
            <a:r>
              <a:rPr sz="2448" spc="-177" baseline="9259" dirty="0">
                <a:solidFill>
                  <a:srgbClr val="FF2600"/>
                </a:solidFill>
                <a:latin typeface="DejaVu Sans"/>
                <a:cs typeface="DejaVu Sans"/>
              </a:rPr>
              <a:t>★ </a:t>
            </a:r>
            <a:r>
              <a:rPr sz="2176" spc="9" dirty="0">
                <a:solidFill>
                  <a:srgbClr val="0433FF"/>
                </a:solidFill>
                <a:latin typeface="Arial"/>
                <a:cs typeface="Arial"/>
              </a:rPr>
              <a:t>La rama local copia en el remote usando el </a:t>
            </a:r>
            <a:r>
              <a:rPr sz="2176" spc="14" dirty="0">
                <a:solidFill>
                  <a:srgbClr val="0433FF"/>
                </a:solidFill>
                <a:latin typeface="Arial"/>
                <a:cs typeface="Arial"/>
              </a:rPr>
              <a:t>mismo </a:t>
            </a:r>
            <a:r>
              <a:rPr sz="2176" spc="9" dirty="0">
                <a:solidFill>
                  <a:srgbClr val="0433FF"/>
                </a:solidFill>
                <a:latin typeface="Arial"/>
                <a:cs typeface="Arial"/>
              </a:rPr>
              <a:t>nombre, y  </a:t>
            </a:r>
            <a:r>
              <a:rPr sz="2176" spc="14" dirty="0">
                <a:solidFill>
                  <a:srgbClr val="0433FF"/>
                </a:solidFill>
                <a:latin typeface="Arial"/>
                <a:cs typeface="Arial"/>
              </a:rPr>
              <a:t>además </a:t>
            </a:r>
            <a:r>
              <a:rPr sz="2176" spc="9" dirty="0">
                <a:solidFill>
                  <a:srgbClr val="0433FF"/>
                </a:solidFill>
                <a:latin typeface="Arial"/>
                <a:cs typeface="Arial"/>
              </a:rPr>
              <a:t>se hace un seguimiento de</a:t>
            </a:r>
            <a:r>
              <a:rPr sz="2176" spc="-27" dirty="0">
                <a:solidFill>
                  <a:srgbClr val="0433FF"/>
                </a:solidFill>
                <a:latin typeface="Arial"/>
                <a:cs typeface="Arial"/>
              </a:rPr>
              <a:t> </a:t>
            </a:r>
            <a:r>
              <a:rPr sz="2176" spc="5" dirty="0">
                <a:solidFill>
                  <a:srgbClr val="0433FF"/>
                </a:solidFill>
                <a:latin typeface="Arial"/>
                <a:cs typeface="Arial"/>
              </a:rPr>
              <a:t>ella.</a:t>
            </a:r>
            <a:endParaRPr sz="2176">
              <a:latin typeface="Arial"/>
              <a:cs typeface="Arial"/>
            </a:endParaRPr>
          </a:p>
        </p:txBody>
      </p:sp>
    </p:spTree>
    <p:extLst>
      <p:ext uri="{BB962C8B-B14F-4D97-AF65-F5344CB8AC3E}">
        <p14:creationId xmlns:p14="http://schemas.microsoft.com/office/powerpoint/2010/main" val="161904523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Descargar datos de un remote</a:t>
            </a:r>
            <a:endParaRPr lang="es-ES"/>
          </a:p>
        </p:txBody>
      </p:sp>
      <p:sp>
        <p:nvSpPr>
          <p:cNvPr id="4" name="object 4"/>
          <p:cNvSpPr txBox="1"/>
          <p:nvPr/>
        </p:nvSpPr>
        <p:spPr>
          <a:xfrm>
            <a:off x="1756958" y="1221919"/>
            <a:ext cx="8229600" cy="4614611"/>
          </a:xfrm>
          <a:prstGeom prst="rect">
            <a:avLst/>
          </a:prstGeom>
        </p:spPr>
        <p:txBody>
          <a:bodyPr vert="horz" wrap="square" lIns="0" tIns="13243" rIns="0" bIns="0" rtlCol="0">
            <a:spAutoFit/>
          </a:bodyPr>
          <a:lstStyle/>
          <a:p>
            <a:pPr marL="11516">
              <a:lnSpc>
                <a:spcPct val="100000"/>
              </a:lnSpc>
              <a:spcBef>
                <a:spcPts val="103"/>
              </a:spcBef>
              <a:tabLst>
                <a:tab pos="3598863" algn="l"/>
              </a:tabLst>
            </a:pPr>
            <a:r>
              <a:rPr sz="1587" b="1" spc="9" dirty="0">
                <a:solidFill>
                  <a:srgbClr val="008400"/>
                </a:solidFill>
                <a:latin typeface="Tahoma"/>
                <a:cs typeface="Tahoma"/>
              </a:rPr>
              <a:t># </a:t>
            </a:r>
            <a:r>
              <a:rPr sz="1587" b="1" spc="5" dirty="0">
                <a:solidFill>
                  <a:srgbClr val="008400"/>
                </a:solidFill>
                <a:latin typeface="Tahoma"/>
                <a:cs typeface="Tahoma"/>
              </a:rPr>
              <a:t>Bajarse los datos de</a:t>
            </a:r>
            <a:r>
              <a:rPr sz="1587" b="1" dirty="0">
                <a:solidFill>
                  <a:srgbClr val="008400"/>
                </a:solidFill>
                <a:latin typeface="Tahoma"/>
                <a:cs typeface="Tahoma"/>
              </a:rPr>
              <a:t> </a:t>
            </a:r>
            <a:r>
              <a:rPr sz="1587" b="1" spc="5" dirty="0">
                <a:solidFill>
                  <a:srgbClr val="008400"/>
                </a:solidFill>
                <a:latin typeface="Tahoma"/>
                <a:cs typeface="Tahoma"/>
              </a:rPr>
              <a:t>un remoto:	</a:t>
            </a:r>
            <a:r>
              <a:rPr sz="1587" b="1" spc="5" dirty="0">
                <a:solidFill>
                  <a:srgbClr val="FF2600"/>
                </a:solidFill>
                <a:latin typeface="Tahoma"/>
                <a:cs typeface="Tahoma"/>
              </a:rPr>
              <a:t>git fetch </a:t>
            </a:r>
            <a:r>
              <a:rPr sz="1587" b="1" spc="5" dirty="0">
                <a:solidFill>
                  <a:srgbClr val="0433FF"/>
                </a:solidFill>
                <a:latin typeface="Tahoma"/>
                <a:cs typeface="Tahoma"/>
              </a:rPr>
              <a:t>[nombre_del_remote</a:t>
            </a:r>
            <a:r>
              <a:rPr sz="1587" b="1" spc="-18" dirty="0">
                <a:solidFill>
                  <a:srgbClr val="0433FF"/>
                </a:solidFill>
                <a:latin typeface="Tahoma"/>
                <a:cs typeface="Tahoma"/>
              </a:rPr>
              <a:t> </a:t>
            </a:r>
            <a:r>
              <a:rPr sz="1587" b="1" spc="5" dirty="0">
                <a:solidFill>
                  <a:srgbClr val="0433FF"/>
                </a:solidFill>
                <a:latin typeface="Tahoma"/>
                <a:cs typeface="Tahoma"/>
              </a:rPr>
              <a:t>[refspec]]</a:t>
            </a:r>
            <a:endParaRPr sz="1587">
              <a:latin typeface="Tahoma"/>
              <a:cs typeface="Tahoma"/>
            </a:endParaRPr>
          </a:p>
          <a:p>
            <a:pPr>
              <a:lnSpc>
                <a:spcPct val="100000"/>
              </a:lnSpc>
              <a:spcBef>
                <a:spcPts val="36"/>
              </a:spcBef>
            </a:pPr>
            <a:endParaRPr sz="1542">
              <a:latin typeface="Tahoma"/>
              <a:cs typeface="Tahoma"/>
            </a:endParaRPr>
          </a:p>
          <a:p>
            <a:pPr marL="11516">
              <a:lnSpc>
                <a:spcPts val="1904"/>
              </a:lnSpc>
            </a:pPr>
            <a:r>
              <a:rPr sz="1587" b="1" spc="9" dirty="0">
                <a:solidFill>
                  <a:srgbClr val="008400"/>
                </a:solidFill>
                <a:latin typeface="Tahoma"/>
                <a:cs typeface="Tahoma"/>
              </a:rPr>
              <a:t>#</a:t>
            </a:r>
            <a:r>
              <a:rPr sz="1587" b="1" spc="-5" dirty="0">
                <a:solidFill>
                  <a:srgbClr val="008400"/>
                </a:solidFill>
                <a:latin typeface="Tahoma"/>
                <a:cs typeface="Tahoma"/>
              </a:rPr>
              <a:t> </a:t>
            </a:r>
            <a:r>
              <a:rPr sz="1587" b="1" dirty="0">
                <a:solidFill>
                  <a:srgbClr val="008400"/>
                </a:solidFill>
                <a:latin typeface="Tahoma"/>
                <a:cs typeface="Tahoma"/>
              </a:rPr>
              <a:t>refspec:</a:t>
            </a:r>
            <a:endParaRPr sz="1587">
              <a:latin typeface="Tahoma"/>
              <a:cs typeface="Tahoma"/>
            </a:endParaRPr>
          </a:p>
          <a:p>
            <a:pPr marL="11516" marR="380040">
              <a:lnSpc>
                <a:spcPts val="1904"/>
              </a:lnSpc>
              <a:spcBef>
                <a:spcPts val="63"/>
              </a:spcBef>
              <a:tabLst>
                <a:tab pos="355856" algn="l"/>
              </a:tabLst>
            </a:pPr>
            <a:r>
              <a:rPr sz="1587" b="1" spc="9" dirty="0">
                <a:solidFill>
                  <a:srgbClr val="008400"/>
                </a:solidFill>
                <a:latin typeface="Tahoma"/>
                <a:cs typeface="Tahoma"/>
              </a:rPr>
              <a:t>#	</a:t>
            </a:r>
            <a:r>
              <a:rPr sz="1587" b="1" spc="5" dirty="0">
                <a:solidFill>
                  <a:srgbClr val="008400"/>
                </a:solidFill>
                <a:latin typeface="Tahoma"/>
                <a:cs typeface="Tahoma"/>
              </a:rPr>
              <a:t>- indica las ramas </a:t>
            </a:r>
            <a:r>
              <a:rPr sz="1587" b="1" dirty="0">
                <a:solidFill>
                  <a:srgbClr val="008400"/>
                </a:solidFill>
                <a:latin typeface="Tahoma"/>
                <a:cs typeface="Tahoma"/>
              </a:rPr>
              <a:t>local </a:t>
            </a:r>
            <a:r>
              <a:rPr sz="1587" b="1" spc="5" dirty="0">
                <a:solidFill>
                  <a:srgbClr val="008400"/>
                </a:solidFill>
                <a:latin typeface="Tahoma"/>
                <a:cs typeface="Tahoma"/>
              </a:rPr>
              <a:t>y remota entre las que se hará la bajada de datos.  </a:t>
            </a:r>
            <a:r>
              <a:rPr sz="1587" b="1" spc="9" dirty="0">
                <a:solidFill>
                  <a:srgbClr val="008400"/>
                </a:solidFill>
                <a:latin typeface="Tahoma"/>
                <a:cs typeface="Tahoma"/>
              </a:rPr>
              <a:t>#	</a:t>
            </a:r>
            <a:r>
              <a:rPr sz="1587" b="1" spc="5" dirty="0">
                <a:solidFill>
                  <a:srgbClr val="008400"/>
                </a:solidFill>
                <a:latin typeface="Tahoma"/>
                <a:cs typeface="Tahoma"/>
              </a:rPr>
              <a:t>- puede </a:t>
            </a:r>
            <a:r>
              <a:rPr sz="1587" b="1" dirty="0">
                <a:solidFill>
                  <a:srgbClr val="008400"/>
                </a:solidFill>
                <a:latin typeface="Tahoma"/>
                <a:cs typeface="Tahoma"/>
              </a:rPr>
              <a:t>ser </a:t>
            </a:r>
            <a:r>
              <a:rPr sz="1587" b="1" spc="5" dirty="0">
                <a:solidFill>
                  <a:srgbClr val="008400"/>
                </a:solidFill>
                <a:latin typeface="Tahoma"/>
                <a:cs typeface="Tahoma"/>
              </a:rPr>
              <a:t>un nombre de una rama (tanto </a:t>
            </a:r>
            <a:r>
              <a:rPr sz="1587" b="1" dirty="0">
                <a:solidFill>
                  <a:srgbClr val="008400"/>
                </a:solidFill>
                <a:latin typeface="Tahoma"/>
                <a:cs typeface="Tahoma"/>
              </a:rPr>
              <a:t>local </a:t>
            </a:r>
            <a:r>
              <a:rPr sz="1587" b="1" spc="5" dirty="0">
                <a:solidFill>
                  <a:srgbClr val="008400"/>
                </a:solidFill>
                <a:latin typeface="Tahoma"/>
                <a:cs typeface="Tahoma"/>
              </a:rPr>
              <a:t>como</a:t>
            </a:r>
            <a:r>
              <a:rPr sz="1587" b="1" spc="-32" dirty="0">
                <a:solidFill>
                  <a:srgbClr val="008400"/>
                </a:solidFill>
                <a:latin typeface="Tahoma"/>
                <a:cs typeface="Tahoma"/>
              </a:rPr>
              <a:t> </a:t>
            </a:r>
            <a:r>
              <a:rPr sz="1587" b="1" spc="5" dirty="0">
                <a:solidFill>
                  <a:srgbClr val="008400"/>
                </a:solidFill>
                <a:latin typeface="Tahoma"/>
                <a:cs typeface="Tahoma"/>
              </a:rPr>
              <a:t>remota)</a:t>
            </a:r>
            <a:endParaRPr sz="1587">
              <a:latin typeface="Tahoma"/>
              <a:cs typeface="Tahoma"/>
            </a:endParaRPr>
          </a:p>
          <a:p>
            <a:pPr marL="11516">
              <a:lnSpc>
                <a:spcPts val="1836"/>
              </a:lnSpc>
              <a:tabLst>
                <a:tab pos="355856" algn="l"/>
              </a:tabLst>
            </a:pPr>
            <a:r>
              <a:rPr sz="1587" b="1" spc="9" dirty="0">
                <a:solidFill>
                  <a:srgbClr val="008400"/>
                </a:solidFill>
                <a:latin typeface="Tahoma"/>
                <a:cs typeface="Tahoma"/>
              </a:rPr>
              <a:t>#	</a:t>
            </a:r>
            <a:r>
              <a:rPr sz="1587" b="1" spc="5" dirty="0">
                <a:solidFill>
                  <a:srgbClr val="008400"/>
                </a:solidFill>
                <a:latin typeface="Tahoma"/>
                <a:cs typeface="Tahoma"/>
              </a:rPr>
              <a:t>- Si no es </a:t>
            </a:r>
            <a:r>
              <a:rPr sz="1587" b="1" dirty="0">
                <a:solidFill>
                  <a:srgbClr val="008400"/>
                </a:solidFill>
                <a:latin typeface="Tahoma"/>
                <a:cs typeface="Tahoma"/>
              </a:rPr>
              <a:t>especifica </a:t>
            </a:r>
            <a:r>
              <a:rPr sz="1587" b="1" spc="5" dirty="0">
                <a:solidFill>
                  <a:srgbClr val="008400"/>
                </a:solidFill>
                <a:latin typeface="Tahoma"/>
                <a:cs typeface="Tahoma"/>
              </a:rPr>
              <a:t>este parámetro, se bajan las actualizaciones de todas</a:t>
            </a:r>
            <a:r>
              <a:rPr sz="1587" b="1" spc="-27" dirty="0">
                <a:solidFill>
                  <a:srgbClr val="008400"/>
                </a:solidFill>
                <a:latin typeface="Tahoma"/>
                <a:cs typeface="Tahoma"/>
              </a:rPr>
              <a:t> </a:t>
            </a:r>
            <a:r>
              <a:rPr sz="1587" b="1" spc="5" dirty="0">
                <a:solidFill>
                  <a:srgbClr val="008400"/>
                </a:solidFill>
                <a:latin typeface="Tahoma"/>
                <a:cs typeface="Tahoma"/>
              </a:rPr>
              <a:t>las</a:t>
            </a:r>
            <a:endParaRPr sz="1587">
              <a:latin typeface="Tahoma"/>
              <a:cs typeface="Tahoma"/>
            </a:endParaRPr>
          </a:p>
          <a:p>
            <a:pPr marL="11516">
              <a:lnSpc>
                <a:spcPts val="1904"/>
              </a:lnSpc>
              <a:tabLst>
                <a:tab pos="475050" algn="l"/>
              </a:tabLst>
            </a:pPr>
            <a:r>
              <a:rPr sz="1587" b="1" spc="9" dirty="0">
                <a:solidFill>
                  <a:srgbClr val="008400"/>
                </a:solidFill>
                <a:latin typeface="Tahoma"/>
                <a:cs typeface="Tahoma"/>
              </a:rPr>
              <a:t>#	</a:t>
            </a:r>
            <a:r>
              <a:rPr sz="1587" b="1" spc="5" dirty="0">
                <a:solidFill>
                  <a:srgbClr val="008400"/>
                </a:solidFill>
                <a:latin typeface="Tahoma"/>
                <a:cs typeface="Tahoma"/>
              </a:rPr>
              <a:t>ramas locales que también existan en </a:t>
            </a:r>
            <a:r>
              <a:rPr sz="1587" b="1" dirty="0">
                <a:solidFill>
                  <a:srgbClr val="008400"/>
                </a:solidFill>
                <a:latin typeface="Tahoma"/>
                <a:cs typeface="Tahoma"/>
              </a:rPr>
              <a:t>el </a:t>
            </a:r>
            <a:r>
              <a:rPr sz="1587" b="1" spc="5" dirty="0">
                <a:solidFill>
                  <a:srgbClr val="008400"/>
                </a:solidFill>
                <a:latin typeface="Tahoma"/>
                <a:cs typeface="Tahoma"/>
              </a:rPr>
              <a:t>repositorio</a:t>
            </a:r>
            <a:r>
              <a:rPr sz="1587" b="1" spc="-36" dirty="0">
                <a:solidFill>
                  <a:srgbClr val="008400"/>
                </a:solidFill>
                <a:latin typeface="Tahoma"/>
                <a:cs typeface="Tahoma"/>
              </a:rPr>
              <a:t> </a:t>
            </a:r>
            <a:r>
              <a:rPr sz="1587" b="1" spc="5" dirty="0">
                <a:solidFill>
                  <a:srgbClr val="008400"/>
                </a:solidFill>
                <a:latin typeface="Tahoma"/>
                <a:cs typeface="Tahoma"/>
              </a:rPr>
              <a:t>remoto.</a:t>
            </a:r>
            <a:endParaRPr sz="1587">
              <a:latin typeface="Tahoma"/>
              <a:cs typeface="Tahoma"/>
            </a:endParaRPr>
          </a:p>
          <a:p>
            <a:pPr>
              <a:lnSpc>
                <a:spcPct val="100000"/>
              </a:lnSpc>
              <a:spcBef>
                <a:spcPts val="36"/>
              </a:spcBef>
            </a:pPr>
            <a:endParaRPr sz="1542">
              <a:latin typeface="Tahoma"/>
              <a:cs typeface="Tahoma"/>
            </a:endParaRPr>
          </a:p>
          <a:p>
            <a:pPr marL="11516" marR="251632">
              <a:lnSpc>
                <a:spcPct val="100000"/>
              </a:lnSpc>
            </a:pPr>
            <a:r>
              <a:rPr sz="1587" b="1" spc="9" dirty="0">
                <a:solidFill>
                  <a:srgbClr val="008400"/>
                </a:solidFill>
                <a:latin typeface="Tahoma"/>
                <a:cs typeface="Tahoma"/>
              </a:rPr>
              <a:t># </a:t>
            </a:r>
            <a:r>
              <a:rPr sz="1587" b="1" spc="5" dirty="0">
                <a:solidFill>
                  <a:srgbClr val="008400"/>
                </a:solidFill>
                <a:latin typeface="Tahoma"/>
                <a:cs typeface="Tahoma"/>
              </a:rPr>
              <a:t>Este comando actualiza </a:t>
            </a:r>
            <a:r>
              <a:rPr sz="1587" b="1" dirty="0">
                <a:solidFill>
                  <a:srgbClr val="008400"/>
                </a:solidFill>
                <a:latin typeface="Tahoma"/>
                <a:cs typeface="Tahoma"/>
              </a:rPr>
              <a:t>el </a:t>
            </a:r>
            <a:r>
              <a:rPr sz="1587" b="1" spc="5" dirty="0">
                <a:solidFill>
                  <a:srgbClr val="008400"/>
                </a:solidFill>
                <a:latin typeface="Tahoma"/>
                <a:cs typeface="Tahoma"/>
              </a:rPr>
              <a:t>repositorio con los datos existentes en </a:t>
            </a:r>
            <a:r>
              <a:rPr sz="1587" b="1" dirty="0">
                <a:solidFill>
                  <a:srgbClr val="008400"/>
                </a:solidFill>
                <a:latin typeface="Tahoma"/>
                <a:cs typeface="Tahoma"/>
              </a:rPr>
              <a:t>el </a:t>
            </a:r>
            <a:r>
              <a:rPr sz="1587" b="1" spc="5" dirty="0">
                <a:solidFill>
                  <a:srgbClr val="008400"/>
                </a:solidFill>
                <a:latin typeface="Tahoma"/>
                <a:cs typeface="Tahoma"/>
              </a:rPr>
              <a:t>remote,  </a:t>
            </a:r>
            <a:r>
              <a:rPr sz="1587" b="1" spc="9" dirty="0">
                <a:solidFill>
                  <a:srgbClr val="008400"/>
                </a:solidFill>
                <a:latin typeface="Tahoma"/>
                <a:cs typeface="Tahoma"/>
              </a:rPr>
              <a:t># </a:t>
            </a:r>
            <a:r>
              <a:rPr sz="1587" b="1" spc="5" dirty="0">
                <a:solidFill>
                  <a:srgbClr val="008400"/>
                </a:solidFill>
                <a:latin typeface="Tahoma"/>
                <a:cs typeface="Tahoma"/>
              </a:rPr>
              <a:t>pero no modifica los ficheros del directorio de</a:t>
            </a:r>
            <a:r>
              <a:rPr sz="1587" b="1" spc="-50" dirty="0">
                <a:solidFill>
                  <a:srgbClr val="008400"/>
                </a:solidFill>
                <a:latin typeface="Tahoma"/>
                <a:cs typeface="Tahoma"/>
              </a:rPr>
              <a:t> </a:t>
            </a:r>
            <a:r>
              <a:rPr sz="1587" b="1" spc="5" dirty="0">
                <a:solidFill>
                  <a:srgbClr val="008400"/>
                </a:solidFill>
                <a:latin typeface="Tahoma"/>
                <a:cs typeface="Tahoma"/>
              </a:rPr>
              <a:t>trabajo.</a:t>
            </a:r>
            <a:endParaRPr sz="1587">
              <a:latin typeface="Tahoma"/>
              <a:cs typeface="Tahoma"/>
            </a:endParaRPr>
          </a:p>
          <a:p>
            <a:pPr marL="11516">
              <a:lnSpc>
                <a:spcPts val="1900"/>
              </a:lnSpc>
            </a:pPr>
            <a:r>
              <a:rPr sz="1587" b="1" spc="9" dirty="0">
                <a:solidFill>
                  <a:srgbClr val="008400"/>
                </a:solidFill>
                <a:latin typeface="Tahoma"/>
                <a:cs typeface="Tahoma"/>
              </a:rPr>
              <a:t># </a:t>
            </a:r>
            <a:r>
              <a:rPr sz="1587" b="1" spc="5" dirty="0">
                <a:solidFill>
                  <a:srgbClr val="008400"/>
                </a:solidFill>
                <a:latin typeface="Tahoma"/>
                <a:cs typeface="Tahoma"/>
              </a:rPr>
              <a:t>Las operaciones de merge las deberemos invocar</a:t>
            </a:r>
            <a:r>
              <a:rPr sz="1587" b="1" spc="-45" dirty="0">
                <a:solidFill>
                  <a:srgbClr val="008400"/>
                </a:solidFill>
                <a:latin typeface="Tahoma"/>
                <a:cs typeface="Tahoma"/>
              </a:rPr>
              <a:t> </a:t>
            </a:r>
            <a:r>
              <a:rPr sz="1587" b="1" spc="5" dirty="0">
                <a:solidFill>
                  <a:srgbClr val="008400"/>
                </a:solidFill>
                <a:latin typeface="Tahoma"/>
                <a:cs typeface="Tahoma"/>
              </a:rPr>
              <a:t>explícitamente.</a:t>
            </a:r>
            <a:endParaRPr sz="1587">
              <a:latin typeface="Tahoma"/>
              <a:cs typeface="Tahoma"/>
            </a:endParaRPr>
          </a:p>
          <a:p>
            <a:pPr>
              <a:lnSpc>
                <a:spcPct val="100000"/>
              </a:lnSpc>
              <a:spcBef>
                <a:spcPts val="41"/>
              </a:spcBef>
            </a:pPr>
            <a:endParaRPr sz="1542">
              <a:latin typeface="Tahoma"/>
              <a:cs typeface="Tahoma"/>
            </a:endParaRPr>
          </a:p>
          <a:p>
            <a:pPr marL="11516">
              <a:lnSpc>
                <a:spcPct val="100000"/>
              </a:lnSpc>
            </a:pPr>
            <a:r>
              <a:rPr sz="1587" b="1" spc="9" dirty="0">
                <a:solidFill>
                  <a:srgbClr val="008400"/>
                </a:solidFill>
                <a:latin typeface="Tahoma"/>
                <a:cs typeface="Tahoma"/>
              </a:rPr>
              <a:t>#</a:t>
            </a:r>
            <a:r>
              <a:rPr sz="1587" b="1" spc="-5" dirty="0">
                <a:solidFill>
                  <a:srgbClr val="008400"/>
                </a:solidFill>
                <a:latin typeface="Tahoma"/>
                <a:cs typeface="Tahoma"/>
              </a:rPr>
              <a:t> </a:t>
            </a:r>
            <a:r>
              <a:rPr sz="1587" b="1" spc="5" dirty="0">
                <a:solidFill>
                  <a:srgbClr val="008400"/>
                </a:solidFill>
                <a:latin typeface="Tahoma"/>
                <a:cs typeface="Tahoma"/>
              </a:rPr>
              <a:t>Ejemplo:</a:t>
            </a:r>
            <a:endParaRPr sz="1587">
              <a:latin typeface="Tahoma"/>
              <a:cs typeface="Tahoma"/>
            </a:endParaRPr>
          </a:p>
          <a:p>
            <a:pPr>
              <a:lnSpc>
                <a:spcPct val="100000"/>
              </a:lnSpc>
              <a:spcBef>
                <a:spcPts val="36"/>
              </a:spcBef>
            </a:pPr>
            <a:endParaRPr sz="1542">
              <a:latin typeface="Tahoma"/>
              <a:cs typeface="Tahoma"/>
            </a:endParaRPr>
          </a:p>
          <a:p>
            <a:pPr marL="11516">
              <a:lnSpc>
                <a:spcPts val="1904"/>
              </a:lnSpc>
            </a:pPr>
            <a:r>
              <a:rPr sz="1587" b="1" spc="9" dirty="0">
                <a:solidFill>
                  <a:srgbClr val="008400"/>
                </a:solidFill>
                <a:latin typeface="Tahoma"/>
                <a:cs typeface="Tahoma"/>
              </a:rPr>
              <a:t># </a:t>
            </a:r>
            <a:r>
              <a:rPr sz="1587" b="1" spc="5" dirty="0">
                <a:solidFill>
                  <a:srgbClr val="008400"/>
                </a:solidFill>
                <a:latin typeface="Tahoma"/>
                <a:cs typeface="Tahoma"/>
              </a:rPr>
              <a:t>Bajarse los datos que aun no tengo del repositorio del que </a:t>
            </a:r>
            <a:r>
              <a:rPr sz="1587" b="1" spc="9" dirty="0">
                <a:solidFill>
                  <a:srgbClr val="008400"/>
                </a:solidFill>
                <a:latin typeface="Tahoma"/>
                <a:cs typeface="Tahoma"/>
              </a:rPr>
              <a:t>me</a:t>
            </a:r>
            <a:r>
              <a:rPr sz="1587" b="1" spc="-63" dirty="0">
                <a:solidFill>
                  <a:srgbClr val="008400"/>
                </a:solidFill>
                <a:latin typeface="Tahoma"/>
                <a:cs typeface="Tahoma"/>
              </a:rPr>
              <a:t> </a:t>
            </a:r>
            <a:r>
              <a:rPr sz="1587" b="1" dirty="0">
                <a:solidFill>
                  <a:srgbClr val="008400"/>
                </a:solidFill>
                <a:latin typeface="Tahoma"/>
                <a:cs typeface="Tahoma"/>
              </a:rPr>
              <a:t>cloné:</a:t>
            </a:r>
            <a:endParaRPr sz="1587">
              <a:latin typeface="Tahoma"/>
              <a:cs typeface="Tahoma"/>
            </a:endParaRPr>
          </a:p>
          <a:p>
            <a:pPr marL="11516">
              <a:lnSpc>
                <a:spcPts val="1904"/>
              </a:lnSpc>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fetch</a:t>
            </a:r>
            <a:r>
              <a:rPr sz="1587" b="1" spc="-5" dirty="0">
                <a:solidFill>
                  <a:srgbClr val="FF2600"/>
                </a:solidFill>
                <a:latin typeface="Tahoma"/>
                <a:cs typeface="Tahoma"/>
              </a:rPr>
              <a:t> </a:t>
            </a:r>
            <a:r>
              <a:rPr sz="1587" b="1" spc="5" dirty="0">
                <a:solidFill>
                  <a:srgbClr val="0433FF"/>
                </a:solidFill>
                <a:latin typeface="Tahoma"/>
                <a:cs typeface="Tahoma"/>
              </a:rPr>
              <a:t>origin</a:t>
            </a:r>
            <a:endParaRPr sz="1587">
              <a:latin typeface="Tahoma"/>
              <a:cs typeface="Tahoma"/>
            </a:endParaRPr>
          </a:p>
          <a:p>
            <a:pPr>
              <a:lnSpc>
                <a:spcPct val="100000"/>
              </a:lnSpc>
              <a:spcBef>
                <a:spcPts val="41"/>
              </a:spcBef>
            </a:pPr>
            <a:endParaRPr sz="1542">
              <a:latin typeface="Tahoma"/>
              <a:cs typeface="Tahoma"/>
            </a:endParaRPr>
          </a:p>
          <a:p>
            <a:pPr marL="11516">
              <a:lnSpc>
                <a:spcPts val="1904"/>
              </a:lnSpc>
            </a:pPr>
            <a:r>
              <a:rPr sz="1587" b="1" spc="9" dirty="0">
                <a:solidFill>
                  <a:srgbClr val="008400"/>
                </a:solidFill>
                <a:latin typeface="Tahoma"/>
                <a:cs typeface="Tahoma"/>
              </a:rPr>
              <a:t># </a:t>
            </a:r>
            <a:r>
              <a:rPr sz="1587" b="1" spc="5" dirty="0">
                <a:solidFill>
                  <a:srgbClr val="008400"/>
                </a:solidFill>
                <a:latin typeface="Tahoma"/>
                <a:cs typeface="Tahoma"/>
              </a:rPr>
              <a:t>Ahora </a:t>
            </a:r>
            <a:r>
              <a:rPr sz="1587" b="1" spc="9" dirty="0">
                <a:solidFill>
                  <a:srgbClr val="008400"/>
                </a:solidFill>
                <a:latin typeface="Tahoma"/>
                <a:cs typeface="Tahoma"/>
              </a:rPr>
              <a:t>mezclo </a:t>
            </a:r>
            <a:r>
              <a:rPr sz="1587" b="1" spc="5" dirty="0">
                <a:solidFill>
                  <a:srgbClr val="008400"/>
                </a:solidFill>
                <a:latin typeface="Tahoma"/>
                <a:cs typeface="Tahoma"/>
              </a:rPr>
              <a:t>mi rama </a:t>
            </a:r>
            <a:r>
              <a:rPr sz="1587" b="1" dirty="0">
                <a:solidFill>
                  <a:srgbClr val="008400"/>
                </a:solidFill>
                <a:latin typeface="Tahoma"/>
                <a:cs typeface="Tahoma"/>
              </a:rPr>
              <a:t>actual </a:t>
            </a:r>
            <a:r>
              <a:rPr sz="1587" b="1" spc="5" dirty="0">
                <a:solidFill>
                  <a:srgbClr val="008400"/>
                </a:solidFill>
                <a:latin typeface="Tahoma"/>
                <a:cs typeface="Tahoma"/>
              </a:rPr>
              <a:t>con la rama demo de</a:t>
            </a:r>
            <a:r>
              <a:rPr sz="1587" b="1" spc="-45" dirty="0">
                <a:solidFill>
                  <a:srgbClr val="008400"/>
                </a:solidFill>
                <a:latin typeface="Tahoma"/>
                <a:cs typeface="Tahoma"/>
              </a:rPr>
              <a:t> </a:t>
            </a:r>
            <a:r>
              <a:rPr sz="1587" b="1" spc="5" dirty="0">
                <a:solidFill>
                  <a:srgbClr val="008400"/>
                </a:solidFill>
                <a:latin typeface="Tahoma"/>
                <a:cs typeface="Tahoma"/>
              </a:rPr>
              <a:t>origin:</a:t>
            </a:r>
            <a:endParaRPr sz="1587">
              <a:latin typeface="Tahoma"/>
              <a:cs typeface="Tahoma"/>
            </a:endParaRPr>
          </a:p>
          <a:p>
            <a:pPr marL="11516">
              <a:lnSpc>
                <a:spcPts val="1904"/>
              </a:lnSpc>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merge</a:t>
            </a:r>
            <a:r>
              <a:rPr sz="1587" b="1" spc="-5" dirty="0">
                <a:solidFill>
                  <a:srgbClr val="FF2600"/>
                </a:solidFill>
                <a:latin typeface="Tahoma"/>
                <a:cs typeface="Tahoma"/>
              </a:rPr>
              <a:t> </a:t>
            </a:r>
            <a:r>
              <a:rPr sz="1587" b="1" spc="5" dirty="0">
                <a:solidFill>
                  <a:srgbClr val="0433FF"/>
                </a:solidFill>
                <a:latin typeface="Tahoma"/>
                <a:cs typeface="Tahoma"/>
              </a:rPr>
              <a:t>origin/demo</a:t>
            </a:r>
            <a:endParaRPr sz="1587">
              <a:latin typeface="Tahoma"/>
              <a:cs typeface="Tahoma"/>
            </a:endParaRPr>
          </a:p>
        </p:txBody>
      </p:sp>
    </p:spTree>
    <p:extLst>
      <p:ext uri="{BB962C8B-B14F-4D97-AF65-F5344CB8AC3E}">
        <p14:creationId xmlns:p14="http://schemas.microsoft.com/office/powerpoint/2010/main" val="22271463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FAE9C8E6-F976-49F0-8200-DF893A33A09B}"/>
              </a:ext>
            </a:extLst>
          </p:cNvPr>
          <p:cNvSpPr>
            <a:spLocks noGrp="1"/>
          </p:cNvSpPr>
          <p:nvPr>
            <p:ph type="title"/>
          </p:nvPr>
        </p:nvSpPr>
        <p:spPr/>
        <p:txBody>
          <a:bodyPr/>
          <a:lstStyle/>
          <a:p>
            <a:r>
              <a:rPr lang="es-ES" dirty="0" err="1"/>
              <a:t>Github</a:t>
            </a:r>
            <a:r>
              <a:rPr lang="es-ES" dirty="0"/>
              <a:t> en la vida real</a:t>
            </a:r>
          </a:p>
        </p:txBody>
      </p:sp>
      <p:pic>
        <p:nvPicPr>
          <p:cNvPr id="2" name="Marcador de contenido 1">
            <a:extLst>
              <a:ext uri="{FF2B5EF4-FFF2-40B4-BE49-F238E27FC236}">
                <a16:creationId xmlns:a16="http://schemas.microsoft.com/office/drawing/2014/main" id="{59EEE78E-7D03-4EE0-B9B2-D9FDF18532A6}"/>
              </a:ext>
            </a:extLst>
          </p:cNvPr>
          <p:cNvPicPr>
            <a:picLocks noGrp="1" noChangeAspect="1"/>
          </p:cNvPicPr>
          <p:nvPr>
            <p:ph idx="1"/>
          </p:nvPr>
        </p:nvPicPr>
        <p:blipFill>
          <a:blip r:embed="rId2"/>
          <a:stretch>
            <a:fillRect/>
          </a:stretch>
        </p:blipFill>
        <p:spPr>
          <a:xfrm>
            <a:off x="2907034" y="1130300"/>
            <a:ext cx="6365232" cy="5003800"/>
          </a:xfrm>
          <a:prstGeom prst="rect">
            <a:avLst/>
          </a:prstGeom>
        </p:spPr>
      </p:pic>
    </p:spTree>
    <p:extLst>
      <p:ext uri="{BB962C8B-B14F-4D97-AF65-F5344CB8AC3E}">
        <p14:creationId xmlns:p14="http://schemas.microsoft.com/office/powerpoint/2010/main" val="112999078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Descargar datos y Mezclar</a:t>
            </a:r>
            <a:endParaRPr lang="es-ES"/>
          </a:p>
        </p:txBody>
      </p:sp>
      <p:sp>
        <p:nvSpPr>
          <p:cNvPr id="4" name="object 4"/>
          <p:cNvSpPr txBox="1"/>
          <p:nvPr/>
        </p:nvSpPr>
        <p:spPr>
          <a:xfrm>
            <a:off x="2048571" y="2178849"/>
            <a:ext cx="8094858" cy="2924007"/>
          </a:xfrm>
          <a:prstGeom prst="rect">
            <a:avLst/>
          </a:prstGeom>
        </p:spPr>
        <p:txBody>
          <a:bodyPr vert="horz" wrap="square" lIns="0" tIns="13243" rIns="0" bIns="0" rtlCol="0">
            <a:spAutoFit/>
          </a:bodyPr>
          <a:lstStyle/>
          <a:p>
            <a:pPr marL="844724" marR="2971797" indent="-833784">
              <a:lnSpc>
                <a:spcPct val="100000"/>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Bajarse los datos de un remoto y </a:t>
            </a:r>
            <a:r>
              <a:rPr sz="1587" b="1" dirty="0">
                <a:solidFill>
                  <a:srgbClr val="008400"/>
                </a:solidFill>
                <a:latin typeface="Tahoma"/>
                <a:cs typeface="Tahoma"/>
              </a:rPr>
              <a:t>aplicar </a:t>
            </a:r>
            <a:r>
              <a:rPr sz="1587" b="1" spc="5" dirty="0">
                <a:solidFill>
                  <a:srgbClr val="008400"/>
                </a:solidFill>
                <a:latin typeface="Tahoma"/>
                <a:cs typeface="Tahoma"/>
              </a:rPr>
              <a:t>merge:  </a:t>
            </a:r>
            <a:r>
              <a:rPr sz="1587" b="1" spc="5" dirty="0">
                <a:solidFill>
                  <a:srgbClr val="FF2600"/>
                </a:solidFill>
                <a:latin typeface="Tahoma"/>
                <a:cs typeface="Tahoma"/>
              </a:rPr>
              <a:t>git pull </a:t>
            </a:r>
            <a:r>
              <a:rPr sz="1587" b="1" spc="5" dirty="0">
                <a:solidFill>
                  <a:srgbClr val="0433FF"/>
                </a:solidFill>
                <a:latin typeface="Tahoma"/>
                <a:cs typeface="Tahoma"/>
              </a:rPr>
              <a:t>[nombre_del_remote</a:t>
            </a:r>
            <a:r>
              <a:rPr sz="1587" b="1" spc="-32" dirty="0">
                <a:solidFill>
                  <a:srgbClr val="0433FF"/>
                </a:solidFill>
                <a:latin typeface="Tahoma"/>
                <a:cs typeface="Tahoma"/>
              </a:rPr>
              <a:t> </a:t>
            </a:r>
            <a:r>
              <a:rPr sz="1587" b="1" spc="5" dirty="0">
                <a:solidFill>
                  <a:srgbClr val="0433FF"/>
                </a:solidFill>
                <a:latin typeface="Tahoma"/>
                <a:cs typeface="Tahoma"/>
              </a:rPr>
              <a:t>[refspec]]</a:t>
            </a:r>
            <a:endParaRPr sz="1587" dirty="0">
              <a:latin typeface="Tahoma"/>
              <a:cs typeface="Tahoma"/>
            </a:endParaRPr>
          </a:p>
          <a:p>
            <a:pPr>
              <a:lnSpc>
                <a:spcPct val="100000"/>
              </a:lnSpc>
              <a:spcBef>
                <a:spcPts val="36"/>
              </a:spcBef>
            </a:pPr>
            <a:endParaRPr sz="1542" dirty="0">
              <a:latin typeface="Tahoma"/>
              <a:cs typeface="Tahoma"/>
            </a:endParaRPr>
          </a:p>
          <a:p>
            <a:pPr marL="11516">
              <a:lnSpc>
                <a:spcPts val="1904"/>
              </a:lnSpc>
            </a:pPr>
            <a:r>
              <a:rPr sz="1587" b="1" spc="9" dirty="0">
                <a:solidFill>
                  <a:srgbClr val="008400"/>
                </a:solidFill>
                <a:latin typeface="Tahoma"/>
                <a:cs typeface="Tahoma"/>
              </a:rPr>
              <a:t># </a:t>
            </a:r>
            <a:r>
              <a:rPr sz="1587" b="1" spc="5" dirty="0">
                <a:solidFill>
                  <a:srgbClr val="008400"/>
                </a:solidFill>
                <a:latin typeface="Tahoma"/>
                <a:cs typeface="Tahoma"/>
              </a:rPr>
              <a:t>Si la rama </a:t>
            </a:r>
            <a:r>
              <a:rPr sz="1587" b="1" dirty="0">
                <a:solidFill>
                  <a:srgbClr val="008400"/>
                </a:solidFill>
                <a:latin typeface="Tahoma"/>
                <a:cs typeface="Tahoma"/>
              </a:rPr>
              <a:t>actual </a:t>
            </a:r>
            <a:r>
              <a:rPr sz="1587" b="1" spc="5" dirty="0">
                <a:solidFill>
                  <a:srgbClr val="008400"/>
                </a:solidFill>
                <a:latin typeface="Tahoma"/>
                <a:cs typeface="Tahoma"/>
              </a:rPr>
              <a:t>es una tracking</a:t>
            </a:r>
            <a:r>
              <a:rPr sz="1587" b="1" spc="-36" dirty="0">
                <a:solidFill>
                  <a:srgbClr val="008400"/>
                </a:solidFill>
                <a:latin typeface="Tahoma"/>
                <a:cs typeface="Tahoma"/>
              </a:rPr>
              <a:t> </a:t>
            </a:r>
            <a:r>
              <a:rPr sz="1587" b="1" dirty="0">
                <a:solidFill>
                  <a:srgbClr val="008400"/>
                </a:solidFill>
                <a:latin typeface="Tahoma"/>
                <a:cs typeface="Tahoma"/>
              </a:rPr>
              <a:t>branch:</a:t>
            </a:r>
            <a:endParaRPr sz="1587" dirty="0">
              <a:latin typeface="Tahoma"/>
              <a:cs typeface="Tahoma"/>
            </a:endParaRPr>
          </a:p>
          <a:p>
            <a:pPr marL="11516" marR="4607">
              <a:lnSpc>
                <a:spcPts val="1904"/>
              </a:lnSpc>
              <a:spcBef>
                <a:spcPts val="59"/>
              </a:spcBef>
              <a:tabLst>
                <a:tab pos="475050" algn="l"/>
              </a:tabLst>
            </a:pPr>
            <a:r>
              <a:rPr sz="1587" b="1" spc="9" dirty="0">
                <a:solidFill>
                  <a:srgbClr val="008400"/>
                </a:solidFill>
                <a:latin typeface="Tahoma"/>
                <a:cs typeface="Tahoma"/>
              </a:rPr>
              <a:t>#	</a:t>
            </a:r>
            <a:r>
              <a:rPr sz="1587" b="1" dirty="0">
                <a:solidFill>
                  <a:srgbClr val="008400"/>
                </a:solidFill>
                <a:latin typeface="Tahoma"/>
                <a:cs typeface="Tahoma"/>
              </a:rPr>
              <a:t>El </a:t>
            </a:r>
            <a:r>
              <a:rPr sz="1587" b="1" spc="5" dirty="0">
                <a:solidFill>
                  <a:srgbClr val="008400"/>
                </a:solidFill>
                <a:latin typeface="Tahoma"/>
                <a:cs typeface="Tahoma"/>
              </a:rPr>
              <a:t>comando </a:t>
            </a:r>
            <a:r>
              <a:rPr sz="1587" b="1" spc="5" dirty="0">
                <a:solidFill>
                  <a:srgbClr val="FF2600"/>
                </a:solidFill>
                <a:latin typeface="Tahoma"/>
                <a:cs typeface="Tahoma"/>
              </a:rPr>
              <a:t>git pull </a:t>
            </a:r>
            <a:r>
              <a:rPr sz="1587" b="1" spc="5" dirty="0">
                <a:solidFill>
                  <a:srgbClr val="0433FF"/>
                </a:solidFill>
                <a:latin typeface="Tahoma"/>
                <a:cs typeface="Tahoma"/>
              </a:rPr>
              <a:t>[nombre_del_remote]</a:t>
            </a:r>
            <a:r>
              <a:rPr sz="1587" b="1" spc="5" dirty="0">
                <a:solidFill>
                  <a:srgbClr val="008400"/>
                </a:solidFill>
                <a:latin typeface="Tahoma"/>
                <a:cs typeface="Tahoma"/>
              </a:rPr>
              <a:t>, actualiza la rama </a:t>
            </a:r>
            <a:r>
              <a:rPr sz="1587" b="1" dirty="0">
                <a:solidFill>
                  <a:srgbClr val="008400"/>
                </a:solidFill>
                <a:latin typeface="Tahoma"/>
                <a:cs typeface="Tahoma"/>
              </a:rPr>
              <a:t>actual </a:t>
            </a:r>
            <a:r>
              <a:rPr sz="1587" b="1" spc="5" dirty="0">
                <a:solidFill>
                  <a:srgbClr val="008400"/>
                </a:solidFill>
                <a:latin typeface="Tahoma"/>
                <a:cs typeface="Tahoma"/>
              </a:rPr>
              <a:t>con los  </a:t>
            </a:r>
            <a:r>
              <a:rPr sz="1587" b="1" spc="9" dirty="0">
                <a:solidFill>
                  <a:srgbClr val="008400"/>
                </a:solidFill>
                <a:latin typeface="Tahoma"/>
                <a:cs typeface="Tahoma"/>
              </a:rPr>
              <a:t>#	</a:t>
            </a:r>
            <a:r>
              <a:rPr sz="1587" b="1" spc="5" dirty="0">
                <a:solidFill>
                  <a:srgbClr val="008400"/>
                </a:solidFill>
                <a:latin typeface="Tahoma"/>
                <a:cs typeface="Tahoma"/>
              </a:rPr>
              <a:t>cambios realizados en la rama asociada del repositorio</a:t>
            </a:r>
            <a:r>
              <a:rPr sz="1587" b="1" spc="-32" dirty="0">
                <a:solidFill>
                  <a:srgbClr val="008400"/>
                </a:solidFill>
                <a:latin typeface="Tahoma"/>
                <a:cs typeface="Tahoma"/>
              </a:rPr>
              <a:t> </a:t>
            </a:r>
            <a:r>
              <a:rPr sz="1587" b="1" spc="5" dirty="0">
                <a:solidFill>
                  <a:srgbClr val="008400"/>
                </a:solidFill>
                <a:latin typeface="Tahoma"/>
                <a:cs typeface="Tahoma"/>
              </a:rPr>
              <a:t>remoto.</a:t>
            </a:r>
            <a:endParaRPr sz="1587" dirty="0">
              <a:latin typeface="Tahoma"/>
              <a:cs typeface="Tahoma"/>
            </a:endParaRPr>
          </a:p>
          <a:p>
            <a:pPr marL="11516">
              <a:lnSpc>
                <a:spcPts val="1836"/>
              </a:lnSpc>
              <a:tabLst>
                <a:tab pos="1745880" algn="l"/>
              </a:tabLst>
            </a:pPr>
            <a:r>
              <a:rPr sz="1587" b="1" spc="5" dirty="0">
                <a:solidFill>
                  <a:srgbClr val="941751"/>
                </a:solidFill>
                <a:latin typeface="Tahoma"/>
                <a:cs typeface="Tahoma"/>
              </a:rPr>
              <a:t>$ </a:t>
            </a:r>
            <a:r>
              <a:rPr sz="1587" b="1" dirty="0">
                <a:latin typeface="Tahoma"/>
                <a:cs typeface="Tahoma"/>
              </a:rPr>
              <a:t>git</a:t>
            </a:r>
            <a:r>
              <a:rPr sz="1587" b="1" spc="9" dirty="0">
                <a:latin typeface="Tahoma"/>
                <a:cs typeface="Tahoma"/>
              </a:rPr>
              <a:t> </a:t>
            </a:r>
            <a:r>
              <a:rPr sz="1587" b="1" spc="5" dirty="0">
                <a:solidFill>
                  <a:srgbClr val="FF2600"/>
                </a:solidFill>
                <a:latin typeface="Tahoma"/>
                <a:cs typeface="Tahoma"/>
              </a:rPr>
              <a:t>pull </a:t>
            </a:r>
            <a:r>
              <a:rPr sz="1587" b="1" spc="5" dirty="0">
                <a:solidFill>
                  <a:srgbClr val="0433FF"/>
                </a:solidFill>
                <a:latin typeface="Tahoma"/>
                <a:cs typeface="Tahoma"/>
              </a:rPr>
              <a:t>origin	</a:t>
            </a:r>
            <a:r>
              <a:rPr sz="1587" b="1" spc="9" dirty="0">
                <a:solidFill>
                  <a:srgbClr val="008400"/>
                </a:solidFill>
                <a:latin typeface="Tahoma"/>
                <a:cs typeface="Tahoma"/>
              </a:rPr>
              <a:t># Actualiza </a:t>
            </a:r>
            <a:r>
              <a:rPr sz="1587" b="1" spc="5" dirty="0">
                <a:solidFill>
                  <a:srgbClr val="008400"/>
                </a:solidFill>
                <a:latin typeface="Tahoma"/>
                <a:cs typeface="Tahoma"/>
              </a:rPr>
              <a:t>rama </a:t>
            </a:r>
            <a:r>
              <a:rPr sz="1587" b="1" dirty="0">
                <a:solidFill>
                  <a:srgbClr val="008400"/>
                </a:solidFill>
                <a:latin typeface="Tahoma"/>
                <a:cs typeface="Tahoma"/>
              </a:rPr>
              <a:t>actual </a:t>
            </a:r>
            <a:r>
              <a:rPr sz="1587" b="1" spc="5" dirty="0">
                <a:solidFill>
                  <a:srgbClr val="008400"/>
                </a:solidFill>
                <a:latin typeface="Tahoma"/>
                <a:cs typeface="Tahoma"/>
              </a:rPr>
              <a:t>con los cambios en</a:t>
            </a:r>
            <a:r>
              <a:rPr sz="1587" b="1" spc="-41" dirty="0">
                <a:solidFill>
                  <a:srgbClr val="008400"/>
                </a:solidFill>
                <a:latin typeface="Tahoma"/>
                <a:cs typeface="Tahoma"/>
              </a:rPr>
              <a:t> </a:t>
            </a:r>
            <a:r>
              <a:rPr sz="1587" b="1" spc="5" dirty="0">
                <a:solidFill>
                  <a:srgbClr val="008400"/>
                </a:solidFill>
                <a:latin typeface="Tahoma"/>
                <a:cs typeface="Tahoma"/>
              </a:rPr>
              <a:t>origin.</a:t>
            </a:r>
            <a:endParaRPr sz="1587" dirty="0">
              <a:latin typeface="Tahoma"/>
              <a:cs typeface="Tahoma"/>
            </a:endParaRPr>
          </a:p>
          <a:p>
            <a:pPr marL="11516">
              <a:lnSpc>
                <a:spcPts val="1904"/>
              </a:lnSpc>
              <a:tabLst>
                <a:tab pos="1747031" algn="l"/>
              </a:tabLst>
            </a:pPr>
            <a:r>
              <a:rPr sz="1587" b="1" spc="5" dirty="0">
                <a:solidFill>
                  <a:srgbClr val="941751"/>
                </a:solidFill>
                <a:latin typeface="Tahoma"/>
                <a:cs typeface="Tahoma"/>
              </a:rPr>
              <a:t>$ </a:t>
            </a:r>
            <a:r>
              <a:rPr sz="1587" b="1" dirty="0">
                <a:latin typeface="Tahoma"/>
                <a:cs typeface="Tahoma"/>
              </a:rPr>
              <a:t>git</a:t>
            </a:r>
            <a:r>
              <a:rPr sz="1587" b="1" spc="9" dirty="0">
                <a:latin typeface="Tahoma"/>
                <a:cs typeface="Tahoma"/>
              </a:rPr>
              <a:t> </a:t>
            </a:r>
            <a:r>
              <a:rPr sz="1587" b="1" spc="5" dirty="0">
                <a:solidFill>
                  <a:srgbClr val="FF2600"/>
                </a:solidFill>
                <a:latin typeface="Tahoma"/>
                <a:cs typeface="Tahoma"/>
              </a:rPr>
              <a:t>pull	</a:t>
            </a:r>
            <a:r>
              <a:rPr sz="1587" b="1" spc="9" dirty="0">
                <a:solidFill>
                  <a:srgbClr val="008400"/>
                </a:solidFill>
                <a:latin typeface="Tahoma"/>
                <a:cs typeface="Tahoma"/>
              </a:rPr>
              <a:t># </a:t>
            </a:r>
            <a:r>
              <a:rPr sz="1587" b="1" spc="5" dirty="0">
                <a:solidFill>
                  <a:srgbClr val="008400"/>
                </a:solidFill>
                <a:latin typeface="Tahoma"/>
                <a:cs typeface="Tahoma"/>
              </a:rPr>
              <a:t>Por defecto se </a:t>
            </a:r>
            <a:r>
              <a:rPr sz="1587" b="1" spc="9" dirty="0">
                <a:solidFill>
                  <a:srgbClr val="008400"/>
                </a:solidFill>
                <a:latin typeface="Tahoma"/>
                <a:cs typeface="Tahoma"/>
              </a:rPr>
              <a:t>realiza </a:t>
            </a:r>
            <a:r>
              <a:rPr sz="1587" b="1" spc="5" dirty="0">
                <a:solidFill>
                  <a:srgbClr val="008400"/>
                </a:solidFill>
                <a:latin typeface="Tahoma"/>
                <a:cs typeface="Tahoma"/>
              </a:rPr>
              <a:t>un pull de</a:t>
            </a:r>
            <a:r>
              <a:rPr sz="1587" b="1" spc="-50" dirty="0">
                <a:solidFill>
                  <a:srgbClr val="008400"/>
                </a:solidFill>
                <a:latin typeface="Tahoma"/>
                <a:cs typeface="Tahoma"/>
              </a:rPr>
              <a:t> </a:t>
            </a:r>
            <a:r>
              <a:rPr sz="1587" b="1" spc="5" dirty="0">
                <a:solidFill>
                  <a:srgbClr val="008400"/>
                </a:solidFill>
                <a:latin typeface="Tahoma"/>
                <a:cs typeface="Tahoma"/>
              </a:rPr>
              <a:t>origin.</a:t>
            </a:r>
            <a:endParaRPr sz="1587" dirty="0">
              <a:latin typeface="Tahoma"/>
              <a:cs typeface="Tahoma"/>
            </a:endParaRPr>
          </a:p>
          <a:p>
            <a:pPr>
              <a:lnSpc>
                <a:spcPct val="100000"/>
              </a:lnSpc>
              <a:spcBef>
                <a:spcPts val="41"/>
              </a:spcBef>
            </a:pPr>
            <a:endParaRPr sz="1542" dirty="0">
              <a:latin typeface="Tahoma"/>
              <a:cs typeface="Tahoma"/>
            </a:endParaRPr>
          </a:p>
          <a:p>
            <a:pPr marL="11516" marR="104799">
              <a:lnSpc>
                <a:spcPct val="100000"/>
              </a:lnSpc>
            </a:pPr>
            <a:r>
              <a:rPr sz="1587" b="1" spc="9" dirty="0">
                <a:solidFill>
                  <a:srgbClr val="008400"/>
                </a:solidFill>
                <a:latin typeface="Tahoma"/>
                <a:cs typeface="Tahoma"/>
              </a:rPr>
              <a:t># </a:t>
            </a:r>
            <a:r>
              <a:rPr sz="1587" b="1" spc="5" dirty="0">
                <a:solidFill>
                  <a:srgbClr val="008400"/>
                </a:solidFill>
                <a:latin typeface="Tahoma"/>
                <a:cs typeface="Tahoma"/>
              </a:rPr>
              <a:t>Este comando </a:t>
            </a:r>
            <a:r>
              <a:rPr sz="1587" b="1" dirty="0">
                <a:solidFill>
                  <a:srgbClr val="008400"/>
                </a:solidFill>
                <a:latin typeface="Tahoma"/>
                <a:cs typeface="Tahoma"/>
              </a:rPr>
              <a:t>ejecuta </a:t>
            </a:r>
            <a:r>
              <a:rPr sz="1587" b="1" spc="5" dirty="0">
                <a:solidFill>
                  <a:srgbClr val="008400"/>
                </a:solidFill>
                <a:latin typeface="Tahoma"/>
                <a:cs typeface="Tahoma"/>
              </a:rPr>
              <a:t>un fetch con los argumentos dados, y despues </a:t>
            </a:r>
            <a:r>
              <a:rPr sz="1587" b="1" spc="9" dirty="0">
                <a:solidFill>
                  <a:srgbClr val="008400"/>
                </a:solidFill>
                <a:latin typeface="Tahoma"/>
                <a:cs typeface="Tahoma"/>
              </a:rPr>
              <a:t>realiza  # </a:t>
            </a:r>
            <a:r>
              <a:rPr sz="1587" b="1" spc="5" dirty="0">
                <a:solidFill>
                  <a:srgbClr val="008400"/>
                </a:solidFill>
                <a:latin typeface="Tahoma"/>
                <a:cs typeface="Tahoma"/>
              </a:rPr>
              <a:t>un merge en la rama </a:t>
            </a:r>
            <a:r>
              <a:rPr sz="1587" b="1" dirty="0">
                <a:solidFill>
                  <a:srgbClr val="008400"/>
                </a:solidFill>
                <a:latin typeface="Tahoma"/>
                <a:cs typeface="Tahoma"/>
              </a:rPr>
              <a:t>actual </a:t>
            </a:r>
            <a:r>
              <a:rPr sz="1587" b="1" spc="5" dirty="0">
                <a:solidFill>
                  <a:srgbClr val="008400"/>
                </a:solidFill>
                <a:latin typeface="Tahoma"/>
                <a:cs typeface="Tahoma"/>
              </a:rPr>
              <a:t>con los datos</a:t>
            </a:r>
            <a:r>
              <a:rPr sz="1587" b="1" spc="-45" dirty="0">
                <a:solidFill>
                  <a:srgbClr val="008400"/>
                </a:solidFill>
                <a:latin typeface="Tahoma"/>
                <a:cs typeface="Tahoma"/>
              </a:rPr>
              <a:t> </a:t>
            </a:r>
            <a:r>
              <a:rPr sz="1587" b="1" spc="5" dirty="0">
                <a:solidFill>
                  <a:srgbClr val="008400"/>
                </a:solidFill>
                <a:latin typeface="Tahoma"/>
                <a:cs typeface="Tahoma"/>
              </a:rPr>
              <a:t>descargados.</a:t>
            </a:r>
            <a:endParaRPr sz="1587" dirty="0">
              <a:latin typeface="Tahoma"/>
              <a:cs typeface="Tahoma"/>
            </a:endParaRPr>
          </a:p>
          <a:p>
            <a:pPr marL="11516">
              <a:lnSpc>
                <a:spcPts val="1900"/>
              </a:lnSpc>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pull </a:t>
            </a:r>
            <a:r>
              <a:rPr sz="1587" b="1" spc="5" dirty="0">
                <a:solidFill>
                  <a:srgbClr val="0433FF"/>
                </a:solidFill>
                <a:latin typeface="Tahoma"/>
                <a:cs typeface="Tahoma"/>
              </a:rPr>
              <a:t>pepito demo </a:t>
            </a:r>
            <a:r>
              <a:rPr sz="1587" b="1" spc="9" dirty="0">
                <a:solidFill>
                  <a:srgbClr val="008400"/>
                </a:solidFill>
                <a:latin typeface="Tahoma"/>
                <a:cs typeface="Tahoma"/>
              </a:rPr>
              <a:t># Mezcla </a:t>
            </a:r>
            <a:r>
              <a:rPr sz="1587" b="1" spc="5" dirty="0">
                <a:solidFill>
                  <a:srgbClr val="008400"/>
                </a:solidFill>
                <a:latin typeface="Tahoma"/>
                <a:cs typeface="Tahoma"/>
              </a:rPr>
              <a:t>en la rama </a:t>
            </a:r>
            <a:r>
              <a:rPr sz="1587" b="1" dirty="0">
                <a:solidFill>
                  <a:srgbClr val="008400"/>
                </a:solidFill>
                <a:latin typeface="Tahoma"/>
                <a:cs typeface="Tahoma"/>
              </a:rPr>
              <a:t>actual </a:t>
            </a:r>
            <a:r>
              <a:rPr sz="1587" b="1" spc="5" dirty="0">
                <a:solidFill>
                  <a:srgbClr val="008400"/>
                </a:solidFill>
                <a:latin typeface="Tahoma"/>
                <a:cs typeface="Tahoma"/>
              </a:rPr>
              <a:t>la rama demo de</a:t>
            </a:r>
            <a:r>
              <a:rPr sz="1587" b="1" spc="-27" dirty="0">
                <a:solidFill>
                  <a:srgbClr val="008400"/>
                </a:solidFill>
                <a:latin typeface="Tahoma"/>
                <a:cs typeface="Tahoma"/>
              </a:rPr>
              <a:t> </a:t>
            </a:r>
            <a:r>
              <a:rPr sz="1587" b="1" spc="5" dirty="0">
                <a:solidFill>
                  <a:srgbClr val="008400"/>
                </a:solidFill>
                <a:latin typeface="Tahoma"/>
                <a:cs typeface="Tahoma"/>
              </a:rPr>
              <a:t>pepito.</a:t>
            </a:r>
            <a:endParaRPr sz="1587" dirty="0">
              <a:latin typeface="Tahoma"/>
              <a:cs typeface="Tahoma"/>
            </a:endParaRPr>
          </a:p>
        </p:txBody>
      </p:sp>
    </p:spTree>
    <p:extLst>
      <p:ext uri="{BB962C8B-B14F-4D97-AF65-F5344CB8AC3E}">
        <p14:creationId xmlns:p14="http://schemas.microsoft.com/office/powerpoint/2010/main" val="18705757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p:txBody>
          <a:bodyPr/>
          <a:lstStyle/>
          <a:p>
            <a:r>
              <a:rPr lang="es-ES" dirty="0"/>
              <a:t>Subir datos a un remote</a:t>
            </a:r>
            <a:endParaRPr lang="es-ES"/>
          </a:p>
        </p:txBody>
      </p:sp>
      <p:sp>
        <p:nvSpPr>
          <p:cNvPr id="4" name="object 4"/>
          <p:cNvSpPr txBox="1"/>
          <p:nvPr/>
        </p:nvSpPr>
        <p:spPr>
          <a:xfrm>
            <a:off x="1852655" y="951081"/>
            <a:ext cx="8489870" cy="3165275"/>
          </a:xfrm>
          <a:prstGeom prst="rect">
            <a:avLst/>
          </a:prstGeom>
        </p:spPr>
        <p:txBody>
          <a:bodyPr vert="horz" wrap="square" lIns="0" tIns="13243" rIns="0" bIns="0" rtlCol="0">
            <a:spAutoFit/>
          </a:bodyPr>
          <a:lstStyle/>
          <a:p>
            <a:pPr marL="249329" marR="1533978" indent="-238389">
              <a:lnSpc>
                <a:spcPct val="100000"/>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De forma </a:t>
            </a:r>
            <a:r>
              <a:rPr sz="1587" b="1" dirty="0">
                <a:solidFill>
                  <a:srgbClr val="008400"/>
                </a:solidFill>
                <a:latin typeface="Tahoma"/>
                <a:cs typeface="Tahoma"/>
              </a:rPr>
              <a:t>general, el </a:t>
            </a:r>
            <a:r>
              <a:rPr sz="1587" b="1" spc="5" dirty="0">
                <a:solidFill>
                  <a:srgbClr val="008400"/>
                </a:solidFill>
                <a:latin typeface="Tahoma"/>
                <a:cs typeface="Tahoma"/>
              </a:rPr>
              <a:t>comando para </a:t>
            </a:r>
            <a:r>
              <a:rPr sz="1587" b="1" dirty="0">
                <a:solidFill>
                  <a:srgbClr val="008400"/>
                </a:solidFill>
                <a:latin typeface="Tahoma"/>
                <a:cs typeface="Tahoma"/>
              </a:rPr>
              <a:t>subir </a:t>
            </a:r>
            <a:r>
              <a:rPr sz="1587" b="1" spc="5" dirty="0">
                <a:solidFill>
                  <a:srgbClr val="008400"/>
                </a:solidFill>
                <a:latin typeface="Tahoma"/>
                <a:cs typeface="Tahoma"/>
              </a:rPr>
              <a:t>cambios a un remote </a:t>
            </a:r>
            <a:r>
              <a:rPr sz="1587" b="1" dirty="0">
                <a:solidFill>
                  <a:srgbClr val="008400"/>
                </a:solidFill>
                <a:latin typeface="Tahoma"/>
                <a:cs typeface="Tahoma"/>
              </a:rPr>
              <a:t>es:  </a:t>
            </a:r>
            <a:r>
              <a:rPr sz="1587" b="1" spc="5" dirty="0">
                <a:solidFill>
                  <a:srgbClr val="FF2600"/>
                </a:solidFill>
                <a:latin typeface="Tahoma"/>
                <a:cs typeface="Tahoma"/>
              </a:rPr>
              <a:t>git push </a:t>
            </a:r>
            <a:r>
              <a:rPr sz="1587" b="1" spc="5" dirty="0">
                <a:solidFill>
                  <a:srgbClr val="0433FF"/>
                </a:solidFill>
                <a:latin typeface="Tahoma"/>
                <a:cs typeface="Tahoma"/>
              </a:rPr>
              <a:t>[nombre_remote</a:t>
            </a:r>
            <a:r>
              <a:rPr sz="1587" b="1" spc="-14" dirty="0">
                <a:solidFill>
                  <a:srgbClr val="0433FF"/>
                </a:solidFill>
                <a:latin typeface="Tahoma"/>
                <a:cs typeface="Tahoma"/>
              </a:rPr>
              <a:t> </a:t>
            </a:r>
            <a:r>
              <a:rPr sz="1587" b="1" spc="5" dirty="0">
                <a:solidFill>
                  <a:srgbClr val="0433FF"/>
                </a:solidFill>
                <a:latin typeface="Tahoma"/>
                <a:cs typeface="Tahoma"/>
              </a:rPr>
              <a:t>[refspec]]</a:t>
            </a:r>
            <a:endParaRPr sz="1587" dirty="0">
              <a:latin typeface="Tahoma"/>
              <a:cs typeface="Tahoma"/>
            </a:endParaRPr>
          </a:p>
          <a:p>
            <a:pPr>
              <a:lnSpc>
                <a:spcPct val="100000"/>
              </a:lnSpc>
              <a:spcBef>
                <a:spcPts val="36"/>
              </a:spcBef>
            </a:pPr>
            <a:endParaRPr sz="1542" dirty="0">
              <a:latin typeface="Tahoma"/>
              <a:cs typeface="Tahoma"/>
            </a:endParaRPr>
          </a:p>
          <a:p>
            <a:pPr marL="11516">
              <a:lnSpc>
                <a:spcPts val="1904"/>
              </a:lnSpc>
            </a:pPr>
            <a:r>
              <a:rPr sz="1587" b="1" spc="9" dirty="0">
                <a:solidFill>
                  <a:srgbClr val="008400"/>
                </a:solidFill>
                <a:latin typeface="Tahoma"/>
                <a:cs typeface="Tahoma"/>
              </a:rPr>
              <a:t># </a:t>
            </a:r>
            <a:r>
              <a:rPr sz="1587" b="1" spc="5" dirty="0">
                <a:solidFill>
                  <a:srgbClr val="008400"/>
                </a:solidFill>
                <a:latin typeface="Tahoma"/>
                <a:cs typeface="Tahoma"/>
              </a:rPr>
              <a:t>La operación push sólo puede </a:t>
            </a:r>
            <a:r>
              <a:rPr sz="1587" b="1" dirty="0">
                <a:solidFill>
                  <a:srgbClr val="008400"/>
                </a:solidFill>
                <a:latin typeface="Tahoma"/>
                <a:cs typeface="Tahoma"/>
              </a:rPr>
              <a:t>hacerse </a:t>
            </a:r>
            <a:r>
              <a:rPr sz="1587" b="1" spc="5" dirty="0">
                <a:solidFill>
                  <a:srgbClr val="008400"/>
                </a:solidFill>
                <a:latin typeface="Tahoma"/>
                <a:cs typeface="Tahoma"/>
              </a:rPr>
              <a:t>sobre repositorios</a:t>
            </a:r>
            <a:r>
              <a:rPr sz="1587" b="1" spc="-36" dirty="0">
                <a:solidFill>
                  <a:srgbClr val="008400"/>
                </a:solidFill>
                <a:latin typeface="Tahoma"/>
                <a:cs typeface="Tahoma"/>
              </a:rPr>
              <a:t> </a:t>
            </a:r>
            <a:r>
              <a:rPr sz="1587" b="1" dirty="0">
                <a:solidFill>
                  <a:srgbClr val="008400"/>
                </a:solidFill>
                <a:latin typeface="Tahoma"/>
                <a:cs typeface="Tahoma"/>
              </a:rPr>
              <a:t>bare.</a:t>
            </a:r>
            <a:endParaRPr sz="1587" dirty="0">
              <a:latin typeface="Tahoma"/>
              <a:cs typeface="Tahoma"/>
            </a:endParaRPr>
          </a:p>
          <a:p>
            <a:pPr marL="11516" marR="1487338">
              <a:lnSpc>
                <a:spcPts val="1904"/>
              </a:lnSpc>
              <a:spcBef>
                <a:spcPts val="59"/>
              </a:spcBef>
              <a:tabLst>
                <a:tab pos="475050" algn="l"/>
              </a:tabLst>
            </a:pPr>
            <a:r>
              <a:rPr sz="1587" b="1" spc="9" dirty="0">
                <a:solidFill>
                  <a:srgbClr val="008400"/>
                </a:solidFill>
                <a:latin typeface="Tahoma"/>
                <a:cs typeface="Tahoma"/>
              </a:rPr>
              <a:t>#	</a:t>
            </a:r>
            <a:r>
              <a:rPr sz="1587" b="1" spc="5" dirty="0">
                <a:solidFill>
                  <a:srgbClr val="008400"/>
                </a:solidFill>
                <a:latin typeface="Tahoma"/>
                <a:cs typeface="Tahoma"/>
              </a:rPr>
              <a:t>Son repositorios donde no se desarrolla. Sólo se </a:t>
            </a:r>
            <a:r>
              <a:rPr sz="1587" b="1" dirty="0">
                <a:solidFill>
                  <a:srgbClr val="008400"/>
                </a:solidFill>
                <a:latin typeface="Tahoma"/>
                <a:cs typeface="Tahoma"/>
              </a:rPr>
              <a:t>suben </a:t>
            </a:r>
            <a:r>
              <a:rPr sz="1587" b="1" spc="5" dirty="0">
                <a:solidFill>
                  <a:srgbClr val="008400"/>
                </a:solidFill>
                <a:latin typeface="Tahoma"/>
                <a:cs typeface="Tahoma"/>
              </a:rPr>
              <a:t>cambios.  </a:t>
            </a:r>
            <a:r>
              <a:rPr sz="1587" b="1" spc="9" dirty="0">
                <a:solidFill>
                  <a:srgbClr val="008400"/>
                </a:solidFill>
                <a:latin typeface="Tahoma"/>
                <a:cs typeface="Tahoma"/>
              </a:rPr>
              <a:t>#	No </a:t>
            </a:r>
            <a:r>
              <a:rPr sz="1587" b="1" spc="5" dirty="0">
                <a:solidFill>
                  <a:srgbClr val="008400"/>
                </a:solidFill>
                <a:latin typeface="Tahoma"/>
                <a:cs typeface="Tahoma"/>
              </a:rPr>
              <a:t>tienen un directorio de</a:t>
            </a:r>
            <a:r>
              <a:rPr sz="1587" b="1" spc="-32" dirty="0">
                <a:solidFill>
                  <a:srgbClr val="008400"/>
                </a:solidFill>
                <a:latin typeface="Tahoma"/>
                <a:cs typeface="Tahoma"/>
              </a:rPr>
              <a:t> </a:t>
            </a:r>
            <a:r>
              <a:rPr sz="1587" b="1" spc="5" dirty="0">
                <a:solidFill>
                  <a:srgbClr val="008400"/>
                </a:solidFill>
                <a:latin typeface="Tahoma"/>
                <a:cs typeface="Tahoma"/>
              </a:rPr>
              <a:t>trabajo.</a:t>
            </a:r>
            <a:endParaRPr sz="1587" dirty="0">
              <a:latin typeface="Tahoma"/>
              <a:cs typeface="Tahoma"/>
            </a:endParaRPr>
          </a:p>
          <a:p>
            <a:pPr marL="11516">
              <a:lnSpc>
                <a:spcPts val="1836"/>
              </a:lnSpc>
              <a:tabLst>
                <a:tab pos="475050" algn="l"/>
              </a:tabLst>
            </a:pPr>
            <a:r>
              <a:rPr sz="1587" b="1" spc="9" dirty="0">
                <a:solidFill>
                  <a:srgbClr val="008400"/>
                </a:solidFill>
                <a:latin typeface="Tahoma"/>
                <a:cs typeface="Tahoma"/>
              </a:rPr>
              <a:t>#	</a:t>
            </a:r>
            <a:r>
              <a:rPr sz="1587" b="1" spc="5" dirty="0">
                <a:solidFill>
                  <a:srgbClr val="008400"/>
                </a:solidFill>
                <a:latin typeface="Tahoma"/>
                <a:cs typeface="Tahoma"/>
              </a:rPr>
              <a:t>Los repositorios bare se crean con </a:t>
            </a:r>
            <a:r>
              <a:rPr sz="1587" b="1" dirty="0">
                <a:solidFill>
                  <a:srgbClr val="008400"/>
                </a:solidFill>
                <a:latin typeface="Tahoma"/>
                <a:cs typeface="Tahoma"/>
              </a:rPr>
              <a:t>init </a:t>
            </a:r>
            <a:r>
              <a:rPr sz="1587" b="1" spc="5" dirty="0">
                <a:solidFill>
                  <a:srgbClr val="008400"/>
                </a:solidFill>
                <a:latin typeface="Tahoma"/>
                <a:cs typeface="Tahoma"/>
              </a:rPr>
              <a:t>o </a:t>
            </a:r>
            <a:r>
              <a:rPr sz="1587" b="1" dirty="0">
                <a:solidFill>
                  <a:srgbClr val="008400"/>
                </a:solidFill>
                <a:latin typeface="Tahoma"/>
                <a:cs typeface="Tahoma"/>
              </a:rPr>
              <a:t>clone, </a:t>
            </a:r>
            <a:r>
              <a:rPr sz="1587" b="1" spc="5" dirty="0">
                <a:solidFill>
                  <a:srgbClr val="008400"/>
                </a:solidFill>
                <a:latin typeface="Tahoma"/>
                <a:cs typeface="Tahoma"/>
              </a:rPr>
              <a:t>y usando la opcion</a:t>
            </a:r>
            <a:r>
              <a:rPr sz="1587" b="1" spc="-27" dirty="0">
                <a:solidFill>
                  <a:srgbClr val="008400"/>
                </a:solidFill>
                <a:latin typeface="Tahoma"/>
                <a:cs typeface="Tahoma"/>
              </a:rPr>
              <a:t> </a:t>
            </a:r>
            <a:r>
              <a:rPr sz="1587" b="1" dirty="0">
                <a:solidFill>
                  <a:srgbClr val="008400"/>
                </a:solidFill>
                <a:latin typeface="Tahoma"/>
                <a:cs typeface="Tahoma"/>
              </a:rPr>
              <a:t>--bare.</a:t>
            </a:r>
            <a:endParaRPr sz="1587" dirty="0">
              <a:latin typeface="Tahoma"/>
              <a:cs typeface="Tahoma"/>
            </a:endParaRPr>
          </a:p>
          <a:p>
            <a:pPr>
              <a:lnSpc>
                <a:spcPct val="100000"/>
              </a:lnSpc>
              <a:spcBef>
                <a:spcPts val="41"/>
              </a:spcBef>
            </a:pPr>
            <a:endParaRPr sz="1542" dirty="0">
              <a:latin typeface="Tahoma"/>
              <a:cs typeface="Tahoma"/>
            </a:endParaRPr>
          </a:p>
          <a:p>
            <a:pPr marL="11516" marR="590213">
              <a:lnSpc>
                <a:spcPct val="100000"/>
              </a:lnSpc>
            </a:pPr>
            <a:r>
              <a:rPr sz="1587" b="1" spc="9" dirty="0">
                <a:solidFill>
                  <a:srgbClr val="008400"/>
                </a:solidFill>
                <a:latin typeface="Tahoma"/>
                <a:cs typeface="Tahoma"/>
              </a:rPr>
              <a:t># </a:t>
            </a:r>
            <a:r>
              <a:rPr sz="1587" b="1" spc="5" dirty="0">
                <a:solidFill>
                  <a:srgbClr val="008400"/>
                </a:solidFill>
                <a:latin typeface="Tahoma"/>
                <a:cs typeface="Tahoma"/>
              </a:rPr>
              <a:t>Si la rama </a:t>
            </a:r>
            <a:r>
              <a:rPr sz="1587" b="1" dirty="0">
                <a:solidFill>
                  <a:srgbClr val="008400"/>
                </a:solidFill>
                <a:latin typeface="Tahoma"/>
                <a:cs typeface="Tahoma"/>
              </a:rPr>
              <a:t>actual </a:t>
            </a:r>
            <a:r>
              <a:rPr sz="1587" b="1" spc="5" dirty="0">
                <a:solidFill>
                  <a:srgbClr val="008400"/>
                </a:solidFill>
                <a:latin typeface="Tahoma"/>
                <a:cs typeface="Tahoma"/>
              </a:rPr>
              <a:t>es una </a:t>
            </a:r>
            <a:r>
              <a:rPr sz="1587" b="1" u="heavy" spc="5" dirty="0">
                <a:solidFill>
                  <a:srgbClr val="FF40FF"/>
                </a:solidFill>
                <a:uFill>
                  <a:solidFill>
                    <a:srgbClr val="FF40FF"/>
                  </a:solidFill>
                </a:uFill>
                <a:latin typeface="Tahoma"/>
                <a:cs typeface="Tahoma"/>
              </a:rPr>
              <a:t>tracking branch</a:t>
            </a:r>
            <a:r>
              <a:rPr sz="1587" b="1" spc="5" dirty="0">
                <a:solidFill>
                  <a:srgbClr val="008400"/>
                </a:solidFill>
                <a:latin typeface="Tahoma"/>
                <a:cs typeface="Tahoma"/>
              </a:rPr>
              <a:t>, no </a:t>
            </a:r>
            <a:r>
              <a:rPr sz="1587" b="1" dirty="0">
                <a:solidFill>
                  <a:srgbClr val="008400"/>
                </a:solidFill>
                <a:latin typeface="Tahoma"/>
                <a:cs typeface="Tahoma"/>
              </a:rPr>
              <a:t>suele especificarse </a:t>
            </a:r>
            <a:r>
              <a:rPr sz="1587" b="1" spc="5" dirty="0">
                <a:solidFill>
                  <a:srgbClr val="008400"/>
                </a:solidFill>
                <a:latin typeface="Tahoma"/>
                <a:cs typeface="Tahoma"/>
              </a:rPr>
              <a:t>un </a:t>
            </a:r>
            <a:r>
              <a:rPr sz="1587" b="1" dirty="0">
                <a:solidFill>
                  <a:srgbClr val="008400"/>
                </a:solidFill>
                <a:latin typeface="Tahoma"/>
                <a:cs typeface="Tahoma"/>
              </a:rPr>
              <a:t>refspec:  </a:t>
            </a:r>
            <a:r>
              <a:rPr sz="1587" b="1" spc="9" dirty="0">
                <a:solidFill>
                  <a:srgbClr val="008400"/>
                </a:solidFill>
                <a:latin typeface="Tahoma"/>
                <a:cs typeface="Tahoma"/>
              </a:rPr>
              <a:t>#</a:t>
            </a:r>
            <a:endParaRPr sz="1587" dirty="0">
              <a:latin typeface="Tahoma"/>
              <a:cs typeface="Tahoma"/>
            </a:endParaRPr>
          </a:p>
          <a:p>
            <a:pPr marL="11516" marR="4607">
              <a:lnSpc>
                <a:spcPts val="1904"/>
              </a:lnSpc>
              <a:spcBef>
                <a:spcPts val="59"/>
              </a:spcBef>
              <a:tabLst>
                <a:tab pos="475050" algn="l"/>
              </a:tabLst>
            </a:pPr>
            <a:r>
              <a:rPr sz="1587" b="1" spc="9" dirty="0">
                <a:solidFill>
                  <a:srgbClr val="008400"/>
                </a:solidFill>
                <a:latin typeface="Tahoma"/>
                <a:cs typeface="Tahoma"/>
              </a:rPr>
              <a:t>#	</a:t>
            </a:r>
            <a:r>
              <a:rPr sz="1587" b="1" dirty="0">
                <a:solidFill>
                  <a:srgbClr val="008400"/>
                </a:solidFill>
                <a:latin typeface="Tahoma"/>
                <a:cs typeface="Tahoma"/>
              </a:rPr>
              <a:t>El </a:t>
            </a:r>
            <a:r>
              <a:rPr sz="1587" b="1" spc="5" dirty="0">
                <a:solidFill>
                  <a:srgbClr val="008400"/>
                </a:solidFill>
                <a:latin typeface="Tahoma"/>
                <a:cs typeface="Tahoma"/>
              </a:rPr>
              <a:t>comando </a:t>
            </a:r>
            <a:r>
              <a:rPr sz="1587" b="1" spc="5" dirty="0">
                <a:solidFill>
                  <a:srgbClr val="FF2600"/>
                </a:solidFill>
                <a:latin typeface="Tahoma"/>
                <a:cs typeface="Tahoma"/>
              </a:rPr>
              <a:t>git push </a:t>
            </a:r>
            <a:r>
              <a:rPr sz="1587" b="1" spc="5" dirty="0">
                <a:solidFill>
                  <a:srgbClr val="0433FF"/>
                </a:solidFill>
                <a:latin typeface="Tahoma"/>
                <a:cs typeface="Tahoma"/>
              </a:rPr>
              <a:t>[nombre_del_remote]</a:t>
            </a:r>
            <a:r>
              <a:rPr sz="1587" b="1" spc="5" dirty="0">
                <a:solidFill>
                  <a:srgbClr val="008400"/>
                </a:solidFill>
                <a:latin typeface="Tahoma"/>
                <a:cs typeface="Tahoma"/>
              </a:rPr>
              <a:t>, </a:t>
            </a:r>
            <a:r>
              <a:rPr sz="1587" b="1" dirty="0">
                <a:solidFill>
                  <a:srgbClr val="008400"/>
                </a:solidFill>
                <a:latin typeface="Tahoma"/>
                <a:cs typeface="Tahoma"/>
              </a:rPr>
              <a:t>sube </a:t>
            </a:r>
            <a:r>
              <a:rPr sz="1587" b="1" spc="5" dirty="0">
                <a:solidFill>
                  <a:srgbClr val="008400"/>
                </a:solidFill>
                <a:latin typeface="Tahoma"/>
                <a:cs typeface="Tahoma"/>
              </a:rPr>
              <a:t>los cambios desarrollados en  </a:t>
            </a:r>
            <a:r>
              <a:rPr sz="1587" b="1" spc="9" dirty="0">
                <a:solidFill>
                  <a:srgbClr val="008400"/>
                </a:solidFill>
                <a:latin typeface="Tahoma"/>
                <a:cs typeface="Tahoma"/>
              </a:rPr>
              <a:t>#	</a:t>
            </a:r>
            <a:r>
              <a:rPr sz="1587" b="1" spc="5" dirty="0">
                <a:solidFill>
                  <a:srgbClr val="008400"/>
                </a:solidFill>
                <a:latin typeface="Tahoma"/>
                <a:cs typeface="Tahoma"/>
              </a:rPr>
              <a:t>la rama </a:t>
            </a:r>
            <a:r>
              <a:rPr sz="1587" b="1" dirty="0">
                <a:solidFill>
                  <a:srgbClr val="008400"/>
                </a:solidFill>
                <a:latin typeface="Tahoma"/>
                <a:cs typeface="Tahoma"/>
              </a:rPr>
              <a:t>local actual </a:t>
            </a:r>
            <a:r>
              <a:rPr sz="1587" b="1" spc="5" dirty="0">
                <a:solidFill>
                  <a:srgbClr val="008400"/>
                </a:solidFill>
                <a:latin typeface="Tahoma"/>
                <a:cs typeface="Tahoma"/>
              </a:rPr>
              <a:t>a la rama asociada del repositorio</a:t>
            </a:r>
            <a:r>
              <a:rPr sz="1587" b="1" spc="-27" dirty="0">
                <a:solidFill>
                  <a:srgbClr val="008400"/>
                </a:solidFill>
                <a:latin typeface="Tahoma"/>
                <a:cs typeface="Tahoma"/>
              </a:rPr>
              <a:t> </a:t>
            </a:r>
            <a:r>
              <a:rPr sz="1587" b="1" spc="5" dirty="0">
                <a:solidFill>
                  <a:srgbClr val="008400"/>
                </a:solidFill>
                <a:latin typeface="Tahoma"/>
                <a:cs typeface="Tahoma"/>
              </a:rPr>
              <a:t>remoto.</a:t>
            </a:r>
            <a:endParaRPr sz="1587" dirty="0">
              <a:latin typeface="Tahoma"/>
              <a:cs typeface="Tahoma"/>
            </a:endParaRPr>
          </a:p>
          <a:p>
            <a:pPr marL="11516">
              <a:lnSpc>
                <a:spcPts val="1836"/>
              </a:lnSpc>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push </a:t>
            </a:r>
            <a:r>
              <a:rPr sz="1587" b="1" spc="5" dirty="0">
                <a:solidFill>
                  <a:srgbClr val="0433FF"/>
                </a:solidFill>
                <a:latin typeface="Tahoma"/>
                <a:cs typeface="Tahoma"/>
              </a:rPr>
              <a:t>origin master </a:t>
            </a:r>
            <a:r>
              <a:rPr sz="1587" b="1" spc="9" dirty="0">
                <a:solidFill>
                  <a:srgbClr val="008400"/>
                </a:solidFill>
                <a:latin typeface="Tahoma"/>
                <a:cs typeface="Tahoma"/>
              </a:rPr>
              <a:t># </a:t>
            </a:r>
            <a:r>
              <a:rPr sz="1587" b="1" spc="5" dirty="0">
                <a:solidFill>
                  <a:srgbClr val="008400"/>
                </a:solidFill>
                <a:latin typeface="Tahoma"/>
                <a:cs typeface="Tahoma"/>
              </a:rPr>
              <a:t>Subir los cambios en la rama master </a:t>
            </a:r>
            <a:r>
              <a:rPr sz="1587" b="1" dirty="0">
                <a:solidFill>
                  <a:srgbClr val="008400"/>
                </a:solidFill>
                <a:latin typeface="Tahoma"/>
                <a:cs typeface="Tahoma"/>
              </a:rPr>
              <a:t>local </a:t>
            </a:r>
            <a:r>
              <a:rPr sz="1587" b="1" spc="5" dirty="0">
                <a:solidFill>
                  <a:srgbClr val="008400"/>
                </a:solidFill>
                <a:latin typeface="Tahoma"/>
                <a:cs typeface="Tahoma"/>
              </a:rPr>
              <a:t>a</a:t>
            </a:r>
            <a:r>
              <a:rPr sz="1587" b="1" spc="-45" dirty="0">
                <a:solidFill>
                  <a:srgbClr val="008400"/>
                </a:solidFill>
                <a:latin typeface="Tahoma"/>
                <a:cs typeface="Tahoma"/>
              </a:rPr>
              <a:t> </a:t>
            </a:r>
            <a:r>
              <a:rPr sz="1587" b="1" spc="5" dirty="0">
                <a:solidFill>
                  <a:srgbClr val="008400"/>
                </a:solidFill>
                <a:latin typeface="Tahoma"/>
                <a:cs typeface="Tahoma"/>
              </a:rPr>
              <a:t>origin.</a:t>
            </a:r>
            <a:endParaRPr sz="1587" dirty="0">
              <a:latin typeface="Tahoma"/>
              <a:cs typeface="Tahoma"/>
            </a:endParaRPr>
          </a:p>
        </p:txBody>
      </p:sp>
      <p:sp>
        <p:nvSpPr>
          <p:cNvPr id="5" name="object 5"/>
          <p:cNvSpPr txBox="1"/>
          <p:nvPr/>
        </p:nvSpPr>
        <p:spPr>
          <a:xfrm>
            <a:off x="1852655" y="4090617"/>
            <a:ext cx="1691755" cy="509024"/>
          </a:xfrm>
          <a:prstGeom prst="rect">
            <a:avLst/>
          </a:prstGeom>
        </p:spPr>
        <p:txBody>
          <a:bodyPr vert="horz" wrap="square" lIns="0" tIns="13243" rIns="0" bIns="0" rtlCol="0">
            <a:spAutoFit/>
          </a:bodyPr>
          <a:lstStyle/>
          <a:p>
            <a:pPr marL="11516">
              <a:lnSpc>
                <a:spcPts val="1904"/>
              </a:lnSpc>
              <a:spcBef>
                <a:spcPts val="103"/>
              </a:spcBef>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push</a:t>
            </a:r>
            <a:r>
              <a:rPr sz="1587" b="1" spc="-54" dirty="0">
                <a:solidFill>
                  <a:srgbClr val="FF2600"/>
                </a:solidFill>
                <a:latin typeface="Tahoma"/>
                <a:cs typeface="Tahoma"/>
              </a:rPr>
              <a:t> </a:t>
            </a:r>
            <a:r>
              <a:rPr sz="1587" b="1" spc="5" dirty="0">
                <a:solidFill>
                  <a:srgbClr val="0433FF"/>
                </a:solidFill>
                <a:latin typeface="Tahoma"/>
                <a:cs typeface="Tahoma"/>
              </a:rPr>
              <a:t>origin</a:t>
            </a:r>
            <a:endParaRPr sz="1587">
              <a:latin typeface="Tahoma"/>
              <a:cs typeface="Tahoma"/>
            </a:endParaRPr>
          </a:p>
          <a:p>
            <a:pPr marL="11516">
              <a:lnSpc>
                <a:spcPts val="1904"/>
              </a:lnSpc>
            </a:pPr>
            <a:r>
              <a:rPr sz="1587" b="1" spc="5" dirty="0">
                <a:solidFill>
                  <a:srgbClr val="941751"/>
                </a:solidFill>
                <a:latin typeface="Tahoma"/>
                <a:cs typeface="Tahoma"/>
              </a:rPr>
              <a:t>$ </a:t>
            </a:r>
            <a:r>
              <a:rPr sz="1587" b="1" dirty="0">
                <a:latin typeface="Tahoma"/>
                <a:cs typeface="Tahoma"/>
              </a:rPr>
              <a:t>git</a:t>
            </a:r>
            <a:r>
              <a:rPr sz="1587" b="1" spc="-14" dirty="0">
                <a:latin typeface="Tahoma"/>
                <a:cs typeface="Tahoma"/>
              </a:rPr>
              <a:t> </a:t>
            </a:r>
            <a:r>
              <a:rPr sz="1587" b="1" spc="5" dirty="0">
                <a:solidFill>
                  <a:srgbClr val="FF2600"/>
                </a:solidFill>
                <a:latin typeface="Tahoma"/>
                <a:cs typeface="Tahoma"/>
              </a:rPr>
              <a:t>push</a:t>
            </a:r>
            <a:endParaRPr sz="1587">
              <a:latin typeface="Tahoma"/>
              <a:cs typeface="Tahoma"/>
            </a:endParaRPr>
          </a:p>
        </p:txBody>
      </p:sp>
      <p:sp>
        <p:nvSpPr>
          <p:cNvPr id="6" name="object 6"/>
          <p:cNvSpPr txBox="1"/>
          <p:nvPr/>
        </p:nvSpPr>
        <p:spPr>
          <a:xfrm>
            <a:off x="4354460" y="4090617"/>
            <a:ext cx="5298107" cy="509024"/>
          </a:xfrm>
          <a:prstGeom prst="rect">
            <a:avLst/>
          </a:prstGeom>
        </p:spPr>
        <p:txBody>
          <a:bodyPr vert="horz" wrap="square" lIns="0" tIns="13243" rIns="0" bIns="0" rtlCol="0">
            <a:spAutoFit/>
          </a:bodyPr>
          <a:lstStyle/>
          <a:p>
            <a:pPr marL="12668" marR="4607" indent="-1727">
              <a:lnSpc>
                <a:spcPct val="100000"/>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Subir los cambios de la rama </a:t>
            </a:r>
            <a:r>
              <a:rPr sz="1587" b="1" dirty="0">
                <a:solidFill>
                  <a:srgbClr val="008400"/>
                </a:solidFill>
                <a:latin typeface="Tahoma"/>
                <a:cs typeface="Tahoma"/>
              </a:rPr>
              <a:t>local actual </a:t>
            </a:r>
            <a:r>
              <a:rPr sz="1587" b="1" spc="5" dirty="0">
                <a:solidFill>
                  <a:srgbClr val="008400"/>
                </a:solidFill>
                <a:latin typeface="Tahoma"/>
                <a:cs typeface="Tahoma"/>
              </a:rPr>
              <a:t>o origin.  </a:t>
            </a:r>
            <a:r>
              <a:rPr sz="1587" b="1" spc="9" dirty="0">
                <a:solidFill>
                  <a:srgbClr val="008400"/>
                </a:solidFill>
                <a:latin typeface="Tahoma"/>
                <a:cs typeface="Tahoma"/>
              </a:rPr>
              <a:t># </a:t>
            </a:r>
            <a:r>
              <a:rPr sz="1587" b="1" spc="5" dirty="0">
                <a:solidFill>
                  <a:srgbClr val="008400"/>
                </a:solidFill>
                <a:latin typeface="Tahoma"/>
                <a:cs typeface="Tahoma"/>
              </a:rPr>
              <a:t>Por defecto </a:t>
            </a:r>
            <a:r>
              <a:rPr sz="1587" b="1" dirty="0">
                <a:solidFill>
                  <a:srgbClr val="008400"/>
                </a:solidFill>
                <a:latin typeface="Tahoma"/>
                <a:cs typeface="Tahoma"/>
              </a:rPr>
              <a:t>el </a:t>
            </a:r>
            <a:r>
              <a:rPr sz="1587" b="1" spc="5" dirty="0">
                <a:solidFill>
                  <a:srgbClr val="008400"/>
                </a:solidFill>
                <a:latin typeface="Tahoma"/>
                <a:cs typeface="Tahoma"/>
              </a:rPr>
              <a:t>remote es</a:t>
            </a:r>
            <a:r>
              <a:rPr sz="1587" b="1" spc="-32" dirty="0">
                <a:solidFill>
                  <a:srgbClr val="008400"/>
                </a:solidFill>
                <a:latin typeface="Tahoma"/>
                <a:cs typeface="Tahoma"/>
              </a:rPr>
              <a:t> </a:t>
            </a:r>
            <a:r>
              <a:rPr sz="1587" b="1" spc="5" dirty="0">
                <a:solidFill>
                  <a:srgbClr val="008400"/>
                </a:solidFill>
                <a:latin typeface="Tahoma"/>
                <a:cs typeface="Tahoma"/>
              </a:rPr>
              <a:t>origin.</a:t>
            </a:r>
            <a:endParaRPr sz="1587">
              <a:latin typeface="Tahoma"/>
              <a:cs typeface="Tahoma"/>
            </a:endParaRPr>
          </a:p>
        </p:txBody>
      </p:sp>
      <p:sp>
        <p:nvSpPr>
          <p:cNvPr id="7" name="object 7"/>
          <p:cNvSpPr txBox="1"/>
          <p:nvPr/>
        </p:nvSpPr>
        <p:spPr>
          <a:xfrm>
            <a:off x="1852655" y="4815124"/>
            <a:ext cx="8074129" cy="1716515"/>
          </a:xfrm>
          <a:prstGeom prst="rect">
            <a:avLst/>
          </a:prstGeom>
        </p:spPr>
        <p:txBody>
          <a:bodyPr vert="horz" wrap="square" lIns="0" tIns="13243" rIns="0" bIns="0" rtlCol="0">
            <a:spAutoFit/>
          </a:bodyPr>
          <a:lstStyle/>
          <a:p>
            <a:pPr marL="11516">
              <a:lnSpc>
                <a:spcPts val="1904"/>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La operación push sólo puede realizarse</a:t>
            </a:r>
            <a:r>
              <a:rPr sz="1587" b="1" spc="-36" dirty="0">
                <a:solidFill>
                  <a:srgbClr val="008400"/>
                </a:solidFill>
                <a:latin typeface="Tahoma"/>
                <a:cs typeface="Tahoma"/>
              </a:rPr>
              <a:t> </a:t>
            </a:r>
            <a:r>
              <a:rPr sz="1587" b="1" dirty="0">
                <a:solidFill>
                  <a:srgbClr val="008400"/>
                </a:solidFill>
                <a:latin typeface="Tahoma"/>
                <a:cs typeface="Tahoma"/>
              </a:rPr>
              <a:t>si:</a:t>
            </a:r>
            <a:endParaRPr sz="1587">
              <a:latin typeface="Tahoma"/>
              <a:cs typeface="Tahoma"/>
            </a:endParaRPr>
          </a:p>
          <a:p>
            <a:pPr marL="11516">
              <a:lnSpc>
                <a:spcPts val="1900"/>
              </a:lnSpc>
              <a:tabLst>
                <a:tab pos="355856" algn="l"/>
              </a:tabLst>
            </a:pPr>
            <a:r>
              <a:rPr sz="1587" b="1" spc="9" dirty="0">
                <a:solidFill>
                  <a:srgbClr val="008400"/>
                </a:solidFill>
                <a:latin typeface="Tahoma"/>
                <a:cs typeface="Tahoma"/>
              </a:rPr>
              <a:t>#	</a:t>
            </a:r>
            <a:r>
              <a:rPr sz="1587" b="1" spc="5" dirty="0">
                <a:solidFill>
                  <a:srgbClr val="008400"/>
                </a:solidFill>
                <a:latin typeface="Tahoma"/>
                <a:cs typeface="Tahoma"/>
              </a:rPr>
              <a:t>- se tiene permiso de </a:t>
            </a:r>
            <a:r>
              <a:rPr sz="1587" b="1" dirty="0">
                <a:solidFill>
                  <a:srgbClr val="008400"/>
                </a:solidFill>
                <a:latin typeface="Tahoma"/>
                <a:cs typeface="Tahoma"/>
              </a:rPr>
              <a:t>escritura </a:t>
            </a:r>
            <a:r>
              <a:rPr sz="1587" b="1" spc="5" dirty="0">
                <a:solidFill>
                  <a:srgbClr val="008400"/>
                </a:solidFill>
                <a:latin typeface="Tahoma"/>
                <a:cs typeface="Tahoma"/>
              </a:rPr>
              <a:t>en </a:t>
            </a:r>
            <a:r>
              <a:rPr sz="1587" b="1" dirty="0">
                <a:solidFill>
                  <a:srgbClr val="008400"/>
                </a:solidFill>
                <a:latin typeface="Tahoma"/>
                <a:cs typeface="Tahoma"/>
              </a:rPr>
              <a:t>el </a:t>
            </a:r>
            <a:r>
              <a:rPr sz="1587" b="1" spc="5" dirty="0">
                <a:solidFill>
                  <a:srgbClr val="008400"/>
                </a:solidFill>
                <a:latin typeface="Tahoma"/>
                <a:cs typeface="Tahoma"/>
              </a:rPr>
              <a:t>repositorio</a:t>
            </a:r>
            <a:r>
              <a:rPr sz="1587" b="1" spc="-27" dirty="0">
                <a:solidFill>
                  <a:srgbClr val="008400"/>
                </a:solidFill>
                <a:latin typeface="Tahoma"/>
                <a:cs typeface="Tahoma"/>
              </a:rPr>
              <a:t> </a:t>
            </a:r>
            <a:r>
              <a:rPr sz="1587" b="1" spc="5" dirty="0">
                <a:solidFill>
                  <a:srgbClr val="008400"/>
                </a:solidFill>
                <a:latin typeface="Tahoma"/>
                <a:cs typeface="Tahoma"/>
              </a:rPr>
              <a:t>remoto.</a:t>
            </a:r>
            <a:endParaRPr sz="1587">
              <a:latin typeface="Tahoma"/>
              <a:cs typeface="Tahoma"/>
            </a:endParaRPr>
          </a:p>
          <a:p>
            <a:pPr marL="11516" marR="1075052">
              <a:lnSpc>
                <a:spcPts val="1904"/>
              </a:lnSpc>
              <a:spcBef>
                <a:spcPts val="63"/>
              </a:spcBef>
              <a:tabLst>
                <a:tab pos="355856" algn="l"/>
                <a:tab pos="534935" algn="l"/>
              </a:tabLst>
            </a:pPr>
            <a:r>
              <a:rPr sz="1587" b="1" spc="9" dirty="0">
                <a:solidFill>
                  <a:srgbClr val="008400"/>
                </a:solidFill>
                <a:latin typeface="Tahoma"/>
                <a:cs typeface="Tahoma"/>
              </a:rPr>
              <a:t>#	</a:t>
            </a:r>
            <a:r>
              <a:rPr sz="1587" b="1" spc="5" dirty="0">
                <a:solidFill>
                  <a:srgbClr val="008400"/>
                </a:solidFill>
                <a:latin typeface="Tahoma"/>
                <a:cs typeface="Tahoma"/>
              </a:rPr>
              <a:t>- nadie ha subido nuevos cambios </a:t>
            </a:r>
            <a:r>
              <a:rPr sz="1587" b="1" dirty="0">
                <a:solidFill>
                  <a:srgbClr val="008400"/>
                </a:solidFill>
                <a:latin typeface="Tahoma"/>
                <a:cs typeface="Tahoma"/>
              </a:rPr>
              <a:t>al </a:t>
            </a:r>
            <a:r>
              <a:rPr sz="1587" b="1" spc="5" dirty="0">
                <a:solidFill>
                  <a:srgbClr val="008400"/>
                </a:solidFill>
                <a:latin typeface="Tahoma"/>
                <a:cs typeface="Tahoma"/>
              </a:rPr>
              <a:t>repositorio remoto, es decir,  </a:t>
            </a:r>
            <a:r>
              <a:rPr sz="1587" b="1" spc="9" dirty="0">
                <a:solidFill>
                  <a:srgbClr val="008400"/>
                </a:solidFill>
                <a:latin typeface="Tahoma"/>
                <a:cs typeface="Tahoma"/>
              </a:rPr>
              <a:t>#		</a:t>
            </a:r>
            <a:r>
              <a:rPr sz="1587" b="1" spc="5" dirty="0">
                <a:solidFill>
                  <a:srgbClr val="008400"/>
                </a:solidFill>
                <a:latin typeface="Tahoma"/>
                <a:cs typeface="Tahoma"/>
              </a:rPr>
              <a:t>estamos</a:t>
            </a:r>
            <a:r>
              <a:rPr sz="1587" b="1" spc="-5" dirty="0">
                <a:solidFill>
                  <a:srgbClr val="008400"/>
                </a:solidFill>
                <a:latin typeface="Tahoma"/>
                <a:cs typeface="Tahoma"/>
              </a:rPr>
              <a:t> </a:t>
            </a:r>
            <a:r>
              <a:rPr sz="1587" b="1" spc="5" dirty="0">
                <a:solidFill>
                  <a:srgbClr val="008400"/>
                </a:solidFill>
                <a:latin typeface="Tahoma"/>
                <a:cs typeface="Tahoma"/>
              </a:rPr>
              <a:t>actualizados.</a:t>
            </a:r>
            <a:endParaRPr sz="1587">
              <a:latin typeface="Tahoma"/>
              <a:cs typeface="Tahoma"/>
            </a:endParaRPr>
          </a:p>
          <a:p>
            <a:pPr marL="11516">
              <a:lnSpc>
                <a:spcPts val="1836"/>
              </a:lnSpc>
              <a:tabLst>
                <a:tab pos="713439" algn="l"/>
              </a:tabLst>
            </a:pPr>
            <a:r>
              <a:rPr sz="1587" b="1" spc="9" dirty="0">
                <a:solidFill>
                  <a:srgbClr val="008400"/>
                </a:solidFill>
                <a:latin typeface="Tahoma"/>
                <a:cs typeface="Tahoma"/>
              </a:rPr>
              <a:t>#	</a:t>
            </a:r>
            <a:r>
              <a:rPr sz="1587" b="1" spc="5" dirty="0">
                <a:solidFill>
                  <a:srgbClr val="008400"/>
                </a:solidFill>
                <a:latin typeface="Tahoma"/>
                <a:cs typeface="Tahoma"/>
              </a:rPr>
              <a:t>* Si en </a:t>
            </a:r>
            <a:r>
              <a:rPr sz="1587" b="1" dirty="0">
                <a:solidFill>
                  <a:srgbClr val="008400"/>
                </a:solidFill>
                <a:latin typeface="Tahoma"/>
                <a:cs typeface="Tahoma"/>
              </a:rPr>
              <a:t>el </a:t>
            </a:r>
            <a:r>
              <a:rPr sz="1587" b="1" spc="5" dirty="0">
                <a:solidFill>
                  <a:srgbClr val="008400"/>
                </a:solidFill>
                <a:latin typeface="Tahoma"/>
                <a:cs typeface="Tahoma"/>
              </a:rPr>
              <a:t>remote hay actualizaciones que no tenemos, deberemos</a:t>
            </a:r>
            <a:r>
              <a:rPr sz="1587" b="1" spc="-18" dirty="0">
                <a:solidFill>
                  <a:srgbClr val="008400"/>
                </a:solidFill>
                <a:latin typeface="Tahoma"/>
                <a:cs typeface="Tahoma"/>
              </a:rPr>
              <a:t> </a:t>
            </a:r>
            <a:r>
              <a:rPr sz="1587" b="1" dirty="0">
                <a:solidFill>
                  <a:srgbClr val="008400"/>
                </a:solidFill>
                <a:latin typeface="Tahoma"/>
                <a:cs typeface="Tahoma"/>
              </a:rPr>
              <a:t>hacer</a:t>
            </a:r>
            <a:endParaRPr sz="1587">
              <a:latin typeface="Tahoma"/>
              <a:cs typeface="Tahoma"/>
            </a:endParaRPr>
          </a:p>
          <a:p>
            <a:pPr marL="11516">
              <a:lnSpc>
                <a:spcPts val="1900"/>
              </a:lnSpc>
              <a:tabLst>
                <a:tab pos="891942" algn="l"/>
              </a:tabLst>
            </a:pPr>
            <a:r>
              <a:rPr sz="1587" b="1" spc="9" dirty="0">
                <a:solidFill>
                  <a:srgbClr val="008400"/>
                </a:solidFill>
                <a:latin typeface="Tahoma"/>
                <a:cs typeface="Tahoma"/>
              </a:rPr>
              <a:t>#	</a:t>
            </a:r>
            <a:r>
              <a:rPr sz="1587" b="1" spc="5" dirty="0">
                <a:solidFill>
                  <a:srgbClr val="008400"/>
                </a:solidFill>
                <a:latin typeface="Tahoma"/>
                <a:cs typeface="Tahoma"/>
              </a:rPr>
              <a:t>un pull antes de poder </a:t>
            </a:r>
            <a:r>
              <a:rPr sz="1587" b="1" dirty="0">
                <a:solidFill>
                  <a:srgbClr val="008400"/>
                </a:solidFill>
                <a:latin typeface="Tahoma"/>
                <a:cs typeface="Tahoma"/>
              </a:rPr>
              <a:t>subir </a:t>
            </a:r>
            <a:r>
              <a:rPr sz="1587" b="1" spc="5" dirty="0">
                <a:solidFill>
                  <a:srgbClr val="008400"/>
                </a:solidFill>
                <a:latin typeface="Tahoma"/>
                <a:cs typeface="Tahoma"/>
              </a:rPr>
              <a:t>nuestros</a:t>
            </a:r>
            <a:r>
              <a:rPr sz="1587" b="1" spc="-32" dirty="0">
                <a:solidFill>
                  <a:srgbClr val="008400"/>
                </a:solidFill>
                <a:latin typeface="Tahoma"/>
                <a:cs typeface="Tahoma"/>
              </a:rPr>
              <a:t> </a:t>
            </a:r>
            <a:r>
              <a:rPr sz="1587" b="1" spc="5" dirty="0">
                <a:solidFill>
                  <a:srgbClr val="008400"/>
                </a:solidFill>
                <a:latin typeface="Tahoma"/>
                <a:cs typeface="Tahoma"/>
              </a:rPr>
              <a:t>cambios.</a:t>
            </a:r>
            <a:endParaRPr sz="1587">
              <a:latin typeface="Tahoma"/>
              <a:cs typeface="Tahoma"/>
            </a:endParaRPr>
          </a:p>
          <a:p>
            <a:pPr marL="11516">
              <a:lnSpc>
                <a:spcPts val="1904"/>
              </a:lnSpc>
              <a:tabLst>
                <a:tab pos="713439" algn="l"/>
              </a:tabLst>
            </a:pPr>
            <a:r>
              <a:rPr sz="1587" b="1" spc="9" dirty="0">
                <a:solidFill>
                  <a:srgbClr val="008400"/>
                </a:solidFill>
                <a:latin typeface="Tahoma"/>
                <a:cs typeface="Tahoma"/>
              </a:rPr>
              <a:t>#	</a:t>
            </a:r>
            <a:r>
              <a:rPr sz="1587" b="1" spc="5" dirty="0">
                <a:solidFill>
                  <a:srgbClr val="008400"/>
                </a:solidFill>
                <a:latin typeface="Tahoma"/>
                <a:cs typeface="Tahoma"/>
              </a:rPr>
              <a:t>* </a:t>
            </a:r>
            <a:r>
              <a:rPr sz="1587" b="1" spc="9" dirty="0">
                <a:solidFill>
                  <a:srgbClr val="008400"/>
                </a:solidFill>
                <a:latin typeface="Tahoma"/>
                <a:cs typeface="Tahoma"/>
              </a:rPr>
              <a:t>No </a:t>
            </a:r>
            <a:r>
              <a:rPr sz="1587" b="1" spc="5" dirty="0">
                <a:solidFill>
                  <a:srgbClr val="008400"/>
                </a:solidFill>
                <a:latin typeface="Tahoma"/>
                <a:cs typeface="Tahoma"/>
              </a:rPr>
              <a:t>pueden </a:t>
            </a:r>
            <a:r>
              <a:rPr sz="1587" b="1" dirty="0">
                <a:solidFill>
                  <a:srgbClr val="008400"/>
                </a:solidFill>
                <a:latin typeface="Tahoma"/>
                <a:cs typeface="Tahoma"/>
              </a:rPr>
              <a:t>subirse </a:t>
            </a:r>
            <a:r>
              <a:rPr sz="1587" b="1" spc="5" dirty="0">
                <a:solidFill>
                  <a:srgbClr val="008400"/>
                </a:solidFill>
                <a:latin typeface="Tahoma"/>
                <a:cs typeface="Tahoma"/>
              </a:rPr>
              <a:t>actualizaciones que puedan producir</a:t>
            </a:r>
            <a:r>
              <a:rPr sz="1587" b="1" spc="-32" dirty="0">
                <a:solidFill>
                  <a:srgbClr val="008400"/>
                </a:solidFill>
                <a:latin typeface="Tahoma"/>
                <a:cs typeface="Tahoma"/>
              </a:rPr>
              <a:t> </a:t>
            </a:r>
            <a:r>
              <a:rPr sz="1587" b="1" spc="5" dirty="0">
                <a:solidFill>
                  <a:srgbClr val="008400"/>
                </a:solidFill>
                <a:latin typeface="Tahoma"/>
                <a:cs typeface="Tahoma"/>
              </a:rPr>
              <a:t>conflictos.</a:t>
            </a:r>
            <a:endParaRPr sz="1587">
              <a:latin typeface="Tahoma"/>
              <a:cs typeface="Tahoma"/>
            </a:endParaRPr>
          </a:p>
        </p:txBody>
      </p:sp>
    </p:spTree>
    <p:extLst>
      <p:ext uri="{BB962C8B-B14F-4D97-AF65-F5344CB8AC3E}">
        <p14:creationId xmlns:p14="http://schemas.microsoft.com/office/powerpoint/2010/main" val="20927376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txBox="1"/>
          <p:nvPr/>
        </p:nvSpPr>
        <p:spPr>
          <a:xfrm>
            <a:off x="2001510" y="1123386"/>
            <a:ext cx="8615974" cy="1474672"/>
          </a:xfrm>
          <a:prstGeom prst="rect">
            <a:avLst/>
          </a:prstGeom>
        </p:spPr>
        <p:txBody>
          <a:bodyPr vert="horz" wrap="square" lIns="0" tIns="13243" rIns="0" bIns="0" rtlCol="0">
            <a:spAutoFit/>
          </a:bodyPr>
          <a:lstStyle/>
          <a:p>
            <a:pPr marL="11516" marR="4607">
              <a:lnSpc>
                <a:spcPct val="100000"/>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Si no es </a:t>
            </a:r>
            <a:r>
              <a:rPr sz="1587" b="1" dirty="0">
                <a:solidFill>
                  <a:srgbClr val="008400"/>
                </a:solidFill>
                <a:latin typeface="Tahoma"/>
                <a:cs typeface="Tahoma"/>
              </a:rPr>
              <a:t>especifica </a:t>
            </a:r>
            <a:r>
              <a:rPr sz="1587" b="1" spc="5" dirty="0">
                <a:solidFill>
                  <a:srgbClr val="008400"/>
                </a:solidFill>
                <a:latin typeface="Tahoma"/>
                <a:cs typeface="Tahoma"/>
              </a:rPr>
              <a:t>un valor para </a:t>
            </a:r>
            <a:r>
              <a:rPr sz="1587" b="1" dirty="0">
                <a:solidFill>
                  <a:srgbClr val="008400"/>
                </a:solidFill>
                <a:latin typeface="Tahoma"/>
                <a:cs typeface="Tahoma"/>
              </a:rPr>
              <a:t>refspec, </a:t>
            </a:r>
            <a:r>
              <a:rPr sz="1587" b="1" spc="5" dirty="0">
                <a:solidFill>
                  <a:srgbClr val="008400"/>
                </a:solidFill>
                <a:latin typeface="Tahoma"/>
                <a:cs typeface="Tahoma"/>
              </a:rPr>
              <a:t>se </a:t>
            </a:r>
            <a:r>
              <a:rPr sz="1587" b="1" dirty="0">
                <a:solidFill>
                  <a:srgbClr val="008400"/>
                </a:solidFill>
                <a:latin typeface="Tahoma"/>
                <a:cs typeface="Tahoma"/>
              </a:rPr>
              <a:t>suben </a:t>
            </a:r>
            <a:r>
              <a:rPr sz="1587" b="1" spc="5" dirty="0">
                <a:solidFill>
                  <a:srgbClr val="008400"/>
                </a:solidFill>
                <a:latin typeface="Tahoma"/>
                <a:cs typeface="Tahoma"/>
              </a:rPr>
              <a:t>las actualizaciones de todas las  </a:t>
            </a:r>
            <a:r>
              <a:rPr sz="1587" b="1" spc="9" dirty="0">
                <a:solidFill>
                  <a:srgbClr val="008400"/>
                </a:solidFill>
                <a:latin typeface="Tahoma"/>
                <a:cs typeface="Tahoma"/>
              </a:rPr>
              <a:t># </a:t>
            </a:r>
            <a:r>
              <a:rPr sz="1587" b="1" spc="5" dirty="0">
                <a:solidFill>
                  <a:srgbClr val="008400"/>
                </a:solidFill>
                <a:latin typeface="Tahoma"/>
                <a:cs typeface="Tahoma"/>
              </a:rPr>
              <a:t>ramas locales que también existan con </a:t>
            </a:r>
            <a:r>
              <a:rPr sz="1587" b="1" dirty="0">
                <a:solidFill>
                  <a:srgbClr val="008400"/>
                </a:solidFill>
                <a:latin typeface="Tahoma"/>
                <a:cs typeface="Tahoma"/>
              </a:rPr>
              <a:t>el </a:t>
            </a:r>
            <a:r>
              <a:rPr sz="1587" b="1" spc="5" dirty="0">
                <a:solidFill>
                  <a:srgbClr val="008400"/>
                </a:solidFill>
                <a:latin typeface="Tahoma"/>
                <a:cs typeface="Tahoma"/>
              </a:rPr>
              <a:t>mismo nombre en </a:t>
            </a:r>
            <a:r>
              <a:rPr sz="1587" b="1" dirty="0">
                <a:solidFill>
                  <a:srgbClr val="008400"/>
                </a:solidFill>
                <a:latin typeface="Tahoma"/>
                <a:cs typeface="Tahoma"/>
              </a:rPr>
              <a:t>el </a:t>
            </a:r>
            <a:r>
              <a:rPr sz="1587" b="1" spc="5" dirty="0">
                <a:solidFill>
                  <a:srgbClr val="008400"/>
                </a:solidFill>
                <a:latin typeface="Tahoma"/>
                <a:cs typeface="Tahoma"/>
              </a:rPr>
              <a:t>repositorio</a:t>
            </a:r>
            <a:r>
              <a:rPr sz="1587" b="1" spc="-32" dirty="0">
                <a:solidFill>
                  <a:srgbClr val="008400"/>
                </a:solidFill>
                <a:latin typeface="Tahoma"/>
                <a:cs typeface="Tahoma"/>
              </a:rPr>
              <a:t> </a:t>
            </a:r>
            <a:r>
              <a:rPr sz="1587" b="1" spc="5" dirty="0">
                <a:solidFill>
                  <a:srgbClr val="008400"/>
                </a:solidFill>
                <a:latin typeface="Tahoma"/>
                <a:cs typeface="Tahoma"/>
              </a:rPr>
              <a:t>remoto.</a:t>
            </a:r>
            <a:endParaRPr sz="1587" dirty="0">
              <a:latin typeface="Tahoma"/>
              <a:cs typeface="Tahoma"/>
            </a:endParaRPr>
          </a:p>
          <a:p>
            <a:pPr>
              <a:lnSpc>
                <a:spcPct val="100000"/>
              </a:lnSpc>
              <a:spcBef>
                <a:spcPts val="36"/>
              </a:spcBef>
            </a:pPr>
            <a:endParaRPr sz="1542" dirty="0">
              <a:latin typeface="Tahoma"/>
              <a:cs typeface="Tahoma"/>
            </a:endParaRPr>
          </a:p>
          <a:p>
            <a:pPr marL="11516">
              <a:lnSpc>
                <a:spcPts val="1904"/>
              </a:lnSpc>
            </a:pPr>
            <a:r>
              <a:rPr sz="1587" b="1" spc="9" dirty="0">
                <a:solidFill>
                  <a:srgbClr val="008400"/>
                </a:solidFill>
                <a:latin typeface="Tahoma"/>
                <a:cs typeface="Tahoma"/>
              </a:rPr>
              <a:t># </a:t>
            </a:r>
            <a:r>
              <a:rPr sz="1587" b="1" spc="5" dirty="0">
                <a:solidFill>
                  <a:srgbClr val="008400"/>
                </a:solidFill>
                <a:latin typeface="Tahoma"/>
                <a:cs typeface="Tahoma"/>
              </a:rPr>
              <a:t>Si se crea una rama </a:t>
            </a:r>
            <a:r>
              <a:rPr sz="1587" b="1" dirty="0">
                <a:solidFill>
                  <a:srgbClr val="008400"/>
                </a:solidFill>
                <a:latin typeface="Tahoma"/>
                <a:cs typeface="Tahoma"/>
              </a:rPr>
              <a:t>local, </a:t>
            </a:r>
            <a:r>
              <a:rPr sz="1587" b="1" spc="5" dirty="0">
                <a:solidFill>
                  <a:srgbClr val="008400"/>
                </a:solidFill>
                <a:latin typeface="Tahoma"/>
                <a:cs typeface="Tahoma"/>
              </a:rPr>
              <a:t>y se quiere </a:t>
            </a:r>
            <a:r>
              <a:rPr sz="1587" b="1" dirty="0">
                <a:solidFill>
                  <a:srgbClr val="008400"/>
                </a:solidFill>
                <a:latin typeface="Tahoma"/>
                <a:cs typeface="Tahoma"/>
              </a:rPr>
              <a:t>subir al </a:t>
            </a:r>
            <a:r>
              <a:rPr sz="1587" b="1" spc="5" dirty="0">
                <a:solidFill>
                  <a:srgbClr val="008400"/>
                </a:solidFill>
                <a:latin typeface="Tahoma"/>
                <a:cs typeface="Tahoma"/>
              </a:rPr>
              <a:t>repositorio remoto,</a:t>
            </a:r>
            <a:r>
              <a:rPr sz="1587" b="1" spc="-41" dirty="0">
                <a:solidFill>
                  <a:srgbClr val="008400"/>
                </a:solidFill>
                <a:latin typeface="Tahoma"/>
                <a:cs typeface="Tahoma"/>
              </a:rPr>
              <a:t> </a:t>
            </a:r>
            <a:r>
              <a:rPr sz="1587" b="1" spc="5" dirty="0">
                <a:solidFill>
                  <a:srgbClr val="008400"/>
                </a:solidFill>
                <a:latin typeface="Tahoma"/>
                <a:cs typeface="Tahoma"/>
              </a:rPr>
              <a:t>debe</a:t>
            </a:r>
            <a:endParaRPr sz="1587" dirty="0">
              <a:latin typeface="Tahoma"/>
              <a:cs typeface="Tahoma"/>
            </a:endParaRPr>
          </a:p>
          <a:p>
            <a:pPr marL="11516">
              <a:lnSpc>
                <a:spcPts val="1900"/>
              </a:lnSpc>
            </a:pPr>
            <a:r>
              <a:rPr sz="1587" b="1" spc="9" dirty="0">
                <a:solidFill>
                  <a:srgbClr val="008400"/>
                </a:solidFill>
                <a:latin typeface="Tahoma"/>
                <a:cs typeface="Tahoma"/>
              </a:rPr>
              <a:t># </a:t>
            </a:r>
            <a:r>
              <a:rPr sz="1587" b="1" dirty="0">
                <a:solidFill>
                  <a:srgbClr val="008400"/>
                </a:solidFill>
                <a:latin typeface="Tahoma"/>
                <a:cs typeface="Tahoma"/>
              </a:rPr>
              <a:t>ejecutarse el </a:t>
            </a:r>
            <a:r>
              <a:rPr sz="1587" b="1" spc="5" dirty="0">
                <a:solidFill>
                  <a:srgbClr val="008400"/>
                </a:solidFill>
                <a:latin typeface="Tahoma"/>
                <a:cs typeface="Tahoma"/>
              </a:rPr>
              <a:t>comando push con </a:t>
            </a:r>
            <a:r>
              <a:rPr sz="1587" b="1" dirty="0">
                <a:solidFill>
                  <a:srgbClr val="008400"/>
                </a:solidFill>
                <a:latin typeface="Tahoma"/>
                <a:cs typeface="Tahoma"/>
              </a:rPr>
              <a:t>el </a:t>
            </a:r>
            <a:r>
              <a:rPr sz="1587" b="1" spc="5" dirty="0">
                <a:solidFill>
                  <a:srgbClr val="008400"/>
                </a:solidFill>
                <a:latin typeface="Tahoma"/>
                <a:cs typeface="Tahoma"/>
              </a:rPr>
              <a:t>nombre de la rama como valor de</a:t>
            </a:r>
            <a:r>
              <a:rPr sz="1587" b="1" dirty="0">
                <a:solidFill>
                  <a:srgbClr val="008400"/>
                </a:solidFill>
                <a:latin typeface="Tahoma"/>
                <a:cs typeface="Tahoma"/>
              </a:rPr>
              <a:t> refspec:</a:t>
            </a:r>
            <a:endParaRPr sz="1587" dirty="0">
              <a:latin typeface="Tahoma"/>
              <a:cs typeface="Tahoma"/>
            </a:endParaRPr>
          </a:p>
          <a:p>
            <a:pPr marL="11516">
              <a:lnSpc>
                <a:spcPts val="1904"/>
              </a:lnSpc>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push </a:t>
            </a:r>
            <a:r>
              <a:rPr sz="1587" b="1" spc="5" dirty="0">
                <a:solidFill>
                  <a:srgbClr val="0433FF"/>
                </a:solidFill>
                <a:latin typeface="Tahoma"/>
                <a:cs typeface="Tahoma"/>
              </a:rPr>
              <a:t>origin</a:t>
            </a:r>
            <a:r>
              <a:rPr sz="1587" b="1" spc="-9" dirty="0">
                <a:solidFill>
                  <a:srgbClr val="0433FF"/>
                </a:solidFill>
                <a:latin typeface="Tahoma"/>
                <a:cs typeface="Tahoma"/>
              </a:rPr>
              <a:t> </a:t>
            </a:r>
            <a:r>
              <a:rPr sz="1587" b="1" spc="5" dirty="0">
                <a:solidFill>
                  <a:srgbClr val="0433FF"/>
                </a:solidFill>
                <a:latin typeface="Tahoma"/>
                <a:cs typeface="Tahoma"/>
              </a:rPr>
              <a:t>prueba</a:t>
            </a:r>
            <a:endParaRPr sz="1587" dirty="0">
              <a:latin typeface="Tahoma"/>
              <a:cs typeface="Tahoma"/>
            </a:endParaRPr>
          </a:p>
        </p:txBody>
      </p:sp>
      <p:sp>
        <p:nvSpPr>
          <p:cNvPr id="4" name="object 4"/>
          <p:cNvSpPr txBox="1"/>
          <p:nvPr/>
        </p:nvSpPr>
        <p:spPr>
          <a:xfrm>
            <a:off x="2001509" y="3296905"/>
            <a:ext cx="8143227" cy="992136"/>
          </a:xfrm>
          <a:prstGeom prst="rect">
            <a:avLst/>
          </a:prstGeom>
        </p:spPr>
        <p:txBody>
          <a:bodyPr vert="horz" wrap="square" lIns="0" tIns="13243" rIns="0" bIns="0" rtlCol="0">
            <a:spAutoFit/>
          </a:bodyPr>
          <a:lstStyle/>
          <a:p>
            <a:pPr marL="11516" marR="4607">
              <a:lnSpc>
                <a:spcPct val="100000"/>
              </a:lnSpc>
              <a:spcBef>
                <a:spcPts val="103"/>
              </a:spcBef>
              <a:tabLst>
                <a:tab pos="772747" algn="l"/>
              </a:tabLst>
            </a:pPr>
            <a:r>
              <a:rPr sz="1587" b="1" spc="9" dirty="0">
                <a:solidFill>
                  <a:srgbClr val="008400"/>
                </a:solidFill>
                <a:latin typeface="Tahoma"/>
                <a:cs typeface="Tahoma"/>
              </a:rPr>
              <a:t># </a:t>
            </a:r>
            <a:r>
              <a:rPr sz="1587" b="1" spc="5" dirty="0">
                <a:solidFill>
                  <a:srgbClr val="008400"/>
                </a:solidFill>
                <a:latin typeface="Tahoma"/>
                <a:cs typeface="Tahoma"/>
              </a:rPr>
              <a:t>refspec permite </a:t>
            </a:r>
            <a:r>
              <a:rPr sz="1587" b="1" dirty="0">
                <a:solidFill>
                  <a:srgbClr val="008400"/>
                </a:solidFill>
                <a:latin typeface="Tahoma"/>
                <a:cs typeface="Tahoma"/>
              </a:rPr>
              <a:t>indicar </a:t>
            </a:r>
            <a:r>
              <a:rPr sz="1587" b="1" spc="5" dirty="0">
                <a:solidFill>
                  <a:srgbClr val="008400"/>
                </a:solidFill>
                <a:latin typeface="Tahoma"/>
                <a:cs typeface="Tahoma"/>
              </a:rPr>
              <a:t>los nombres distintos para las ramas </a:t>
            </a:r>
            <a:r>
              <a:rPr sz="1587" b="1" dirty="0">
                <a:solidFill>
                  <a:srgbClr val="008400"/>
                </a:solidFill>
                <a:latin typeface="Tahoma"/>
                <a:cs typeface="Tahoma"/>
              </a:rPr>
              <a:t>local </a:t>
            </a:r>
            <a:r>
              <a:rPr sz="1587" b="1" spc="5" dirty="0">
                <a:solidFill>
                  <a:srgbClr val="008400"/>
                </a:solidFill>
                <a:latin typeface="Tahoma"/>
                <a:cs typeface="Tahoma"/>
              </a:rPr>
              <a:t>y remota:  </a:t>
            </a:r>
            <a:r>
              <a:rPr sz="1587" b="1" spc="9" dirty="0">
                <a:solidFill>
                  <a:srgbClr val="008400"/>
                </a:solidFill>
                <a:latin typeface="Tahoma"/>
                <a:cs typeface="Tahoma"/>
              </a:rPr>
              <a:t>#	</a:t>
            </a:r>
            <a:r>
              <a:rPr sz="1587" b="1" spc="5" dirty="0">
                <a:solidFill>
                  <a:srgbClr val="008400"/>
                </a:solidFill>
                <a:latin typeface="Tahoma"/>
                <a:cs typeface="Tahoma"/>
              </a:rPr>
              <a:t>Subir los cambios de rama </a:t>
            </a:r>
            <a:r>
              <a:rPr sz="1587" b="1" dirty="0">
                <a:solidFill>
                  <a:srgbClr val="008400"/>
                </a:solidFill>
                <a:latin typeface="Tahoma"/>
                <a:cs typeface="Tahoma"/>
              </a:rPr>
              <a:t>local </a:t>
            </a:r>
            <a:r>
              <a:rPr sz="1587" b="1" spc="5" dirty="0">
                <a:solidFill>
                  <a:srgbClr val="008400"/>
                </a:solidFill>
                <a:latin typeface="Tahoma"/>
                <a:cs typeface="Tahoma"/>
              </a:rPr>
              <a:t>uno a la rama dos del repositorio</a:t>
            </a:r>
            <a:r>
              <a:rPr sz="1587" b="1" spc="-36" dirty="0">
                <a:solidFill>
                  <a:srgbClr val="008400"/>
                </a:solidFill>
                <a:latin typeface="Tahoma"/>
                <a:cs typeface="Tahoma"/>
              </a:rPr>
              <a:t> </a:t>
            </a:r>
            <a:r>
              <a:rPr sz="1587" b="1" spc="5" dirty="0">
                <a:solidFill>
                  <a:srgbClr val="008400"/>
                </a:solidFill>
                <a:latin typeface="Tahoma"/>
                <a:cs typeface="Tahoma"/>
              </a:rPr>
              <a:t>origin:</a:t>
            </a:r>
            <a:endParaRPr sz="1587">
              <a:latin typeface="Tahoma"/>
              <a:cs typeface="Tahoma"/>
            </a:endParaRPr>
          </a:p>
          <a:p>
            <a:pPr marL="11516">
              <a:lnSpc>
                <a:spcPts val="1900"/>
              </a:lnSpc>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push </a:t>
            </a:r>
            <a:r>
              <a:rPr sz="1587" b="1" spc="5" dirty="0">
                <a:solidFill>
                  <a:srgbClr val="0433FF"/>
                </a:solidFill>
                <a:latin typeface="Tahoma"/>
                <a:cs typeface="Tahoma"/>
              </a:rPr>
              <a:t>origin</a:t>
            </a:r>
            <a:r>
              <a:rPr sz="1587" b="1" spc="-9" dirty="0">
                <a:solidFill>
                  <a:srgbClr val="0433FF"/>
                </a:solidFill>
                <a:latin typeface="Tahoma"/>
                <a:cs typeface="Tahoma"/>
              </a:rPr>
              <a:t> </a:t>
            </a:r>
            <a:r>
              <a:rPr sz="1587" b="1" spc="5" dirty="0">
                <a:solidFill>
                  <a:srgbClr val="0433FF"/>
                </a:solidFill>
                <a:latin typeface="Tahoma"/>
                <a:cs typeface="Tahoma"/>
              </a:rPr>
              <a:t>uno:dos</a:t>
            </a:r>
            <a:endParaRPr sz="1587">
              <a:latin typeface="Tahoma"/>
              <a:cs typeface="Tahoma"/>
            </a:endParaRPr>
          </a:p>
          <a:p>
            <a:pPr marL="11516">
              <a:lnSpc>
                <a:spcPts val="1904"/>
              </a:lnSpc>
              <a:tabLst>
                <a:tab pos="772747" algn="l"/>
              </a:tabLst>
            </a:pPr>
            <a:r>
              <a:rPr sz="1587" b="1" spc="9" dirty="0">
                <a:solidFill>
                  <a:srgbClr val="008400"/>
                </a:solidFill>
                <a:latin typeface="Tahoma"/>
                <a:cs typeface="Tahoma"/>
              </a:rPr>
              <a:t>#	</a:t>
            </a:r>
            <a:r>
              <a:rPr sz="1587" b="1" spc="5" dirty="0">
                <a:solidFill>
                  <a:srgbClr val="008400"/>
                </a:solidFill>
                <a:latin typeface="Tahoma"/>
                <a:cs typeface="Tahoma"/>
              </a:rPr>
              <a:t>refspec tiene </a:t>
            </a:r>
            <a:r>
              <a:rPr sz="1587" b="1" dirty="0">
                <a:solidFill>
                  <a:srgbClr val="008400"/>
                </a:solidFill>
                <a:latin typeface="Tahoma"/>
                <a:cs typeface="Tahoma"/>
              </a:rPr>
              <a:t>el </a:t>
            </a:r>
            <a:r>
              <a:rPr sz="1587" b="1" spc="5" dirty="0">
                <a:solidFill>
                  <a:srgbClr val="008400"/>
                </a:solidFill>
                <a:latin typeface="Tahoma"/>
                <a:cs typeface="Tahoma"/>
              </a:rPr>
              <a:t>formato</a:t>
            </a:r>
            <a:r>
              <a:rPr sz="1587" b="1" spc="-14" dirty="0">
                <a:solidFill>
                  <a:srgbClr val="008400"/>
                </a:solidFill>
                <a:latin typeface="Tahoma"/>
                <a:cs typeface="Tahoma"/>
              </a:rPr>
              <a:t> </a:t>
            </a:r>
            <a:r>
              <a:rPr sz="1587" b="1" spc="5" dirty="0">
                <a:solidFill>
                  <a:srgbClr val="008400"/>
                </a:solidFill>
                <a:latin typeface="Tahoma"/>
                <a:cs typeface="Tahoma"/>
              </a:rPr>
              <a:t>&lt;rama_local&gt;:&lt;rama_remota&gt;</a:t>
            </a:r>
            <a:endParaRPr sz="1587">
              <a:latin typeface="Tahoma"/>
              <a:cs typeface="Tahoma"/>
            </a:endParaRPr>
          </a:p>
        </p:txBody>
      </p:sp>
      <p:sp>
        <p:nvSpPr>
          <p:cNvPr id="5" name="object 5"/>
          <p:cNvSpPr txBox="1"/>
          <p:nvPr/>
        </p:nvSpPr>
        <p:spPr>
          <a:xfrm>
            <a:off x="2001509" y="4987417"/>
            <a:ext cx="6086403" cy="992136"/>
          </a:xfrm>
          <a:prstGeom prst="rect">
            <a:avLst/>
          </a:prstGeom>
        </p:spPr>
        <p:txBody>
          <a:bodyPr vert="horz" wrap="square" lIns="0" tIns="13243" rIns="0" bIns="0" rtlCol="0">
            <a:spAutoFit/>
          </a:bodyPr>
          <a:lstStyle/>
          <a:p>
            <a:pPr marL="11516">
              <a:lnSpc>
                <a:spcPts val="1904"/>
              </a:lnSpc>
              <a:spcBef>
                <a:spcPts val="103"/>
              </a:spcBef>
            </a:pPr>
            <a:r>
              <a:rPr sz="1587" b="1" spc="9" dirty="0">
                <a:solidFill>
                  <a:srgbClr val="008400"/>
                </a:solidFill>
                <a:latin typeface="Tahoma"/>
                <a:cs typeface="Tahoma"/>
              </a:rPr>
              <a:t># </a:t>
            </a:r>
            <a:r>
              <a:rPr sz="1587" b="1" spc="5" dirty="0">
                <a:solidFill>
                  <a:srgbClr val="008400"/>
                </a:solidFill>
                <a:latin typeface="Tahoma"/>
                <a:cs typeface="Tahoma"/>
              </a:rPr>
              <a:t>Para borrar una rama remota</a:t>
            </a:r>
            <a:r>
              <a:rPr sz="1587" b="1" spc="-36" dirty="0">
                <a:solidFill>
                  <a:srgbClr val="008400"/>
                </a:solidFill>
                <a:latin typeface="Tahoma"/>
                <a:cs typeface="Tahoma"/>
              </a:rPr>
              <a:t> </a:t>
            </a:r>
            <a:r>
              <a:rPr sz="1587" b="1" spc="5" dirty="0">
                <a:solidFill>
                  <a:srgbClr val="008400"/>
                </a:solidFill>
                <a:latin typeface="Tahoma"/>
                <a:cs typeface="Tahoma"/>
              </a:rPr>
              <a:t>:</a:t>
            </a:r>
            <a:endParaRPr sz="1587">
              <a:latin typeface="Tahoma"/>
              <a:cs typeface="Tahoma"/>
            </a:endParaRPr>
          </a:p>
          <a:p>
            <a:pPr marL="11516">
              <a:lnSpc>
                <a:spcPts val="1900"/>
              </a:lnSpc>
            </a:pPr>
            <a:r>
              <a:rPr sz="1587" b="1" spc="5" dirty="0">
                <a:solidFill>
                  <a:srgbClr val="941751"/>
                </a:solidFill>
                <a:latin typeface="Tahoma"/>
                <a:cs typeface="Tahoma"/>
              </a:rPr>
              <a:t>$ </a:t>
            </a:r>
            <a:r>
              <a:rPr sz="1587" b="1" dirty="0">
                <a:latin typeface="Tahoma"/>
                <a:cs typeface="Tahoma"/>
              </a:rPr>
              <a:t>git </a:t>
            </a:r>
            <a:r>
              <a:rPr sz="1587" b="1" spc="5" dirty="0">
                <a:solidFill>
                  <a:srgbClr val="FF2600"/>
                </a:solidFill>
                <a:latin typeface="Tahoma"/>
                <a:cs typeface="Tahoma"/>
              </a:rPr>
              <a:t>push </a:t>
            </a:r>
            <a:r>
              <a:rPr sz="1587" b="1" spc="5" dirty="0">
                <a:solidFill>
                  <a:srgbClr val="0433FF"/>
                </a:solidFill>
                <a:latin typeface="Tahoma"/>
                <a:cs typeface="Tahoma"/>
              </a:rPr>
              <a:t>origin</a:t>
            </a:r>
            <a:r>
              <a:rPr sz="1587" b="1" spc="-9" dirty="0">
                <a:solidFill>
                  <a:srgbClr val="0433FF"/>
                </a:solidFill>
                <a:latin typeface="Tahoma"/>
                <a:cs typeface="Tahoma"/>
              </a:rPr>
              <a:t> </a:t>
            </a:r>
            <a:r>
              <a:rPr sz="1587" b="1" spc="5" dirty="0">
                <a:solidFill>
                  <a:srgbClr val="0433FF"/>
                </a:solidFill>
                <a:latin typeface="Tahoma"/>
                <a:cs typeface="Tahoma"/>
              </a:rPr>
              <a:t>:dos</a:t>
            </a:r>
            <a:endParaRPr sz="1587">
              <a:latin typeface="Tahoma"/>
              <a:cs typeface="Tahoma"/>
            </a:endParaRPr>
          </a:p>
          <a:p>
            <a:pPr marL="11516" marR="4607">
              <a:lnSpc>
                <a:spcPts val="1904"/>
              </a:lnSpc>
              <a:spcBef>
                <a:spcPts val="63"/>
              </a:spcBef>
              <a:tabLst>
                <a:tab pos="475050" algn="l"/>
              </a:tabLst>
            </a:pPr>
            <a:r>
              <a:rPr sz="1587" b="1" spc="9" dirty="0">
                <a:solidFill>
                  <a:srgbClr val="008400"/>
                </a:solidFill>
                <a:latin typeface="Tahoma"/>
                <a:cs typeface="Tahoma"/>
              </a:rPr>
              <a:t>#	</a:t>
            </a:r>
            <a:r>
              <a:rPr sz="1587" b="1" spc="5" dirty="0">
                <a:solidFill>
                  <a:srgbClr val="008400"/>
                </a:solidFill>
                <a:latin typeface="Tahoma"/>
                <a:cs typeface="Tahoma"/>
              </a:rPr>
              <a:t>Usamos un refspec con un nombre de rama </a:t>
            </a:r>
            <a:r>
              <a:rPr sz="1587" b="1" dirty="0">
                <a:solidFill>
                  <a:srgbClr val="008400"/>
                </a:solidFill>
                <a:latin typeface="Tahoma"/>
                <a:cs typeface="Tahoma"/>
              </a:rPr>
              <a:t>local </a:t>
            </a:r>
            <a:r>
              <a:rPr sz="1587" b="1" spc="5" dirty="0">
                <a:solidFill>
                  <a:srgbClr val="008400"/>
                </a:solidFill>
                <a:latin typeface="Tahoma"/>
                <a:cs typeface="Tahoma"/>
              </a:rPr>
              <a:t>vacío,  </a:t>
            </a:r>
            <a:r>
              <a:rPr sz="1587" b="1" spc="9" dirty="0">
                <a:solidFill>
                  <a:srgbClr val="008400"/>
                </a:solidFill>
                <a:latin typeface="Tahoma"/>
                <a:cs typeface="Tahoma"/>
              </a:rPr>
              <a:t>#	</a:t>
            </a:r>
            <a:r>
              <a:rPr sz="1587" b="1" spc="5" dirty="0">
                <a:solidFill>
                  <a:srgbClr val="008400"/>
                </a:solidFill>
                <a:latin typeface="Tahoma"/>
                <a:cs typeface="Tahoma"/>
              </a:rPr>
              <a:t>y con </a:t>
            </a:r>
            <a:r>
              <a:rPr sz="1587" b="1" dirty="0">
                <a:solidFill>
                  <a:srgbClr val="008400"/>
                </a:solidFill>
                <a:latin typeface="Tahoma"/>
                <a:cs typeface="Tahoma"/>
              </a:rPr>
              <a:t>el </a:t>
            </a:r>
            <a:r>
              <a:rPr sz="1587" b="1" spc="5" dirty="0">
                <a:solidFill>
                  <a:srgbClr val="008400"/>
                </a:solidFill>
                <a:latin typeface="Tahoma"/>
                <a:cs typeface="Tahoma"/>
              </a:rPr>
              <a:t>nombre de la rama remota a</a:t>
            </a:r>
            <a:r>
              <a:rPr sz="1587" b="1" spc="-41" dirty="0">
                <a:solidFill>
                  <a:srgbClr val="008400"/>
                </a:solidFill>
                <a:latin typeface="Tahoma"/>
                <a:cs typeface="Tahoma"/>
              </a:rPr>
              <a:t> </a:t>
            </a:r>
            <a:r>
              <a:rPr sz="1587" b="1" spc="5" dirty="0">
                <a:solidFill>
                  <a:srgbClr val="008400"/>
                </a:solidFill>
                <a:latin typeface="Tahoma"/>
                <a:cs typeface="Tahoma"/>
              </a:rPr>
              <a:t>borrar.</a:t>
            </a:r>
            <a:endParaRPr sz="1587">
              <a:latin typeface="Tahoma"/>
              <a:cs typeface="Tahoma"/>
            </a:endParaRPr>
          </a:p>
        </p:txBody>
      </p:sp>
    </p:spTree>
    <p:extLst>
      <p:ext uri="{BB962C8B-B14F-4D97-AF65-F5344CB8AC3E}">
        <p14:creationId xmlns:p14="http://schemas.microsoft.com/office/powerpoint/2010/main" val="8038683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posición de imagen 5">
            <a:extLst>
              <a:ext uri="{FF2B5EF4-FFF2-40B4-BE49-F238E27FC236}">
                <a16:creationId xmlns:a16="http://schemas.microsoft.com/office/drawing/2014/main" id="{88D67132-45E0-410A-8790-2B61D46FAA05}"/>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16022" r="16022"/>
          <a:stretch>
            <a:fillRect/>
          </a:stretch>
        </p:blipFill>
        <p:spPr/>
      </p:pic>
      <p:sp>
        <p:nvSpPr>
          <p:cNvPr id="3" name="Marcador de texto 2">
            <a:extLst>
              <a:ext uri="{FF2B5EF4-FFF2-40B4-BE49-F238E27FC236}">
                <a16:creationId xmlns:a16="http://schemas.microsoft.com/office/drawing/2014/main" id="{204A4521-BEBB-47E6-B567-7F1973B47EEA}"/>
              </a:ext>
            </a:extLst>
          </p:cNvPr>
          <p:cNvSpPr>
            <a:spLocks noGrp="1"/>
          </p:cNvSpPr>
          <p:nvPr>
            <p:ph type="body" sz="quarter" idx="12"/>
          </p:nvPr>
        </p:nvSpPr>
        <p:spPr/>
        <p:txBody>
          <a:bodyPr/>
          <a:lstStyle/>
          <a:p>
            <a:endParaRPr lang="es-ES"/>
          </a:p>
        </p:txBody>
      </p:sp>
      <p:sp>
        <p:nvSpPr>
          <p:cNvPr id="4" name="Marcador de texto 3">
            <a:extLst>
              <a:ext uri="{FF2B5EF4-FFF2-40B4-BE49-F238E27FC236}">
                <a16:creationId xmlns:a16="http://schemas.microsoft.com/office/drawing/2014/main" id="{ED427D62-05C0-4235-A9C1-2BADBEFD705A}"/>
              </a:ext>
            </a:extLst>
          </p:cNvPr>
          <p:cNvSpPr>
            <a:spLocks noGrp="1"/>
          </p:cNvSpPr>
          <p:nvPr>
            <p:ph type="body" sz="quarter" idx="11"/>
          </p:nvPr>
        </p:nvSpPr>
        <p:spPr/>
        <p:txBody>
          <a:bodyPr/>
          <a:lstStyle/>
          <a:p>
            <a:r>
              <a:rPr lang="es-ES" dirty="0"/>
              <a:t>GITHUB</a:t>
            </a:r>
          </a:p>
        </p:txBody>
      </p:sp>
    </p:spTree>
    <p:extLst>
      <p:ext uri="{BB962C8B-B14F-4D97-AF65-F5344CB8AC3E}">
        <p14:creationId xmlns:p14="http://schemas.microsoft.com/office/powerpoint/2010/main" val="324973624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5994402" y="144195"/>
            <a:ext cx="4673597" cy="6711225"/>
          </a:xfrm>
          <a:prstGeom prst="rect">
            <a:avLst/>
          </a:prstGeom>
          <a:blipFill>
            <a:blip r:embed="rId2" cstate="print"/>
            <a:stretch>
              <a:fillRect/>
            </a:stretch>
          </a:blipFill>
        </p:spPr>
        <p:txBody>
          <a:bodyPr wrap="square" lIns="0" tIns="0" rIns="0" bIns="0" rtlCol="0"/>
          <a:lstStyle/>
          <a:p>
            <a:endParaRPr sz="1632"/>
          </a:p>
        </p:txBody>
      </p:sp>
      <p:sp>
        <p:nvSpPr>
          <p:cNvPr id="5" name="object 5"/>
          <p:cNvSpPr txBox="1">
            <a:spLocks noGrp="1"/>
          </p:cNvSpPr>
          <p:nvPr>
            <p:ph type="title"/>
          </p:nvPr>
        </p:nvSpPr>
        <p:spPr/>
        <p:txBody>
          <a:bodyPr/>
          <a:lstStyle/>
          <a:p>
            <a:r>
              <a:rPr lang="es-ES" dirty="0"/>
              <a:t>GITHUB y  SWCM</a:t>
            </a:r>
            <a:endParaRPr lang="es-ES"/>
          </a:p>
        </p:txBody>
      </p:sp>
      <p:sp>
        <p:nvSpPr>
          <p:cNvPr id="6" name="object 6"/>
          <p:cNvSpPr txBox="1"/>
          <p:nvPr/>
        </p:nvSpPr>
        <p:spPr>
          <a:xfrm>
            <a:off x="1741083" y="1633911"/>
            <a:ext cx="3620172" cy="4342248"/>
          </a:xfrm>
          <a:prstGeom prst="rect">
            <a:avLst/>
          </a:prstGeom>
        </p:spPr>
        <p:txBody>
          <a:bodyPr vert="horz" wrap="square" lIns="0" tIns="8637" rIns="0" bIns="0" rtlCol="0">
            <a:spAutoFit/>
          </a:bodyPr>
          <a:lstStyle/>
          <a:p>
            <a:pPr marL="11516" marR="4607" algn="just">
              <a:lnSpc>
                <a:spcPct val="100899"/>
              </a:lnSpc>
              <a:spcBef>
                <a:spcPts val="68"/>
              </a:spcBef>
            </a:pPr>
            <a:r>
              <a:rPr sz="1406" b="1" spc="-5" dirty="0">
                <a:solidFill>
                  <a:srgbClr val="008400"/>
                </a:solidFill>
                <a:latin typeface="Tahoma"/>
                <a:cs typeface="Tahoma"/>
              </a:rPr>
              <a:t># GITHUB: red </a:t>
            </a:r>
            <a:r>
              <a:rPr sz="1406" b="1" spc="-9" dirty="0">
                <a:solidFill>
                  <a:srgbClr val="008400"/>
                </a:solidFill>
                <a:latin typeface="Tahoma"/>
                <a:cs typeface="Tahoma"/>
              </a:rPr>
              <a:t>social </a:t>
            </a:r>
            <a:r>
              <a:rPr sz="1406" b="1" spc="-5" dirty="0">
                <a:solidFill>
                  <a:srgbClr val="008400"/>
                </a:solidFill>
                <a:latin typeface="Tahoma"/>
                <a:cs typeface="Tahoma"/>
              </a:rPr>
              <a:t>de desarrolladores  # de </a:t>
            </a:r>
            <a:r>
              <a:rPr sz="1406" b="1" spc="-9" dirty="0">
                <a:solidFill>
                  <a:srgbClr val="008400"/>
                </a:solidFill>
                <a:latin typeface="Tahoma"/>
                <a:cs typeface="Tahoma"/>
              </a:rPr>
              <a:t>software </a:t>
            </a:r>
            <a:r>
              <a:rPr sz="1406" b="1" spc="-5" dirty="0">
                <a:solidFill>
                  <a:srgbClr val="008400"/>
                </a:solidFill>
                <a:latin typeface="Tahoma"/>
                <a:cs typeface="Tahoma"/>
              </a:rPr>
              <a:t>para compartir proyectos  # </a:t>
            </a:r>
            <a:r>
              <a:rPr sz="1406" b="1" spc="-9" dirty="0">
                <a:solidFill>
                  <a:srgbClr val="008400"/>
                </a:solidFill>
                <a:latin typeface="Tahoma"/>
                <a:cs typeface="Tahoma"/>
              </a:rPr>
              <a:t>con </a:t>
            </a:r>
            <a:r>
              <a:rPr sz="1406" b="1" spc="-5" dirty="0">
                <a:solidFill>
                  <a:srgbClr val="008400"/>
                </a:solidFill>
                <a:latin typeface="Tahoma"/>
                <a:cs typeface="Tahoma"/>
              </a:rPr>
              <a:t>GIT:</a:t>
            </a:r>
            <a:r>
              <a:rPr sz="1406" b="1" spc="399" dirty="0">
                <a:solidFill>
                  <a:srgbClr val="008400"/>
                </a:solidFill>
                <a:latin typeface="Tahoma"/>
                <a:cs typeface="Tahoma"/>
              </a:rPr>
              <a:t> </a:t>
            </a:r>
            <a:r>
              <a:rPr sz="1406" b="1" u="heavy" spc="-9" dirty="0">
                <a:solidFill>
                  <a:srgbClr val="1337FF"/>
                </a:solidFill>
                <a:uFill>
                  <a:solidFill>
                    <a:srgbClr val="1337FF"/>
                  </a:solidFill>
                </a:uFill>
                <a:latin typeface="Tahoma"/>
                <a:cs typeface="Tahoma"/>
                <a:hlinkClick r:id="rId3"/>
              </a:rPr>
              <a:t>http://github.com</a:t>
            </a:r>
            <a:endParaRPr sz="1406" dirty="0">
              <a:latin typeface="Tahoma"/>
              <a:cs typeface="Tahoma"/>
            </a:endParaRPr>
          </a:p>
          <a:p>
            <a:pPr marL="11516">
              <a:lnSpc>
                <a:spcPct val="100000"/>
              </a:lnSpc>
              <a:spcBef>
                <a:spcPts val="18"/>
              </a:spcBef>
            </a:pPr>
            <a:r>
              <a:rPr sz="1406" b="1" spc="-5" dirty="0">
                <a:solidFill>
                  <a:srgbClr val="008400"/>
                </a:solidFill>
                <a:latin typeface="Tahoma"/>
                <a:cs typeface="Tahoma"/>
              </a:rPr>
              <a:t>#</a:t>
            </a:r>
            <a:endParaRPr sz="1406" dirty="0">
              <a:latin typeface="Tahoma"/>
              <a:cs typeface="Tahoma"/>
            </a:endParaRPr>
          </a:p>
          <a:p>
            <a:pPr marL="11516" marR="92131">
              <a:lnSpc>
                <a:spcPct val="100899"/>
              </a:lnSpc>
              <a:tabLst>
                <a:tab pos="365069" algn="l"/>
              </a:tabLst>
            </a:pPr>
            <a:r>
              <a:rPr sz="1406" b="1" spc="-5" dirty="0">
                <a:solidFill>
                  <a:srgbClr val="008400"/>
                </a:solidFill>
                <a:latin typeface="Tahoma"/>
                <a:cs typeface="Tahoma"/>
              </a:rPr>
              <a:t># - </a:t>
            </a:r>
            <a:r>
              <a:rPr sz="1406" b="1" spc="-9" dirty="0">
                <a:solidFill>
                  <a:srgbClr val="008400"/>
                </a:solidFill>
                <a:latin typeface="Tahoma"/>
                <a:cs typeface="Tahoma"/>
              </a:rPr>
              <a:t>Basado en cuentas </a:t>
            </a:r>
            <a:r>
              <a:rPr sz="1406" b="1" spc="-5" dirty="0">
                <a:solidFill>
                  <a:srgbClr val="008400"/>
                </a:solidFill>
                <a:latin typeface="Tahoma"/>
                <a:cs typeface="Tahoma"/>
              </a:rPr>
              <a:t>de </a:t>
            </a:r>
            <a:r>
              <a:rPr sz="1406" b="1" spc="-9" dirty="0">
                <a:solidFill>
                  <a:srgbClr val="008400"/>
                </a:solidFill>
                <a:latin typeface="Tahoma"/>
                <a:cs typeface="Tahoma"/>
              </a:rPr>
              <a:t>personas, no  </a:t>
            </a:r>
            <a:r>
              <a:rPr sz="1406" b="1" spc="-5" dirty="0">
                <a:solidFill>
                  <a:srgbClr val="008400"/>
                </a:solidFill>
                <a:latin typeface="Tahoma"/>
                <a:cs typeface="Tahoma"/>
              </a:rPr>
              <a:t>#	</a:t>
            </a:r>
            <a:r>
              <a:rPr sz="1406" b="1" spc="-9" dirty="0">
                <a:solidFill>
                  <a:srgbClr val="008400"/>
                </a:solidFill>
                <a:latin typeface="Tahoma"/>
                <a:cs typeface="Tahoma"/>
              </a:rPr>
              <a:t>en </a:t>
            </a:r>
            <a:r>
              <a:rPr sz="1406" b="1" spc="-5" dirty="0">
                <a:solidFill>
                  <a:srgbClr val="008400"/>
                </a:solidFill>
                <a:latin typeface="Tahoma"/>
                <a:cs typeface="Tahoma"/>
              </a:rPr>
              <a:t>proyectos</a:t>
            </a:r>
            <a:endParaRPr sz="1406" dirty="0">
              <a:latin typeface="Tahoma"/>
              <a:cs typeface="Tahoma"/>
            </a:endParaRPr>
          </a:p>
          <a:p>
            <a:pPr marL="11516">
              <a:lnSpc>
                <a:spcPct val="100000"/>
              </a:lnSpc>
              <a:spcBef>
                <a:spcPts val="14"/>
              </a:spcBef>
            </a:pPr>
            <a:r>
              <a:rPr sz="1406" b="1" spc="-5" dirty="0">
                <a:solidFill>
                  <a:srgbClr val="008400"/>
                </a:solidFill>
                <a:latin typeface="Tahoma"/>
                <a:cs typeface="Tahoma"/>
              </a:rPr>
              <a:t>#</a:t>
            </a:r>
            <a:endParaRPr sz="1406" dirty="0">
              <a:latin typeface="Tahoma"/>
              <a:cs typeface="Tahoma"/>
            </a:endParaRPr>
          </a:p>
          <a:p>
            <a:pPr marL="11516" marR="188292">
              <a:lnSpc>
                <a:spcPct val="100899"/>
              </a:lnSpc>
              <a:tabLst>
                <a:tab pos="313245" algn="l"/>
              </a:tabLst>
            </a:pPr>
            <a:r>
              <a:rPr sz="1406" b="1" spc="-5" dirty="0">
                <a:solidFill>
                  <a:srgbClr val="008400"/>
                </a:solidFill>
                <a:latin typeface="Tahoma"/>
                <a:cs typeface="Tahoma"/>
              </a:rPr>
              <a:t># </a:t>
            </a:r>
            <a:r>
              <a:rPr sz="1406" b="1" spc="-9" dirty="0">
                <a:solidFill>
                  <a:srgbClr val="008400"/>
                </a:solidFill>
                <a:latin typeface="Tahoma"/>
                <a:cs typeface="Tahoma"/>
              </a:rPr>
              <a:t>En </a:t>
            </a:r>
            <a:r>
              <a:rPr sz="1406" b="1" spc="-5" dirty="0">
                <a:solidFill>
                  <a:srgbClr val="008400"/>
                </a:solidFill>
                <a:latin typeface="Tahoma"/>
                <a:cs typeface="Tahoma"/>
              </a:rPr>
              <a:t>SWCM distribuimos </a:t>
            </a:r>
            <a:r>
              <a:rPr sz="1406" b="1" spc="-9" dirty="0">
                <a:solidFill>
                  <a:srgbClr val="008400"/>
                </a:solidFill>
                <a:latin typeface="Tahoma"/>
                <a:cs typeface="Tahoma"/>
              </a:rPr>
              <a:t>con GITHUB:  </a:t>
            </a:r>
            <a:r>
              <a:rPr sz="1406" b="1" spc="-5" dirty="0">
                <a:solidFill>
                  <a:srgbClr val="008400"/>
                </a:solidFill>
                <a:latin typeface="Tahoma"/>
                <a:cs typeface="Tahoma"/>
              </a:rPr>
              <a:t>#	- Ejemplos de</a:t>
            </a:r>
            <a:r>
              <a:rPr sz="1406" b="1" spc="-14" dirty="0">
                <a:solidFill>
                  <a:srgbClr val="008400"/>
                </a:solidFill>
                <a:latin typeface="Tahoma"/>
                <a:cs typeface="Tahoma"/>
              </a:rPr>
              <a:t> </a:t>
            </a:r>
            <a:r>
              <a:rPr sz="1406" b="1" spc="-9" dirty="0">
                <a:solidFill>
                  <a:srgbClr val="008400"/>
                </a:solidFill>
                <a:latin typeface="Tahoma"/>
                <a:cs typeface="Tahoma"/>
              </a:rPr>
              <a:t>transparencias</a:t>
            </a:r>
            <a:endParaRPr sz="1406" dirty="0">
              <a:latin typeface="Tahoma"/>
              <a:cs typeface="Tahoma"/>
            </a:endParaRPr>
          </a:p>
          <a:p>
            <a:pPr marL="11516">
              <a:lnSpc>
                <a:spcPct val="100000"/>
              </a:lnSpc>
              <a:spcBef>
                <a:spcPts val="14"/>
              </a:spcBef>
            </a:pPr>
            <a:r>
              <a:rPr sz="1406" b="1" spc="-5" dirty="0">
                <a:solidFill>
                  <a:srgbClr val="008400"/>
                </a:solidFill>
                <a:latin typeface="Tahoma"/>
                <a:cs typeface="Tahoma"/>
              </a:rPr>
              <a:t>#</a:t>
            </a:r>
            <a:endParaRPr sz="1406" dirty="0">
              <a:latin typeface="Tahoma"/>
              <a:cs typeface="Tahoma"/>
            </a:endParaRPr>
          </a:p>
          <a:p>
            <a:pPr marL="11516" marR="59885">
              <a:lnSpc>
                <a:spcPct val="100899"/>
              </a:lnSpc>
              <a:tabLst>
                <a:tab pos="312669" algn="l"/>
              </a:tabLst>
            </a:pPr>
            <a:r>
              <a:rPr sz="1406" b="1" spc="-5" dirty="0">
                <a:solidFill>
                  <a:srgbClr val="008400"/>
                </a:solidFill>
                <a:latin typeface="Tahoma"/>
                <a:cs typeface="Tahoma"/>
              </a:rPr>
              <a:t># Repositorios SWCM y LSWC </a:t>
            </a:r>
            <a:r>
              <a:rPr sz="1406" b="1" spc="-9" dirty="0">
                <a:solidFill>
                  <a:srgbClr val="008400"/>
                </a:solidFill>
                <a:latin typeface="Tahoma"/>
                <a:cs typeface="Tahoma"/>
              </a:rPr>
              <a:t>están en:  </a:t>
            </a:r>
            <a:r>
              <a:rPr sz="1406" b="1" spc="-5" dirty="0">
                <a:solidFill>
                  <a:srgbClr val="008400"/>
                </a:solidFill>
                <a:latin typeface="Tahoma"/>
                <a:cs typeface="Tahoma"/>
              </a:rPr>
              <a:t>#	</a:t>
            </a:r>
            <a:r>
              <a:rPr sz="1406" b="1" u="heavy" spc="-9" dirty="0">
                <a:solidFill>
                  <a:srgbClr val="1337FF"/>
                </a:solidFill>
                <a:uFill>
                  <a:solidFill>
                    <a:srgbClr val="1337FF"/>
                  </a:solidFill>
                </a:uFill>
                <a:latin typeface="Tahoma"/>
                <a:cs typeface="Tahoma"/>
                <a:hlinkClick r:id="rId4"/>
              </a:rPr>
              <a:t>http://github.com/ging/swcm</a:t>
            </a:r>
            <a:endParaRPr sz="1406" dirty="0">
              <a:latin typeface="Tahoma"/>
              <a:cs typeface="Tahoma"/>
            </a:endParaRPr>
          </a:p>
          <a:p>
            <a:pPr marL="11516" marR="487718">
              <a:lnSpc>
                <a:spcPct val="100899"/>
              </a:lnSpc>
              <a:tabLst>
                <a:tab pos="312669" algn="l"/>
              </a:tabLst>
            </a:pPr>
            <a:r>
              <a:rPr sz="1406" b="1" spc="-5" dirty="0">
                <a:solidFill>
                  <a:srgbClr val="008400"/>
                </a:solidFill>
                <a:latin typeface="Tahoma"/>
                <a:cs typeface="Tahoma"/>
              </a:rPr>
              <a:t>#	</a:t>
            </a:r>
            <a:r>
              <a:rPr sz="1406" b="1" u="heavy" spc="-9" dirty="0">
                <a:solidFill>
                  <a:srgbClr val="1337FF"/>
                </a:solidFill>
                <a:uFill>
                  <a:solidFill>
                    <a:srgbClr val="1337FF"/>
                  </a:solidFill>
                </a:uFill>
                <a:latin typeface="Tahoma"/>
                <a:cs typeface="Tahoma"/>
                <a:hlinkClick r:id="rId5"/>
              </a:rPr>
              <a:t>http://github.com/ging/planet </a:t>
            </a:r>
            <a:r>
              <a:rPr sz="1406" b="1" spc="-9" dirty="0">
                <a:solidFill>
                  <a:srgbClr val="1337FF"/>
                </a:solidFill>
                <a:latin typeface="Tahoma"/>
                <a:cs typeface="Tahoma"/>
              </a:rPr>
              <a:t> </a:t>
            </a:r>
            <a:r>
              <a:rPr sz="1406" b="1" spc="-5" dirty="0">
                <a:solidFill>
                  <a:srgbClr val="008400"/>
                </a:solidFill>
                <a:latin typeface="Tahoma"/>
                <a:cs typeface="Tahoma"/>
              </a:rPr>
              <a:t>#</a:t>
            </a:r>
            <a:endParaRPr sz="1406" dirty="0">
              <a:latin typeface="Tahoma"/>
              <a:cs typeface="Tahoma"/>
            </a:endParaRPr>
          </a:p>
          <a:p>
            <a:pPr marL="11516">
              <a:lnSpc>
                <a:spcPct val="100000"/>
              </a:lnSpc>
              <a:spcBef>
                <a:spcPts val="14"/>
              </a:spcBef>
            </a:pPr>
            <a:r>
              <a:rPr sz="1406" b="1" spc="-5" dirty="0">
                <a:solidFill>
                  <a:srgbClr val="008400"/>
                </a:solidFill>
                <a:latin typeface="Tahoma"/>
                <a:cs typeface="Tahoma"/>
              </a:rPr>
              <a:t># Se</a:t>
            </a:r>
            <a:r>
              <a:rPr sz="1406" b="1" spc="-9" dirty="0">
                <a:solidFill>
                  <a:srgbClr val="008400"/>
                </a:solidFill>
                <a:latin typeface="Tahoma"/>
                <a:cs typeface="Tahoma"/>
              </a:rPr>
              <a:t> recomienda:</a:t>
            </a:r>
            <a:endParaRPr sz="1406" dirty="0">
              <a:latin typeface="Tahoma"/>
              <a:cs typeface="Tahoma"/>
            </a:endParaRPr>
          </a:p>
          <a:p>
            <a:pPr marL="11516">
              <a:lnSpc>
                <a:spcPct val="100000"/>
              </a:lnSpc>
              <a:spcBef>
                <a:spcPts val="14"/>
              </a:spcBef>
            </a:pPr>
            <a:r>
              <a:rPr sz="1406" b="1" spc="-5" dirty="0">
                <a:solidFill>
                  <a:srgbClr val="008400"/>
                </a:solidFill>
                <a:latin typeface="Tahoma"/>
                <a:cs typeface="Tahoma"/>
              </a:rPr>
              <a:t>#</a:t>
            </a:r>
            <a:endParaRPr sz="1406" dirty="0">
              <a:latin typeface="Tahoma"/>
              <a:cs typeface="Tahoma"/>
            </a:endParaRPr>
          </a:p>
          <a:p>
            <a:pPr marL="11516" marR="553361">
              <a:lnSpc>
                <a:spcPct val="100899"/>
              </a:lnSpc>
              <a:tabLst>
                <a:tab pos="312669" algn="l"/>
              </a:tabLst>
            </a:pPr>
            <a:r>
              <a:rPr sz="1406" b="1" spc="-5" dirty="0">
                <a:solidFill>
                  <a:srgbClr val="008400"/>
                </a:solidFill>
                <a:latin typeface="Tahoma"/>
                <a:cs typeface="Tahoma"/>
              </a:rPr>
              <a:t># 1) </a:t>
            </a:r>
            <a:r>
              <a:rPr sz="1406" b="1" spc="-9" dirty="0">
                <a:solidFill>
                  <a:srgbClr val="941751"/>
                </a:solidFill>
                <a:latin typeface="Tahoma"/>
                <a:cs typeface="Tahoma"/>
              </a:rPr>
              <a:t>Hacer una cuenta en </a:t>
            </a:r>
            <a:r>
              <a:rPr sz="1406" b="1" spc="-5" dirty="0">
                <a:solidFill>
                  <a:srgbClr val="941751"/>
                </a:solidFill>
                <a:latin typeface="Tahoma"/>
                <a:cs typeface="Tahoma"/>
              </a:rPr>
              <a:t>GITHUB  </a:t>
            </a:r>
            <a:r>
              <a:rPr sz="1406" b="1" spc="-5" dirty="0">
                <a:solidFill>
                  <a:srgbClr val="008400"/>
                </a:solidFill>
                <a:latin typeface="Tahoma"/>
                <a:cs typeface="Tahoma"/>
              </a:rPr>
              <a:t>#	</a:t>
            </a:r>
            <a:r>
              <a:rPr sz="1406" b="1" spc="-5" dirty="0">
                <a:solidFill>
                  <a:srgbClr val="941751"/>
                </a:solidFill>
                <a:latin typeface="Tahoma"/>
                <a:cs typeface="Tahoma"/>
              </a:rPr>
              <a:t>- Seguir </a:t>
            </a:r>
            <a:r>
              <a:rPr sz="1406" b="1" spc="-9" dirty="0">
                <a:solidFill>
                  <a:srgbClr val="941751"/>
                </a:solidFill>
                <a:latin typeface="Tahoma"/>
                <a:cs typeface="Tahoma"/>
              </a:rPr>
              <a:t>instrucciones</a:t>
            </a:r>
            <a:r>
              <a:rPr sz="1406" b="1" spc="-23" dirty="0">
                <a:solidFill>
                  <a:srgbClr val="941751"/>
                </a:solidFill>
                <a:latin typeface="Tahoma"/>
                <a:cs typeface="Tahoma"/>
              </a:rPr>
              <a:t> </a:t>
            </a:r>
            <a:r>
              <a:rPr sz="1406" b="1" spc="-5" dirty="0">
                <a:solidFill>
                  <a:srgbClr val="941751"/>
                </a:solidFill>
                <a:latin typeface="Tahoma"/>
                <a:cs typeface="Tahoma"/>
              </a:rPr>
              <a:t>online</a:t>
            </a:r>
            <a:endParaRPr sz="1406" dirty="0">
              <a:latin typeface="Tahoma"/>
              <a:cs typeface="Tahoma"/>
            </a:endParaRPr>
          </a:p>
          <a:p>
            <a:pPr marL="11516" marR="1128603">
              <a:lnSpc>
                <a:spcPct val="100899"/>
              </a:lnSpc>
              <a:tabLst>
                <a:tab pos="886184" algn="l"/>
              </a:tabLst>
            </a:pPr>
            <a:r>
              <a:rPr sz="1406" b="1" spc="-5" dirty="0">
                <a:solidFill>
                  <a:srgbClr val="008400"/>
                </a:solidFill>
                <a:latin typeface="Tahoma"/>
                <a:cs typeface="Tahoma"/>
              </a:rPr>
              <a:t>#	</a:t>
            </a:r>
            <a:r>
              <a:rPr sz="1406" b="1" spc="-5" dirty="0">
                <a:solidFill>
                  <a:srgbClr val="941751"/>
                </a:solidFill>
                <a:latin typeface="Tahoma"/>
                <a:cs typeface="Tahoma"/>
              </a:rPr>
              <a:t>-&gt; </a:t>
            </a:r>
            <a:r>
              <a:rPr sz="1406" b="1" spc="-9" dirty="0">
                <a:solidFill>
                  <a:srgbClr val="941751"/>
                </a:solidFill>
                <a:latin typeface="Tahoma"/>
                <a:cs typeface="Tahoma"/>
              </a:rPr>
              <a:t>crear clave ssh  </a:t>
            </a:r>
            <a:r>
              <a:rPr sz="1406" b="1" spc="-5" dirty="0">
                <a:solidFill>
                  <a:srgbClr val="008400"/>
                </a:solidFill>
                <a:latin typeface="Tahoma"/>
                <a:cs typeface="Tahoma"/>
              </a:rPr>
              <a:t>#</a:t>
            </a:r>
            <a:endParaRPr sz="1406" dirty="0">
              <a:latin typeface="Tahoma"/>
              <a:cs typeface="Tahoma"/>
            </a:endParaRPr>
          </a:p>
        </p:txBody>
      </p:sp>
      <p:sp>
        <p:nvSpPr>
          <p:cNvPr id="7" name="object 7"/>
          <p:cNvSpPr txBox="1"/>
          <p:nvPr/>
        </p:nvSpPr>
        <p:spPr>
          <a:xfrm>
            <a:off x="1741083" y="5955535"/>
            <a:ext cx="3469883" cy="669101"/>
          </a:xfrm>
          <a:prstGeom prst="rect">
            <a:avLst/>
          </a:prstGeom>
        </p:spPr>
        <p:txBody>
          <a:bodyPr vert="horz" wrap="square" lIns="0" tIns="8637" rIns="0" bIns="0" rtlCol="0">
            <a:spAutoFit/>
          </a:bodyPr>
          <a:lstStyle/>
          <a:p>
            <a:pPr marL="11516" marR="4607">
              <a:lnSpc>
                <a:spcPct val="100899"/>
              </a:lnSpc>
              <a:spcBef>
                <a:spcPts val="68"/>
              </a:spcBef>
              <a:tabLst>
                <a:tab pos="312669" algn="l"/>
              </a:tabLst>
            </a:pPr>
            <a:r>
              <a:rPr sz="1406" b="1" spc="-5" dirty="0">
                <a:solidFill>
                  <a:srgbClr val="008400"/>
                </a:solidFill>
                <a:latin typeface="Tahoma"/>
                <a:cs typeface="Tahoma"/>
              </a:rPr>
              <a:t># 2) </a:t>
            </a:r>
            <a:r>
              <a:rPr sz="1406" b="1" spc="-9" dirty="0">
                <a:solidFill>
                  <a:srgbClr val="941751"/>
                </a:solidFill>
                <a:latin typeface="Tahoma"/>
                <a:cs typeface="Tahoma"/>
              </a:rPr>
              <a:t>Bajar </a:t>
            </a:r>
            <a:r>
              <a:rPr sz="1406" b="1" spc="-5" dirty="0">
                <a:solidFill>
                  <a:srgbClr val="941751"/>
                </a:solidFill>
                <a:latin typeface="Tahoma"/>
                <a:cs typeface="Tahoma"/>
              </a:rPr>
              <a:t>ejemplos de repos GITHUB  </a:t>
            </a:r>
            <a:r>
              <a:rPr sz="1406" b="1" spc="-5" dirty="0">
                <a:solidFill>
                  <a:srgbClr val="008400"/>
                </a:solidFill>
                <a:latin typeface="Tahoma"/>
                <a:cs typeface="Tahoma"/>
              </a:rPr>
              <a:t>#	</a:t>
            </a:r>
            <a:r>
              <a:rPr sz="1406" b="1" spc="-5" dirty="0">
                <a:solidFill>
                  <a:srgbClr val="941751"/>
                </a:solidFill>
                <a:latin typeface="Tahoma"/>
                <a:cs typeface="Tahoma"/>
              </a:rPr>
              <a:t>- </a:t>
            </a:r>
            <a:r>
              <a:rPr sz="1406" b="1" spc="-9" dirty="0">
                <a:solidFill>
                  <a:srgbClr val="941751"/>
                </a:solidFill>
                <a:latin typeface="Tahoma"/>
                <a:cs typeface="Tahoma"/>
              </a:rPr>
              <a:t>Tienen </a:t>
            </a:r>
            <a:r>
              <a:rPr sz="1406" b="1" spc="-5" dirty="0">
                <a:solidFill>
                  <a:srgbClr val="941751"/>
                </a:solidFill>
                <a:latin typeface="Tahoma"/>
                <a:cs typeface="Tahoma"/>
              </a:rPr>
              <a:t>permiso de </a:t>
            </a:r>
            <a:r>
              <a:rPr sz="1406" b="1" spc="-9" dirty="0">
                <a:solidFill>
                  <a:srgbClr val="941751"/>
                </a:solidFill>
                <a:latin typeface="Tahoma"/>
                <a:cs typeface="Tahoma"/>
              </a:rPr>
              <a:t>lectura pública  </a:t>
            </a:r>
            <a:r>
              <a:rPr sz="1406" b="1" spc="-5" dirty="0">
                <a:solidFill>
                  <a:srgbClr val="008400"/>
                </a:solidFill>
                <a:latin typeface="Tahoma"/>
                <a:cs typeface="Tahoma"/>
              </a:rPr>
              <a:t>#</a:t>
            </a:r>
            <a:endParaRPr sz="1406">
              <a:latin typeface="Tahoma"/>
              <a:cs typeface="Tahoma"/>
            </a:endParaRPr>
          </a:p>
        </p:txBody>
      </p:sp>
      <p:sp>
        <p:nvSpPr>
          <p:cNvPr id="8" name="object 8"/>
          <p:cNvSpPr txBox="1"/>
          <p:nvPr/>
        </p:nvSpPr>
        <p:spPr>
          <a:xfrm>
            <a:off x="10103387" y="6481924"/>
            <a:ext cx="189444" cy="195996"/>
          </a:xfrm>
          <a:prstGeom prst="rect">
            <a:avLst/>
          </a:prstGeom>
        </p:spPr>
        <p:txBody>
          <a:bodyPr vert="horz" wrap="square" lIns="0" tIns="14395" rIns="0" bIns="0" rtlCol="0">
            <a:spAutoFit/>
          </a:bodyPr>
          <a:lstStyle/>
          <a:p>
            <a:pPr marL="11516">
              <a:lnSpc>
                <a:spcPct val="100000"/>
              </a:lnSpc>
              <a:spcBef>
                <a:spcPts val="113"/>
              </a:spcBef>
            </a:pPr>
            <a:r>
              <a:rPr sz="1179" spc="9" dirty="0">
                <a:solidFill>
                  <a:srgbClr val="515A9E"/>
                </a:solidFill>
                <a:latin typeface="Tahoma"/>
                <a:cs typeface="Tahoma"/>
              </a:rPr>
              <a:t>65</a:t>
            </a:r>
            <a:endParaRPr sz="1179">
              <a:latin typeface="Tahoma"/>
              <a:cs typeface="Tahoma"/>
            </a:endParaRPr>
          </a:p>
        </p:txBody>
      </p:sp>
    </p:spTree>
    <p:extLst>
      <p:ext uri="{BB962C8B-B14F-4D97-AF65-F5344CB8AC3E}">
        <p14:creationId xmlns:p14="http://schemas.microsoft.com/office/powerpoint/2010/main" val="69627104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35383" y="1855265"/>
            <a:ext cx="2509739" cy="2300570"/>
          </a:xfrm>
          <a:prstGeom prst="rect">
            <a:avLst/>
          </a:prstGeom>
          <a:blipFill>
            <a:blip r:embed="rId2" cstate="print"/>
            <a:stretch>
              <a:fillRect/>
            </a:stretch>
          </a:blipFill>
        </p:spPr>
        <p:txBody>
          <a:bodyPr wrap="square" lIns="0" tIns="0" rIns="0" bIns="0" rtlCol="0"/>
          <a:lstStyle/>
          <a:p>
            <a:endParaRPr sz="1632"/>
          </a:p>
        </p:txBody>
      </p:sp>
      <p:sp>
        <p:nvSpPr>
          <p:cNvPr id="3" name="object 3"/>
          <p:cNvSpPr/>
          <p:nvPr/>
        </p:nvSpPr>
        <p:spPr>
          <a:xfrm>
            <a:off x="4350832" y="3812302"/>
            <a:ext cx="6063163" cy="2519310"/>
          </a:xfrm>
          <a:prstGeom prst="rect">
            <a:avLst/>
          </a:prstGeom>
          <a:blipFill>
            <a:blip r:embed="rId3" cstate="print"/>
            <a:stretch>
              <a:fillRect/>
            </a:stretch>
          </a:blipFill>
        </p:spPr>
        <p:txBody>
          <a:bodyPr wrap="square" lIns="0" tIns="0" rIns="0" bIns="0" rtlCol="0"/>
          <a:lstStyle/>
          <a:p>
            <a:endParaRPr sz="1632"/>
          </a:p>
        </p:txBody>
      </p:sp>
      <p:sp>
        <p:nvSpPr>
          <p:cNvPr id="4" name="object 4"/>
          <p:cNvSpPr/>
          <p:nvPr/>
        </p:nvSpPr>
        <p:spPr>
          <a:xfrm>
            <a:off x="4771361" y="523587"/>
            <a:ext cx="2594641" cy="2643819"/>
          </a:xfrm>
          <a:prstGeom prst="rect">
            <a:avLst/>
          </a:prstGeom>
          <a:blipFill>
            <a:blip r:embed="rId4" cstate="print"/>
            <a:stretch>
              <a:fillRect/>
            </a:stretch>
          </a:blipFill>
        </p:spPr>
        <p:txBody>
          <a:bodyPr wrap="square" lIns="0" tIns="0" rIns="0" bIns="0" rtlCol="0"/>
          <a:lstStyle/>
          <a:p>
            <a:endParaRPr sz="1632"/>
          </a:p>
        </p:txBody>
      </p:sp>
      <p:grpSp>
        <p:nvGrpSpPr>
          <p:cNvPr id="5" name="object 5"/>
          <p:cNvGrpSpPr/>
          <p:nvPr/>
        </p:nvGrpSpPr>
        <p:grpSpPr>
          <a:xfrm>
            <a:off x="6813053" y="391735"/>
            <a:ext cx="3419210" cy="3413452"/>
            <a:chOff x="6137449" y="431996"/>
            <a:chExt cx="3770629" cy="3764279"/>
          </a:xfrm>
        </p:grpSpPr>
        <p:sp>
          <p:nvSpPr>
            <p:cNvPr id="6" name="object 6"/>
            <p:cNvSpPr/>
            <p:nvPr/>
          </p:nvSpPr>
          <p:spPr>
            <a:xfrm>
              <a:off x="8016460" y="431996"/>
              <a:ext cx="1891406" cy="2917293"/>
            </a:xfrm>
            <a:prstGeom prst="rect">
              <a:avLst/>
            </a:prstGeom>
            <a:blipFill>
              <a:blip r:embed="rId5" cstate="print"/>
              <a:stretch>
                <a:fillRect/>
              </a:stretch>
            </a:blipFill>
          </p:spPr>
          <p:txBody>
            <a:bodyPr wrap="square" lIns="0" tIns="0" rIns="0" bIns="0" rtlCol="0"/>
            <a:lstStyle/>
            <a:p>
              <a:endParaRPr sz="1632"/>
            </a:p>
          </p:txBody>
        </p:sp>
        <p:sp>
          <p:nvSpPr>
            <p:cNvPr id="7" name="object 7"/>
            <p:cNvSpPr/>
            <p:nvPr/>
          </p:nvSpPr>
          <p:spPr>
            <a:xfrm>
              <a:off x="6201016" y="1046761"/>
              <a:ext cx="1468120" cy="720090"/>
            </a:xfrm>
            <a:custGeom>
              <a:avLst/>
              <a:gdLst/>
              <a:ahLst/>
              <a:cxnLst/>
              <a:rect l="l" t="t" r="r" b="b"/>
              <a:pathLst>
                <a:path w="1468120" h="720089">
                  <a:moveTo>
                    <a:pt x="1467630" y="0"/>
                  </a:moveTo>
                  <a:lnTo>
                    <a:pt x="1411048" y="27757"/>
                  </a:lnTo>
                  <a:lnTo>
                    <a:pt x="0" y="719869"/>
                  </a:lnTo>
                </a:path>
              </a:pathLst>
            </a:custGeom>
            <a:ln w="127133">
              <a:solidFill>
                <a:srgbClr val="0433FF"/>
              </a:solidFill>
            </a:ln>
          </p:spPr>
          <p:txBody>
            <a:bodyPr wrap="square" lIns="0" tIns="0" rIns="0" bIns="0" rtlCol="0"/>
            <a:lstStyle/>
            <a:p>
              <a:endParaRPr sz="1632"/>
            </a:p>
          </p:txBody>
        </p:sp>
        <p:sp>
          <p:nvSpPr>
            <p:cNvPr id="8" name="object 8"/>
            <p:cNvSpPr/>
            <p:nvPr/>
          </p:nvSpPr>
          <p:spPr>
            <a:xfrm>
              <a:off x="7504823" y="855497"/>
              <a:ext cx="545465" cy="438150"/>
            </a:xfrm>
            <a:custGeom>
              <a:avLst/>
              <a:gdLst/>
              <a:ahLst/>
              <a:cxnLst/>
              <a:rect l="l" t="t" r="r" b="b"/>
              <a:pathLst>
                <a:path w="545465" h="438150">
                  <a:moveTo>
                    <a:pt x="0" y="0"/>
                  </a:moveTo>
                  <a:lnTo>
                    <a:pt x="214477" y="438035"/>
                  </a:lnTo>
                  <a:lnTo>
                    <a:pt x="544893" y="4368"/>
                  </a:lnTo>
                  <a:lnTo>
                    <a:pt x="0" y="0"/>
                  </a:lnTo>
                  <a:close/>
                </a:path>
              </a:pathLst>
            </a:custGeom>
            <a:solidFill>
              <a:srgbClr val="0433FF"/>
            </a:solidFill>
          </p:spPr>
          <p:txBody>
            <a:bodyPr wrap="square" lIns="0" tIns="0" rIns="0" bIns="0" rtlCol="0"/>
            <a:lstStyle/>
            <a:p>
              <a:endParaRPr sz="1632"/>
            </a:p>
          </p:txBody>
        </p:sp>
        <p:sp>
          <p:nvSpPr>
            <p:cNvPr id="9" name="object 9"/>
            <p:cNvSpPr/>
            <p:nvPr/>
          </p:nvSpPr>
          <p:spPr>
            <a:xfrm>
              <a:off x="7088321" y="2654045"/>
              <a:ext cx="916305" cy="1203960"/>
            </a:xfrm>
            <a:custGeom>
              <a:avLst/>
              <a:gdLst/>
              <a:ahLst/>
              <a:cxnLst/>
              <a:rect l="l" t="t" r="r" b="b"/>
              <a:pathLst>
                <a:path w="916304" h="1203960">
                  <a:moveTo>
                    <a:pt x="0" y="1203950"/>
                  </a:moveTo>
                  <a:lnTo>
                    <a:pt x="38178" y="1153765"/>
                  </a:lnTo>
                  <a:lnTo>
                    <a:pt x="915896" y="0"/>
                  </a:lnTo>
                </a:path>
              </a:pathLst>
            </a:custGeom>
            <a:ln w="127087">
              <a:solidFill>
                <a:srgbClr val="0433FF"/>
              </a:solidFill>
            </a:ln>
          </p:spPr>
          <p:txBody>
            <a:bodyPr wrap="square" lIns="0" tIns="0" rIns="0" bIns="0" rtlCol="0"/>
            <a:lstStyle/>
            <a:p>
              <a:endParaRPr sz="1632"/>
            </a:p>
          </p:txBody>
        </p:sp>
        <p:sp>
          <p:nvSpPr>
            <p:cNvPr id="10" name="object 10"/>
            <p:cNvSpPr/>
            <p:nvPr/>
          </p:nvSpPr>
          <p:spPr>
            <a:xfrm>
              <a:off x="6831253" y="3660063"/>
              <a:ext cx="489584" cy="535940"/>
            </a:xfrm>
            <a:custGeom>
              <a:avLst/>
              <a:gdLst/>
              <a:ahLst/>
              <a:cxnLst/>
              <a:rect l="l" t="t" r="r" b="b"/>
              <a:pathLst>
                <a:path w="489584" h="535939">
                  <a:moveTo>
                    <a:pt x="101358" y="0"/>
                  </a:moveTo>
                  <a:lnTo>
                    <a:pt x="0" y="535851"/>
                  </a:lnTo>
                  <a:lnTo>
                    <a:pt x="489140" y="295490"/>
                  </a:lnTo>
                  <a:lnTo>
                    <a:pt x="101358" y="0"/>
                  </a:lnTo>
                  <a:close/>
                </a:path>
              </a:pathLst>
            </a:custGeom>
            <a:solidFill>
              <a:srgbClr val="0433FF"/>
            </a:solidFill>
          </p:spPr>
          <p:txBody>
            <a:bodyPr wrap="square" lIns="0" tIns="0" rIns="0" bIns="0" rtlCol="0"/>
            <a:lstStyle/>
            <a:p>
              <a:endParaRPr sz="1632"/>
            </a:p>
          </p:txBody>
        </p:sp>
      </p:grpSp>
      <p:sp>
        <p:nvSpPr>
          <p:cNvPr id="11" name="object 11"/>
          <p:cNvSpPr txBox="1">
            <a:spLocks noGrp="1"/>
          </p:cNvSpPr>
          <p:nvPr>
            <p:ph type="title"/>
          </p:nvPr>
        </p:nvSpPr>
        <p:spPr/>
        <p:txBody>
          <a:bodyPr>
            <a:normAutofit fontScale="90000"/>
          </a:bodyPr>
          <a:lstStyle/>
          <a:p>
            <a:r>
              <a:rPr lang="es-ES" dirty="0"/>
              <a:t>GITHUB:</a:t>
            </a:r>
            <a:endParaRPr lang="es-ES"/>
          </a:p>
          <a:p>
            <a:r>
              <a:rPr lang="es-ES" dirty="0"/>
              <a:t>Disco virtual</a:t>
            </a:r>
            <a:endParaRPr lang="es-ES"/>
          </a:p>
        </p:txBody>
      </p:sp>
      <p:grpSp>
        <p:nvGrpSpPr>
          <p:cNvPr id="12" name="object 12"/>
          <p:cNvGrpSpPr/>
          <p:nvPr/>
        </p:nvGrpSpPr>
        <p:grpSpPr>
          <a:xfrm>
            <a:off x="3726980" y="1021226"/>
            <a:ext cx="997894" cy="1735516"/>
            <a:chOff x="2734197" y="1126185"/>
            <a:chExt cx="1100455" cy="1913889"/>
          </a:xfrm>
        </p:grpSpPr>
        <p:sp>
          <p:nvSpPr>
            <p:cNvPr id="13" name="object 13"/>
            <p:cNvSpPr/>
            <p:nvPr/>
          </p:nvSpPr>
          <p:spPr>
            <a:xfrm>
              <a:off x="2797733" y="1496658"/>
              <a:ext cx="829310" cy="1480185"/>
            </a:xfrm>
            <a:custGeom>
              <a:avLst/>
              <a:gdLst/>
              <a:ahLst/>
              <a:cxnLst/>
              <a:rect l="l" t="t" r="r" b="b"/>
              <a:pathLst>
                <a:path w="829310" h="1480185">
                  <a:moveTo>
                    <a:pt x="828883" y="0"/>
                  </a:moveTo>
                  <a:lnTo>
                    <a:pt x="798064" y="55020"/>
                  </a:lnTo>
                  <a:lnTo>
                    <a:pt x="0" y="1479769"/>
                  </a:lnTo>
                </a:path>
              </a:pathLst>
            </a:custGeom>
            <a:ln w="127073">
              <a:solidFill>
                <a:srgbClr val="0433FF"/>
              </a:solidFill>
            </a:ln>
          </p:spPr>
          <p:txBody>
            <a:bodyPr wrap="square" lIns="0" tIns="0" rIns="0" bIns="0" rtlCol="0"/>
            <a:lstStyle/>
            <a:p>
              <a:endParaRPr sz="1632"/>
            </a:p>
          </p:txBody>
        </p:sp>
        <p:sp>
          <p:nvSpPr>
            <p:cNvPr id="14" name="object 14"/>
            <p:cNvSpPr/>
            <p:nvPr/>
          </p:nvSpPr>
          <p:spPr>
            <a:xfrm>
              <a:off x="3383229" y="1126185"/>
              <a:ext cx="451484" cy="544830"/>
            </a:xfrm>
            <a:custGeom>
              <a:avLst/>
              <a:gdLst/>
              <a:ahLst/>
              <a:cxnLst/>
              <a:rect l="l" t="t" r="r" b="b"/>
              <a:pathLst>
                <a:path w="451485" h="544830">
                  <a:moveTo>
                    <a:pt x="450900" y="0"/>
                  </a:moveTo>
                  <a:lnTo>
                    <a:pt x="0" y="306235"/>
                  </a:lnTo>
                  <a:lnTo>
                    <a:pt x="425145" y="544753"/>
                  </a:lnTo>
                  <a:lnTo>
                    <a:pt x="450900" y="0"/>
                  </a:lnTo>
                  <a:close/>
                </a:path>
              </a:pathLst>
            </a:custGeom>
            <a:solidFill>
              <a:srgbClr val="0433FF"/>
            </a:solidFill>
          </p:spPr>
          <p:txBody>
            <a:bodyPr wrap="square" lIns="0" tIns="0" rIns="0" bIns="0" rtlCol="0"/>
            <a:lstStyle/>
            <a:p>
              <a:endParaRPr sz="1632"/>
            </a:p>
          </p:txBody>
        </p:sp>
      </p:grpSp>
    </p:spTree>
    <p:extLst>
      <p:ext uri="{BB962C8B-B14F-4D97-AF65-F5344CB8AC3E}">
        <p14:creationId xmlns:p14="http://schemas.microsoft.com/office/powerpoint/2010/main" val="13604381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732244" y="2616199"/>
            <a:ext cx="9082537" cy="3914887"/>
          </a:xfrm>
          <a:prstGeom prst="rect">
            <a:avLst/>
          </a:prstGeom>
          <a:blipFill>
            <a:blip r:embed="rId2" cstate="print"/>
            <a:stretch>
              <a:fillRect/>
            </a:stretch>
          </a:blipFill>
        </p:spPr>
        <p:txBody>
          <a:bodyPr wrap="square" lIns="0" tIns="0" rIns="0" bIns="0" rtlCol="0"/>
          <a:lstStyle/>
          <a:p>
            <a:endParaRPr sz="1632"/>
          </a:p>
        </p:txBody>
      </p:sp>
      <p:sp>
        <p:nvSpPr>
          <p:cNvPr id="5" name="object 5"/>
          <p:cNvSpPr txBox="1">
            <a:spLocks noGrp="1"/>
          </p:cNvSpPr>
          <p:nvPr>
            <p:ph type="title"/>
          </p:nvPr>
        </p:nvSpPr>
        <p:spPr/>
        <p:txBody>
          <a:bodyPr/>
          <a:lstStyle/>
          <a:p>
            <a:r>
              <a:rPr lang="es-ES" dirty="0"/>
              <a:t>Fork: Bifurcar un proyecto GITHUB</a:t>
            </a:r>
            <a:endParaRPr lang="es-ES"/>
          </a:p>
        </p:txBody>
      </p:sp>
      <p:sp>
        <p:nvSpPr>
          <p:cNvPr id="6" name="object 6"/>
          <p:cNvSpPr txBox="1"/>
          <p:nvPr/>
        </p:nvSpPr>
        <p:spPr>
          <a:xfrm>
            <a:off x="2301952" y="1124883"/>
            <a:ext cx="6112315" cy="227389"/>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008400"/>
                </a:solidFill>
                <a:latin typeface="Tahoma"/>
                <a:cs typeface="Tahoma"/>
              </a:rPr>
              <a:t># GITHUB permite </a:t>
            </a:r>
            <a:r>
              <a:rPr sz="1406" b="1" spc="-9" dirty="0">
                <a:solidFill>
                  <a:srgbClr val="008400"/>
                </a:solidFill>
                <a:latin typeface="Tahoma"/>
                <a:cs typeface="Tahoma"/>
              </a:rPr>
              <a:t>bifurcar un </a:t>
            </a:r>
            <a:r>
              <a:rPr sz="1406" b="1" spc="-5" dirty="0">
                <a:solidFill>
                  <a:srgbClr val="008400"/>
                </a:solidFill>
                <a:latin typeface="Tahoma"/>
                <a:cs typeface="Tahoma"/>
              </a:rPr>
              <a:t>repositorio </a:t>
            </a:r>
            <a:r>
              <a:rPr sz="1406" b="1" spc="-9" dirty="0">
                <a:solidFill>
                  <a:srgbClr val="008400"/>
                </a:solidFill>
                <a:latin typeface="Tahoma"/>
                <a:cs typeface="Tahoma"/>
              </a:rPr>
              <a:t>público en nuestra</a:t>
            </a:r>
            <a:r>
              <a:rPr sz="1406" b="1" spc="54" dirty="0">
                <a:solidFill>
                  <a:srgbClr val="008400"/>
                </a:solidFill>
                <a:latin typeface="Tahoma"/>
                <a:cs typeface="Tahoma"/>
              </a:rPr>
              <a:t> </a:t>
            </a:r>
            <a:r>
              <a:rPr sz="1406" b="1" spc="-9" dirty="0">
                <a:solidFill>
                  <a:srgbClr val="008400"/>
                </a:solidFill>
                <a:latin typeface="Tahoma"/>
                <a:cs typeface="Tahoma"/>
              </a:rPr>
              <a:t>cuenta</a:t>
            </a:r>
            <a:endParaRPr sz="1406" dirty="0">
              <a:latin typeface="Tahoma"/>
              <a:cs typeface="Tahoma"/>
            </a:endParaRPr>
          </a:p>
        </p:txBody>
      </p:sp>
      <p:sp>
        <p:nvSpPr>
          <p:cNvPr id="7" name="object 7"/>
          <p:cNvSpPr txBox="1"/>
          <p:nvPr/>
        </p:nvSpPr>
        <p:spPr>
          <a:xfrm>
            <a:off x="2301951" y="1340964"/>
            <a:ext cx="4269119" cy="669101"/>
          </a:xfrm>
          <a:prstGeom prst="rect">
            <a:avLst/>
          </a:prstGeom>
        </p:spPr>
        <p:txBody>
          <a:bodyPr vert="horz" wrap="square" lIns="0" tIns="8637" rIns="0" bIns="0" rtlCol="0">
            <a:spAutoFit/>
          </a:bodyPr>
          <a:lstStyle/>
          <a:p>
            <a:pPr marL="11516" marR="4607">
              <a:lnSpc>
                <a:spcPct val="100899"/>
              </a:lnSpc>
              <a:spcBef>
                <a:spcPts val="68"/>
              </a:spcBef>
              <a:tabLst>
                <a:tab pos="469292" algn="l"/>
              </a:tabLst>
            </a:pPr>
            <a:r>
              <a:rPr sz="1406" b="1" spc="-5" dirty="0">
                <a:solidFill>
                  <a:srgbClr val="008400"/>
                </a:solidFill>
                <a:latin typeface="Tahoma"/>
                <a:cs typeface="Tahoma"/>
              </a:rPr>
              <a:t>#	-&gt; </a:t>
            </a:r>
            <a:r>
              <a:rPr sz="1406" b="1" spc="-9" dirty="0">
                <a:solidFill>
                  <a:srgbClr val="008400"/>
                </a:solidFill>
                <a:latin typeface="Tahoma"/>
                <a:cs typeface="Tahoma"/>
              </a:rPr>
              <a:t>así </a:t>
            </a:r>
            <a:r>
              <a:rPr sz="1406" b="1" spc="-5" dirty="0">
                <a:solidFill>
                  <a:srgbClr val="008400"/>
                </a:solidFill>
                <a:latin typeface="Tahoma"/>
                <a:cs typeface="Tahoma"/>
              </a:rPr>
              <a:t>podemos </a:t>
            </a:r>
            <a:r>
              <a:rPr sz="1406" b="1" spc="-9" dirty="0">
                <a:solidFill>
                  <a:srgbClr val="008400"/>
                </a:solidFill>
                <a:latin typeface="Tahoma"/>
                <a:cs typeface="Tahoma"/>
              </a:rPr>
              <a:t>seguir trabajando sobre el  </a:t>
            </a:r>
            <a:r>
              <a:rPr sz="1406" b="1" spc="-5" dirty="0">
                <a:solidFill>
                  <a:srgbClr val="008400"/>
                </a:solidFill>
                <a:latin typeface="Tahoma"/>
                <a:cs typeface="Tahoma"/>
              </a:rPr>
              <a:t>#</a:t>
            </a:r>
            <a:endParaRPr sz="1406">
              <a:latin typeface="Tahoma"/>
              <a:cs typeface="Tahoma"/>
            </a:endParaRPr>
          </a:p>
          <a:p>
            <a:pPr marL="11516">
              <a:lnSpc>
                <a:spcPct val="100000"/>
              </a:lnSpc>
              <a:spcBef>
                <a:spcPts val="18"/>
              </a:spcBef>
            </a:pPr>
            <a:r>
              <a:rPr sz="1406" b="1" spc="-5" dirty="0">
                <a:solidFill>
                  <a:srgbClr val="008400"/>
                </a:solidFill>
                <a:latin typeface="Tahoma"/>
                <a:cs typeface="Tahoma"/>
              </a:rPr>
              <a:t>#</a:t>
            </a:r>
            <a:endParaRPr sz="1406">
              <a:latin typeface="Tahoma"/>
              <a:cs typeface="Tahoma"/>
            </a:endParaRPr>
          </a:p>
        </p:txBody>
      </p:sp>
      <p:sp>
        <p:nvSpPr>
          <p:cNvPr id="8" name="object 8"/>
          <p:cNvSpPr txBox="1"/>
          <p:nvPr/>
        </p:nvSpPr>
        <p:spPr>
          <a:xfrm>
            <a:off x="2603749" y="1773128"/>
            <a:ext cx="5325747" cy="227389"/>
          </a:xfrm>
          <a:prstGeom prst="rect">
            <a:avLst/>
          </a:prstGeom>
        </p:spPr>
        <p:txBody>
          <a:bodyPr vert="horz" wrap="square" lIns="0" tIns="10941" rIns="0" bIns="0" rtlCol="0">
            <a:spAutoFit/>
          </a:bodyPr>
          <a:lstStyle/>
          <a:p>
            <a:pPr marL="11516">
              <a:lnSpc>
                <a:spcPct val="100000"/>
              </a:lnSpc>
              <a:spcBef>
                <a:spcPts val="86"/>
              </a:spcBef>
            </a:pPr>
            <a:r>
              <a:rPr sz="1406" b="1" spc="-5" dirty="0">
                <a:solidFill>
                  <a:srgbClr val="008400"/>
                </a:solidFill>
                <a:latin typeface="Tahoma"/>
                <a:cs typeface="Tahoma"/>
              </a:rPr>
              <a:t>1) </a:t>
            </a:r>
            <a:r>
              <a:rPr sz="1406" b="1" spc="-9" dirty="0">
                <a:solidFill>
                  <a:srgbClr val="008400"/>
                </a:solidFill>
                <a:latin typeface="Tahoma"/>
                <a:cs typeface="Tahoma"/>
              </a:rPr>
              <a:t>Crear rama </a:t>
            </a:r>
            <a:r>
              <a:rPr sz="1406" b="1" spc="-5" dirty="0">
                <a:solidFill>
                  <a:srgbClr val="008400"/>
                </a:solidFill>
                <a:latin typeface="Tahoma"/>
                <a:cs typeface="Tahoma"/>
              </a:rPr>
              <a:t>de repositorio original </a:t>
            </a:r>
            <a:r>
              <a:rPr sz="1406" b="1" spc="-9" dirty="0">
                <a:solidFill>
                  <a:srgbClr val="008400"/>
                </a:solidFill>
                <a:latin typeface="Tahoma"/>
                <a:cs typeface="Tahoma"/>
              </a:rPr>
              <a:t>en </a:t>
            </a:r>
            <a:r>
              <a:rPr sz="1406" b="1" spc="-5" dirty="0">
                <a:solidFill>
                  <a:srgbClr val="008400"/>
                </a:solidFill>
                <a:latin typeface="Tahoma"/>
                <a:cs typeface="Tahoma"/>
              </a:rPr>
              <a:t>GITHUB </a:t>
            </a:r>
            <a:r>
              <a:rPr sz="1406" b="1" spc="-9" dirty="0">
                <a:solidFill>
                  <a:srgbClr val="008400"/>
                </a:solidFill>
                <a:latin typeface="Tahoma"/>
                <a:cs typeface="Tahoma"/>
              </a:rPr>
              <a:t>con</a:t>
            </a:r>
            <a:r>
              <a:rPr sz="1406" b="1" dirty="0">
                <a:solidFill>
                  <a:srgbClr val="008400"/>
                </a:solidFill>
                <a:latin typeface="Tahoma"/>
                <a:cs typeface="Tahoma"/>
              </a:rPr>
              <a:t> </a:t>
            </a:r>
            <a:r>
              <a:rPr sz="1406" b="1" spc="-5" dirty="0">
                <a:solidFill>
                  <a:srgbClr val="008400"/>
                </a:solidFill>
                <a:latin typeface="Tahoma"/>
                <a:cs typeface="Tahoma"/>
              </a:rPr>
              <a:t>“</a:t>
            </a:r>
            <a:r>
              <a:rPr sz="1406" b="1" spc="-5" dirty="0">
                <a:solidFill>
                  <a:srgbClr val="FF2600"/>
                </a:solidFill>
                <a:latin typeface="Tahoma"/>
                <a:cs typeface="Tahoma"/>
              </a:rPr>
              <a:t>Fork</a:t>
            </a:r>
            <a:r>
              <a:rPr sz="1406" b="1" spc="-5" dirty="0">
                <a:solidFill>
                  <a:srgbClr val="008400"/>
                </a:solidFill>
                <a:latin typeface="Tahoma"/>
                <a:cs typeface="Tahoma"/>
              </a:rPr>
              <a:t>”</a:t>
            </a:r>
            <a:endParaRPr sz="1406">
              <a:latin typeface="Tahoma"/>
              <a:cs typeface="Tahoma"/>
            </a:endParaRPr>
          </a:p>
        </p:txBody>
      </p:sp>
      <p:grpSp>
        <p:nvGrpSpPr>
          <p:cNvPr id="9" name="object 9"/>
          <p:cNvGrpSpPr/>
          <p:nvPr/>
        </p:nvGrpSpPr>
        <p:grpSpPr>
          <a:xfrm>
            <a:off x="7816534" y="2109503"/>
            <a:ext cx="487718" cy="1410180"/>
            <a:chOff x="7173713" y="1822123"/>
            <a:chExt cx="537845" cy="1555115"/>
          </a:xfrm>
        </p:grpSpPr>
        <p:sp>
          <p:nvSpPr>
            <p:cNvPr id="10" name="object 10"/>
            <p:cNvSpPr/>
            <p:nvPr/>
          </p:nvSpPr>
          <p:spPr>
            <a:xfrm>
              <a:off x="7192771" y="1841182"/>
              <a:ext cx="436880" cy="1379855"/>
            </a:xfrm>
            <a:custGeom>
              <a:avLst/>
              <a:gdLst/>
              <a:ahLst/>
              <a:cxnLst/>
              <a:rect l="l" t="t" r="r" b="b"/>
              <a:pathLst>
                <a:path w="436879" h="1379855">
                  <a:moveTo>
                    <a:pt x="436332" y="1379348"/>
                  </a:moveTo>
                  <a:lnTo>
                    <a:pt x="423626" y="1352932"/>
                  </a:lnTo>
                  <a:lnTo>
                    <a:pt x="0" y="0"/>
                  </a:lnTo>
                </a:path>
              </a:pathLst>
            </a:custGeom>
            <a:ln w="38117">
              <a:solidFill>
                <a:srgbClr val="FF2600"/>
              </a:solidFill>
            </a:ln>
          </p:spPr>
          <p:txBody>
            <a:bodyPr wrap="square" lIns="0" tIns="0" rIns="0" bIns="0" rtlCol="0"/>
            <a:lstStyle/>
            <a:p>
              <a:endParaRPr sz="1632"/>
            </a:p>
          </p:txBody>
        </p:sp>
        <p:sp>
          <p:nvSpPr>
            <p:cNvPr id="11" name="object 11"/>
            <p:cNvSpPr/>
            <p:nvPr/>
          </p:nvSpPr>
          <p:spPr>
            <a:xfrm>
              <a:off x="7534630" y="3172752"/>
              <a:ext cx="176530" cy="204470"/>
            </a:xfrm>
            <a:custGeom>
              <a:avLst/>
              <a:gdLst/>
              <a:ahLst/>
              <a:cxnLst/>
              <a:rect l="l" t="t" r="r" b="b"/>
              <a:pathLst>
                <a:path w="176529" h="204470">
                  <a:moveTo>
                    <a:pt x="176364" y="0"/>
                  </a:moveTo>
                  <a:lnTo>
                    <a:pt x="0" y="55448"/>
                  </a:lnTo>
                  <a:lnTo>
                    <a:pt x="143586" y="204241"/>
                  </a:lnTo>
                  <a:lnTo>
                    <a:pt x="176364" y="0"/>
                  </a:lnTo>
                  <a:close/>
                </a:path>
              </a:pathLst>
            </a:custGeom>
            <a:solidFill>
              <a:srgbClr val="FF2600"/>
            </a:solidFill>
          </p:spPr>
          <p:txBody>
            <a:bodyPr wrap="square" lIns="0" tIns="0" rIns="0" bIns="0" rtlCol="0"/>
            <a:lstStyle/>
            <a:p>
              <a:endParaRPr sz="1632"/>
            </a:p>
          </p:txBody>
        </p:sp>
      </p:grpSp>
    </p:spTree>
    <p:extLst>
      <p:ext uri="{BB962C8B-B14F-4D97-AF65-F5344CB8AC3E}">
        <p14:creationId xmlns:p14="http://schemas.microsoft.com/office/powerpoint/2010/main" val="365093482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2163587" y="2780967"/>
            <a:ext cx="7429788" cy="4074493"/>
            <a:chOff x="1010122" y="3066789"/>
            <a:chExt cx="8193405" cy="4493260"/>
          </a:xfrm>
        </p:grpSpPr>
        <p:sp>
          <p:nvSpPr>
            <p:cNvPr id="3" name="object 3"/>
            <p:cNvSpPr/>
            <p:nvPr/>
          </p:nvSpPr>
          <p:spPr>
            <a:xfrm>
              <a:off x="1010122" y="3066789"/>
              <a:ext cx="8193087" cy="4493215"/>
            </a:xfrm>
            <a:prstGeom prst="rect">
              <a:avLst/>
            </a:prstGeom>
            <a:blipFill>
              <a:blip r:embed="rId2" cstate="print"/>
              <a:stretch>
                <a:fillRect/>
              </a:stretch>
            </a:blipFill>
          </p:spPr>
          <p:txBody>
            <a:bodyPr wrap="square" lIns="0" tIns="0" rIns="0" bIns="0" rtlCol="0"/>
            <a:lstStyle/>
            <a:p>
              <a:endParaRPr sz="1632"/>
            </a:p>
          </p:txBody>
        </p:sp>
        <p:sp>
          <p:nvSpPr>
            <p:cNvPr id="4" name="object 4"/>
            <p:cNvSpPr/>
            <p:nvPr/>
          </p:nvSpPr>
          <p:spPr>
            <a:xfrm>
              <a:off x="4798657" y="3367085"/>
              <a:ext cx="1287780" cy="539115"/>
            </a:xfrm>
            <a:custGeom>
              <a:avLst/>
              <a:gdLst/>
              <a:ahLst/>
              <a:cxnLst/>
              <a:rect l="l" t="t" r="r" b="b"/>
              <a:pathLst>
                <a:path w="1287779" h="539114">
                  <a:moveTo>
                    <a:pt x="1287727" y="0"/>
                  </a:moveTo>
                  <a:lnTo>
                    <a:pt x="1248960" y="16214"/>
                  </a:lnTo>
                  <a:lnTo>
                    <a:pt x="0" y="538582"/>
                  </a:lnTo>
                </a:path>
              </a:pathLst>
            </a:custGeom>
            <a:ln w="88996">
              <a:solidFill>
                <a:srgbClr val="FF2600"/>
              </a:solidFill>
            </a:ln>
          </p:spPr>
          <p:txBody>
            <a:bodyPr wrap="square" lIns="0" tIns="0" rIns="0" bIns="0" rtlCol="0"/>
            <a:lstStyle/>
            <a:p>
              <a:endParaRPr sz="1632"/>
            </a:p>
          </p:txBody>
        </p:sp>
        <p:sp>
          <p:nvSpPr>
            <p:cNvPr id="5" name="object 5"/>
            <p:cNvSpPr/>
            <p:nvPr/>
          </p:nvSpPr>
          <p:spPr>
            <a:xfrm>
              <a:off x="5982817" y="3228098"/>
              <a:ext cx="375285" cy="310515"/>
            </a:xfrm>
            <a:custGeom>
              <a:avLst/>
              <a:gdLst/>
              <a:ahLst/>
              <a:cxnLst/>
              <a:rect l="l" t="t" r="r" b="b"/>
              <a:pathLst>
                <a:path w="375285" h="310514">
                  <a:moveTo>
                    <a:pt x="0" y="0"/>
                  </a:moveTo>
                  <a:lnTo>
                    <a:pt x="129603" y="310400"/>
                  </a:lnTo>
                  <a:lnTo>
                    <a:pt x="374929" y="25488"/>
                  </a:lnTo>
                  <a:lnTo>
                    <a:pt x="0" y="0"/>
                  </a:lnTo>
                  <a:close/>
                </a:path>
              </a:pathLst>
            </a:custGeom>
            <a:solidFill>
              <a:srgbClr val="FF2600"/>
            </a:solidFill>
          </p:spPr>
          <p:txBody>
            <a:bodyPr wrap="square" lIns="0" tIns="0" rIns="0" bIns="0" rtlCol="0"/>
            <a:lstStyle/>
            <a:p>
              <a:endParaRPr sz="1632"/>
            </a:p>
          </p:txBody>
        </p:sp>
      </p:grpSp>
      <p:sp>
        <p:nvSpPr>
          <p:cNvPr id="6" name="object 6"/>
          <p:cNvSpPr txBox="1">
            <a:spLocks noGrp="1"/>
          </p:cNvSpPr>
          <p:nvPr>
            <p:ph type="title"/>
          </p:nvPr>
        </p:nvSpPr>
        <p:spPr/>
        <p:txBody>
          <a:bodyPr/>
          <a:lstStyle/>
          <a:p>
            <a:r>
              <a:rPr lang="es-ES" dirty="0"/>
              <a:t>GITHUB: creación de repositorios</a:t>
            </a:r>
            <a:endParaRPr lang="es-ES"/>
          </a:p>
        </p:txBody>
      </p:sp>
      <p:sp>
        <p:nvSpPr>
          <p:cNvPr id="7" name="object 7"/>
          <p:cNvSpPr txBox="1"/>
          <p:nvPr/>
        </p:nvSpPr>
        <p:spPr>
          <a:xfrm>
            <a:off x="1973307" y="1179287"/>
            <a:ext cx="8249178" cy="1032757"/>
          </a:xfrm>
          <a:prstGeom prst="rect">
            <a:avLst/>
          </a:prstGeom>
          <a:ln w="25430">
            <a:noFill/>
          </a:ln>
        </p:spPr>
        <p:txBody>
          <a:bodyPr vert="horz" wrap="square" lIns="0" tIns="55854" rIns="0" bIns="0" rtlCol="0">
            <a:spAutoFit/>
          </a:bodyPr>
          <a:lstStyle/>
          <a:p>
            <a:pPr marL="58158" marR="2443196">
              <a:lnSpc>
                <a:spcPct val="100000"/>
              </a:lnSpc>
              <a:spcBef>
                <a:spcPts val="439"/>
              </a:spcBef>
              <a:tabLst>
                <a:tab pos="462958" algn="l"/>
              </a:tabLst>
            </a:pPr>
            <a:r>
              <a:rPr sz="1587" b="1" spc="9" dirty="0">
                <a:solidFill>
                  <a:srgbClr val="008400"/>
                </a:solidFill>
                <a:latin typeface="Tahoma"/>
                <a:cs typeface="Tahoma"/>
              </a:rPr>
              <a:t># </a:t>
            </a:r>
            <a:r>
              <a:rPr sz="1587" b="1" spc="5" dirty="0">
                <a:solidFill>
                  <a:srgbClr val="008400"/>
                </a:solidFill>
                <a:latin typeface="Tahoma"/>
                <a:cs typeface="Tahoma"/>
              </a:rPr>
              <a:t>GITHUB permite </a:t>
            </a:r>
            <a:r>
              <a:rPr sz="1587" b="1" dirty="0">
                <a:solidFill>
                  <a:srgbClr val="008400"/>
                </a:solidFill>
                <a:latin typeface="Tahoma"/>
                <a:cs typeface="Tahoma"/>
              </a:rPr>
              <a:t>crear </a:t>
            </a:r>
            <a:r>
              <a:rPr sz="1587" b="1" spc="5" dirty="0">
                <a:solidFill>
                  <a:srgbClr val="008400"/>
                </a:solidFill>
                <a:latin typeface="Tahoma"/>
                <a:cs typeface="Tahoma"/>
              </a:rPr>
              <a:t>repositorios en nuestra </a:t>
            </a:r>
            <a:r>
              <a:rPr sz="1587" b="1" dirty="0">
                <a:solidFill>
                  <a:srgbClr val="008400"/>
                </a:solidFill>
                <a:latin typeface="Tahoma"/>
                <a:cs typeface="Tahoma"/>
              </a:rPr>
              <a:t>cuenta:  </a:t>
            </a:r>
            <a:r>
              <a:rPr sz="1587" b="1" spc="9" dirty="0">
                <a:solidFill>
                  <a:srgbClr val="008400"/>
                </a:solidFill>
                <a:latin typeface="Tahoma"/>
                <a:cs typeface="Tahoma"/>
              </a:rPr>
              <a:t>#	</a:t>
            </a:r>
            <a:r>
              <a:rPr sz="1587" b="1" spc="5" dirty="0">
                <a:solidFill>
                  <a:srgbClr val="008400"/>
                </a:solidFill>
                <a:latin typeface="Tahoma"/>
                <a:cs typeface="Tahoma"/>
              </a:rPr>
              <a:t>- Repositorios públicos son gratis, privados de pago  </a:t>
            </a:r>
            <a:r>
              <a:rPr sz="1587" b="1" spc="9" dirty="0">
                <a:solidFill>
                  <a:srgbClr val="008400"/>
                </a:solidFill>
                <a:latin typeface="Tahoma"/>
                <a:cs typeface="Tahoma"/>
              </a:rPr>
              <a:t>#</a:t>
            </a:r>
            <a:endParaRPr sz="1587" dirty="0">
              <a:latin typeface="Tahoma"/>
              <a:cs typeface="Tahoma"/>
            </a:endParaRPr>
          </a:p>
          <a:p>
            <a:pPr marL="58158">
              <a:lnSpc>
                <a:spcPts val="1895"/>
              </a:lnSpc>
            </a:pPr>
            <a:r>
              <a:rPr sz="1587" b="1" spc="9" dirty="0">
                <a:solidFill>
                  <a:srgbClr val="008400"/>
                </a:solidFill>
                <a:latin typeface="Tahoma"/>
                <a:cs typeface="Tahoma"/>
              </a:rPr>
              <a:t># Un </a:t>
            </a:r>
            <a:r>
              <a:rPr sz="1587" b="1" spc="5" dirty="0">
                <a:solidFill>
                  <a:srgbClr val="008400"/>
                </a:solidFill>
                <a:latin typeface="Tahoma"/>
                <a:cs typeface="Tahoma"/>
              </a:rPr>
              <a:t>repositorio se crea y gestiona desde </a:t>
            </a:r>
            <a:r>
              <a:rPr sz="1587" b="1" dirty="0">
                <a:solidFill>
                  <a:srgbClr val="008400"/>
                </a:solidFill>
                <a:latin typeface="Tahoma"/>
                <a:cs typeface="Tahoma"/>
              </a:rPr>
              <a:t>el</a:t>
            </a:r>
            <a:r>
              <a:rPr sz="1587" b="1" spc="-54" dirty="0">
                <a:solidFill>
                  <a:srgbClr val="008400"/>
                </a:solidFill>
                <a:latin typeface="Tahoma"/>
                <a:cs typeface="Tahoma"/>
              </a:rPr>
              <a:t> </a:t>
            </a:r>
            <a:r>
              <a:rPr sz="1587" b="1" spc="5" dirty="0">
                <a:solidFill>
                  <a:srgbClr val="008400"/>
                </a:solidFill>
                <a:latin typeface="Tahoma"/>
                <a:cs typeface="Tahoma"/>
              </a:rPr>
              <a:t>“Dashboard”</a:t>
            </a:r>
            <a:endParaRPr sz="1587" dirty="0">
              <a:latin typeface="Tahoma"/>
              <a:cs typeface="Tahoma"/>
            </a:endParaRPr>
          </a:p>
        </p:txBody>
      </p:sp>
    </p:spTree>
    <p:extLst>
      <p:ext uri="{BB962C8B-B14F-4D97-AF65-F5344CB8AC3E}">
        <p14:creationId xmlns:p14="http://schemas.microsoft.com/office/powerpoint/2010/main" val="9697499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1766788" y="3420301"/>
            <a:ext cx="8118346" cy="3320722"/>
          </a:xfrm>
          <a:prstGeom prst="rect">
            <a:avLst/>
          </a:prstGeom>
          <a:blipFill>
            <a:blip r:embed="rId2" cstate="print"/>
            <a:stretch>
              <a:fillRect/>
            </a:stretch>
          </a:blipFill>
        </p:spPr>
        <p:txBody>
          <a:bodyPr wrap="square" lIns="0" tIns="0" rIns="0" bIns="0" rtlCol="0"/>
          <a:lstStyle/>
          <a:p>
            <a:endParaRPr sz="1632"/>
          </a:p>
        </p:txBody>
      </p:sp>
      <p:sp>
        <p:nvSpPr>
          <p:cNvPr id="5" name="object 5"/>
          <p:cNvSpPr txBox="1">
            <a:spLocks noGrp="1"/>
          </p:cNvSpPr>
          <p:nvPr>
            <p:ph type="title"/>
          </p:nvPr>
        </p:nvSpPr>
        <p:spPr/>
        <p:txBody>
          <a:bodyPr/>
          <a:lstStyle/>
          <a:p>
            <a:r>
              <a:rPr lang="es-ES" dirty="0"/>
              <a:t>GITHUB: subir un repositorio local</a:t>
            </a:r>
            <a:endParaRPr lang="es-ES"/>
          </a:p>
        </p:txBody>
      </p:sp>
      <p:sp>
        <p:nvSpPr>
          <p:cNvPr id="6" name="object 6"/>
          <p:cNvSpPr txBox="1"/>
          <p:nvPr/>
        </p:nvSpPr>
        <p:spPr>
          <a:xfrm>
            <a:off x="1918884" y="934821"/>
            <a:ext cx="6519419" cy="2219781"/>
          </a:xfrm>
          <a:prstGeom prst="rect">
            <a:avLst/>
          </a:prstGeom>
        </p:spPr>
        <p:txBody>
          <a:bodyPr vert="horz" wrap="square" lIns="0" tIns="8637" rIns="0" bIns="0" rtlCol="0">
            <a:spAutoFit/>
          </a:bodyPr>
          <a:lstStyle/>
          <a:p>
            <a:pPr marL="11516" marR="1872560">
              <a:lnSpc>
                <a:spcPct val="100899"/>
              </a:lnSpc>
              <a:spcBef>
                <a:spcPts val="68"/>
              </a:spcBef>
            </a:pPr>
            <a:r>
              <a:rPr sz="1406" b="1" spc="-5" dirty="0">
                <a:solidFill>
                  <a:srgbClr val="008400"/>
                </a:solidFill>
                <a:latin typeface="Tahoma"/>
                <a:cs typeface="Tahoma"/>
              </a:rPr>
              <a:t># Para </a:t>
            </a:r>
            <a:r>
              <a:rPr sz="1406" b="1" spc="-9" dirty="0">
                <a:solidFill>
                  <a:srgbClr val="008400"/>
                </a:solidFill>
                <a:latin typeface="Tahoma"/>
                <a:cs typeface="Tahoma"/>
              </a:rPr>
              <a:t>crear un </a:t>
            </a:r>
            <a:r>
              <a:rPr sz="1406" b="1" spc="-5" dirty="0">
                <a:solidFill>
                  <a:srgbClr val="008400"/>
                </a:solidFill>
                <a:latin typeface="Tahoma"/>
                <a:cs typeface="Tahoma"/>
              </a:rPr>
              <a:t>proyecto </a:t>
            </a:r>
            <a:r>
              <a:rPr sz="1406" b="1" spc="-9" dirty="0">
                <a:solidFill>
                  <a:srgbClr val="008400"/>
                </a:solidFill>
                <a:latin typeface="Tahoma"/>
                <a:cs typeface="Tahoma"/>
              </a:rPr>
              <a:t>nuevo en </a:t>
            </a:r>
            <a:r>
              <a:rPr sz="1406" b="1" spc="-5" dirty="0">
                <a:solidFill>
                  <a:srgbClr val="008400"/>
                </a:solidFill>
                <a:latin typeface="Tahoma"/>
                <a:cs typeface="Tahoma"/>
              </a:rPr>
              <a:t>GITHUB </a:t>
            </a:r>
            <a:r>
              <a:rPr sz="1406" b="1" spc="-9" dirty="0">
                <a:solidFill>
                  <a:srgbClr val="008400"/>
                </a:solidFill>
                <a:latin typeface="Tahoma"/>
                <a:cs typeface="Tahoma"/>
              </a:rPr>
              <a:t>hay que  </a:t>
            </a:r>
            <a:r>
              <a:rPr sz="1406" b="1" spc="-5" dirty="0">
                <a:solidFill>
                  <a:srgbClr val="008400"/>
                </a:solidFill>
                <a:latin typeface="Tahoma"/>
                <a:cs typeface="Tahoma"/>
              </a:rPr>
              <a:t>#</a:t>
            </a:r>
            <a:endParaRPr sz="1406">
              <a:latin typeface="Tahoma"/>
              <a:cs typeface="Tahoma"/>
            </a:endParaRPr>
          </a:p>
          <a:p>
            <a:pPr marL="11516" marR="4607">
              <a:lnSpc>
                <a:spcPct val="100899"/>
              </a:lnSpc>
              <a:tabLst>
                <a:tab pos="313245" algn="l"/>
                <a:tab pos="4485622" algn="l"/>
                <a:tab pos="4916334" algn="l"/>
              </a:tabLst>
            </a:pPr>
            <a:r>
              <a:rPr sz="1406" b="1" spc="-5" dirty="0">
                <a:solidFill>
                  <a:srgbClr val="008400"/>
                </a:solidFill>
                <a:latin typeface="Tahoma"/>
                <a:cs typeface="Tahoma"/>
              </a:rPr>
              <a:t>#	1) </a:t>
            </a:r>
            <a:r>
              <a:rPr sz="1406" b="1" spc="-9" dirty="0">
                <a:solidFill>
                  <a:srgbClr val="008400"/>
                </a:solidFill>
                <a:latin typeface="Tahoma"/>
                <a:cs typeface="Tahoma"/>
              </a:rPr>
              <a:t>Crear un </a:t>
            </a:r>
            <a:r>
              <a:rPr sz="1406" b="1" spc="-5" dirty="0">
                <a:solidFill>
                  <a:srgbClr val="008400"/>
                </a:solidFill>
                <a:latin typeface="Tahoma"/>
                <a:cs typeface="Tahoma"/>
              </a:rPr>
              <a:t>repositorio </a:t>
            </a:r>
            <a:r>
              <a:rPr sz="1406" b="1" spc="-9" dirty="0">
                <a:solidFill>
                  <a:srgbClr val="008400"/>
                </a:solidFill>
                <a:latin typeface="Tahoma"/>
                <a:cs typeface="Tahoma"/>
              </a:rPr>
              <a:t>vacio en</a:t>
            </a:r>
            <a:r>
              <a:rPr sz="1406" b="1" spc="63" dirty="0">
                <a:solidFill>
                  <a:srgbClr val="008400"/>
                </a:solidFill>
                <a:latin typeface="Tahoma"/>
                <a:cs typeface="Tahoma"/>
              </a:rPr>
              <a:t> </a:t>
            </a:r>
            <a:r>
              <a:rPr sz="1406" b="1" spc="-5" dirty="0">
                <a:solidFill>
                  <a:srgbClr val="008400"/>
                </a:solidFill>
                <a:latin typeface="Tahoma"/>
                <a:cs typeface="Tahoma"/>
              </a:rPr>
              <a:t>GITHUB</a:t>
            </a:r>
            <a:r>
              <a:rPr sz="1406" b="1" spc="5" dirty="0">
                <a:solidFill>
                  <a:srgbClr val="008400"/>
                </a:solidFill>
                <a:latin typeface="Tahoma"/>
                <a:cs typeface="Tahoma"/>
              </a:rPr>
              <a:t> </a:t>
            </a:r>
            <a:r>
              <a:rPr sz="1406" b="1" spc="-9" dirty="0">
                <a:solidFill>
                  <a:srgbClr val="008400"/>
                </a:solidFill>
                <a:latin typeface="Tahoma"/>
                <a:cs typeface="Tahoma"/>
              </a:rPr>
              <a:t>con	</a:t>
            </a:r>
            <a:r>
              <a:rPr sz="1406" b="1" spc="-5" dirty="0">
                <a:solidFill>
                  <a:srgbClr val="008400"/>
                </a:solidFill>
                <a:latin typeface="Tahoma"/>
                <a:cs typeface="Tahoma"/>
              </a:rPr>
              <a:t>-&gt;	</a:t>
            </a:r>
            <a:r>
              <a:rPr sz="1406" b="1" spc="-9" dirty="0">
                <a:solidFill>
                  <a:srgbClr val="008400"/>
                </a:solidFill>
                <a:latin typeface="Tahoma"/>
                <a:cs typeface="Tahoma"/>
              </a:rPr>
              <a:t>“</a:t>
            </a:r>
            <a:r>
              <a:rPr sz="1406" b="1" spc="-9" dirty="0">
                <a:solidFill>
                  <a:srgbClr val="FF2600"/>
                </a:solidFill>
                <a:latin typeface="Tahoma"/>
                <a:cs typeface="Tahoma"/>
              </a:rPr>
              <a:t>New</a:t>
            </a:r>
            <a:r>
              <a:rPr sz="1406" b="1" spc="-68" dirty="0">
                <a:solidFill>
                  <a:srgbClr val="FF2600"/>
                </a:solidFill>
                <a:latin typeface="Tahoma"/>
                <a:cs typeface="Tahoma"/>
              </a:rPr>
              <a:t> </a:t>
            </a:r>
            <a:r>
              <a:rPr sz="1406" b="1" spc="-5" dirty="0">
                <a:solidFill>
                  <a:srgbClr val="FF2600"/>
                </a:solidFill>
                <a:latin typeface="Tahoma"/>
                <a:cs typeface="Tahoma"/>
              </a:rPr>
              <a:t>Repository</a:t>
            </a:r>
            <a:r>
              <a:rPr sz="1406" b="1" spc="-5" dirty="0">
                <a:solidFill>
                  <a:srgbClr val="008400"/>
                </a:solidFill>
                <a:latin typeface="Tahoma"/>
                <a:cs typeface="Tahoma"/>
              </a:rPr>
              <a:t>”  #</a:t>
            </a:r>
            <a:endParaRPr sz="1406">
              <a:latin typeface="Tahoma"/>
              <a:cs typeface="Tahoma"/>
            </a:endParaRPr>
          </a:p>
          <a:p>
            <a:pPr marL="11516">
              <a:lnSpc>
                <a:spcPct val="100000"/>
              </a:lnSpc>
              <a:spcBef>
                <a:spcPts val="18"/>
              </a:spcBef>
              <a:tabLst>
                <a:tab pos="313245" algn="l"/>
              </a:tabLst>
            </a:pPr>
            <a:r>
              <a:rPr sz="1406" b="1" spc="-5" dirty="0">
                <a:solidFill>
                  <a:srgbClr val="008400"/>
                </a:solidFill>
                <a:latin typeface="Tahoma"/>
                <a:cs typeface="Tahoma"/>
              </a:rPr>
              <a:t>#	2) </a:t>
            </a:r>
            <a:r>
              <a:rPr sz="1406" b="1" spc="-9" dirty="0">
                <a:solidFill>
                  <a:srgbClr val="008400"/>
                </a:solidFill>
                <a:latin typeface="Tahoma"/>
                <a:cs typeface="Tahoma"/>
              </a:rPr>
              <a:t>Hacer </a:t>
            </a:r>
            <a:r>
              <a:rPr sz="1406" b="1" spc="-5" dirty="0">
                <a:solidFill>
                  <a:srgbClr val="FF2600"/>
                </a:solidFill>
                <a:latin typeface="Tahoma"/>
                <a:cs typeface="Tahoma"/>
              </a:rPr>
              <a:t>push </a:t>
            </a:r>
            <a:r>
              <a:rPr sz="1406" b="1" spc="-5" dirty="0">
                <a:solidFill>
                  <a:srgbClr val="008400"/>
                </a:solidFill>
                <a:latin typeface="Tahoma"/>
                <a:cs typeface="Tahoma"/>
              </a:rPr>
              <a:t>de proyecto local </a:t>
            </a:r>
            <a:r>
              <a:rPr sz="1406" b="1" spc="-9" dirty="0">
                <a:solidFill>
                  <a:srgbClr val="008400"/>
                </a:solidFill>
                <a:latin typeface="Tahoma"/>
                <a:cs typeface="Tahoma"/>
              </a:rPr>
              <a:t>(instrucciones</a:t>
            </a:r>
            <a:r>
              <a:rPr sz="1406" b="1" spc="18" dirty="0">
                <a:solidFill>
                  <a:srgbClr val="008400"/>
                </a:solidFill>
                <a:latin typeface="Tahoma"/>
                <a:cs typeface="Tahoma"/>
              </a:rPr>
              <a:t> </a:t>
            </a:r>
            <a:r>
              <a:rPr sz="1406" b="1" spc="-9" dirty="0">
                <a:solidFill>
                  <a:srgbClr val="008400"/>
                </a:solidFill>
                <a:latin typeface="Tahoma"/>
                <a:cs typeface="Tahoma"/>
              </a:rPr>
              <a:t>GITHUB)</a:t>
            </a:r>
            <a:endParaRPr sz="1406">
              <a:latin typeface="Tahoma"/>
              <a:cs typeface="Tahoma"/>
            </a:endParaRPr>
          </a:p>
          <a:p>
            <a:pPr>
              <a:lnSpc>
                <a:spcPct val="100000"/>
              </a:lnSpc>
              <a:spcBef>
                <a:spcPts val="5"/>
              </a:spcBef>
            </a:pPr>
            <a:endParaRPr sz="1406">
              <a:latin typeface="Tahoma"/>
              <a:cs typeface="Tahoma"/>
            </a:endParaRPr>
          </a:p>
          <a:p>
            <a:pPr marL="52399" marR="1190216">
              <a:lnSpc>
                <a:spcPct val="100000"/>
              </a:lnSpc>
              <a:tabLst>
                <a:tab pos="3044350" algn="l"/>
              </a:tabLst>
            </a:pPr>
            <a:r>
              <a:rPr sz="1496" b="1" dirty="0">
                <a:solidFill>
                  <a:srgbClr val="941751"/>
                </a:solidFill>
                <a:latin typeface="Tahoma"/>
                <a:cs typeface="Tahoma"/>
              </a:rPr>
              <a:t>p1&gt; </a:t>
            </a:r>
            <a:r>
              <a:rPr sz="1496" b="1" dirty="0">
                <a:latin typeface="Tahoma"/>
                <a:cs typeface="Tahoma"/>
              </a:rPr>
              <a:t>git remote add origin </a:t>
            </a:r>
            <a:r>
              <a:rPr sz="1496" b="1" u="heavy" spc="-5" dirty="0">
                <a:uFill>
                  <a:solidFill>
                    <a:srgbClr val="000000"/>
                  </a:solidFill>
                </a:uFill>
                <a:latin typeface="Tahoma"/>
                <a:cs typeface="Tahoma"/>
              </a:rPr>
              <a:t>git@github.com</a:t>
            </a:r>
            <a:r>
              <a:rPr sz="1496" b="1" spc="-5" dirty="0">
                <a:latin typeface="Tahoma"/>
                <a:cs typeface="Tahoma"/>
              </a:rPr>
              <a:t>:usr/proy.git  </a:t>
            </a:r>
            <a:r>
              <a:rPr sz="1496" b="1" dirty="0">
                <a:solidFill>
                  <a:srgbClr val="941751"/>
                </a:solidFill>
                <a:latin typeface="Tahoma"/>
                <a:cs typeface="Tahoma"/>
              </a:rPr>
              <a:t>p1&gt; </a:t>
            </a:r>
            <a:r>
              <a:rPr sz="1496" b="1" dirty="0">
                <a:latin typeface="Tahoma"/>
                <a:cs typeface="Tahoma"/>
              </a:rPr>
              <a:t>git push -u</a:t>
            </a:r>
            <a:r>
              <a:rPr sz="1496" b="1" spc="27" dirty="0">
                <a:latin typeface="Tahoma"/>
                <a:cs typeface="Tahoma"/>
              </a:rPr>
              <a:t> </a:t>
            </a:r>
            <a:r>
              <a:rPr sz="1496" b="1" dirty="0">
                <a:latin typeface="Tahoma"/>
                <a:cs typeface="Tahoma"/>
              </a:rPr>
              <a:t>origin</a:t>
            </a:r>
            <a:r>
              <a:rPr sz="1496" b="1" spc="5" dirty="0">
                <a:latin typeface="Tahoma"/>
                <a:cs typeface="Tahoma"/>
              </a:rPr>
              <a:t> </a:t>
            </a:r>
            <a:r>
              <a:rPr sz="1496" b="1" spc="-5" dirty="0">
                <a:latin typeface="Tahoma"/>
                <a:cs typeface="Tahoma"/>
              </a:rPr>
              <a:t>master	</a:t>
            </a:r>
            <a:r>
              <a:rPr sz="1406" b="1" spc="-5" dirty="0">
                <a:solidFill>
                  <a:srgbClr val="008400"/>
                </a:solidFill>
                <a:latin typeface="Tahoma"/>
                <a:cs typeface="Tahoma"/>
              </a:rPr>
              <a:t># </a:t>
            </a:r>
            <a:r>
              <a:rPr sz="1406" b="1" spc="-5" dirty="0">
                <a:solidFill>
                  <a:srgbClr val="FF2600"/>
                </a:solidFill>
                <a:latin typeface="Tahoma"/>
                <a:cs typeface="Tahoma"/>
              </a:rPr>
              <a:t>-u </a:t>
            </a:r>
            <a:r>
              <a:rPr sz="1406" b="1" spc="-9" dirty="0">
                <a:solidFill>
                  <a:srgbClr val="008400"/>
                </a:solidFill>
                <a:latin typeface="Tahoma"/>
                <a:cs typeface="Tahoma"/>
              </a:rPr>
              <a:t>“tracking</a:t>
            </a:r>
            <a:r>
              <a:rPr sz="1406" b="1" spc="-18" dirty="0">
                <a:solidFill>
                  <a:srgbClr val="008400"/>
                </a:solidFill>
                <a:latin typeface="Tahoma"/>
                <a:cs typeface="Tahoma"/>
              </a:rPr>
              <a:t> </a:t>
            </a:r>
            <a:r>
              <a:rPr sz="1406" b="1" spc="-9" dirty="0">
                <a:solidFill>
                  <a:srgbClr val="008400"/>
                </a:solidFill>
                <a:latin typeface="Tahoma"/>
                <a:cs typeface="Tahoma"/>
              </a:rPr>
              <a:t>reference”</a:t>
            </a:r>
            <a:endParaRPr sz="1406">
              <a:latin typeface="Tahoma"/>
              <a:cs typeface="Tahoma"/>
            </a:endParaRPr>
          </a:p>
          <a:p>
            <a:pPr marL="52399">
              <a:lnSpc>
                <a:spcPct val="100000"/>
              </a:lnSpc>
              <a:spcBef>
                <a:spcPts val="14"/>
              </a:spcBef>
            </a:pPr>
            <a:r>
              <a:rPr sz="1496" b="1" dirty="0">
                <a:latin typeface="Tahoma"/>
                <a:cs typeface="Tahoma"/>
              </a:rPr>
              <a:t>..........</a:t>
            </a:r>
            <a:endParaRPr sz="1496">
              <a:latin typeface="Tahoma"/>
              <a:cs typeface="Tahoma"/>
            </a:endParaRPr>
          </a:p>
          <a:p>
            <a:pPr marL="11516">
              <a:lnSpc>
                <a:spcPct val="100000"/>
              </a:lnSpc>
              <a:spcBef>
                <a:spcPts val="18"/>
              </a:spcBef>
              <a:tabLst>
                <a:tab pos="2116131" algn="l"/>
              </a:tabLst>
            </a:pPr>
            <a:r>
              <a:rPr sz="1406" b="1" spc="-5" dirty="0">
                <a:solidFill>
                  <a:srgbClr val="008400"/>
                </a:solidFill>
                <a:latin typeface="Tahoma"/>
                <a:cs typeface="Tahoma"/>
              </a:rPr>
              <a:t>#</a:t>
            </a:r>
            <a:r>
              <a:rPr sz="1406" b="1" spc="5" dirty="0">
                <a:solidFill>
                  <a:srgbClr val="008400"/>
                </a:solidFill>
                <a:latin typeface="Tahoma"/>
                <a:cs typeface="Tahoma"/>
              </a:rPr>
              <a:t> </a:t>
            </a:r>
            <a:r>
              <a:rPr sz="1406" b="1" spc="-9" dirty="0">
                <a:solidFill>
                  <a:srgbClr val="008400"/>
                </a:solidFill>
                <a:latin typeface="Tahoma"/>
                <a:cs typeface="Tahoma"/>
              </a:rPr>
              <a:t>Cualquiera</a:t>
            </a:r>
            <a:r>
              <a:rPr sz="1406" b="1" spc="9" dirty="0">
                <a:solidFill>
                  <a:srgbClr val="008400"/>
                </a:solidFill>
                <a:latin typeface="Tahoma"/>
                <a:cs typeface="Tahoma"/>
              </a:rPr>
              <a:t> </a:t>
            </a:r>
            <a:r>
              <a:rPr sz="1406" b="1" spc="-5" dirty="0">
                <a:solidFill>
                  <a:srgbClr val="008400"/>
                </a:solidFill>
                <a:latin typeface="Tahoma"/>
                <a:cs typeface="Tahoma"/>
              </a:rPr>
              <a:t>podra:	¡¡CLONAR </a:t>
            </a:r>
            <a:r>
              <a:rPr sz="1406" b="1" spc="-9" dirty="0">
                <a:solidFill>
                  <a:srgbClr val="008400"/>
                </a:solidFill>
                <a:latin typeface="Tahoma"/>
                <a:cs typeface="Tahoma"/>
              </a:rPr>
              <a:t>EL </a:t>
            </a:r>
            <a:r>
              <a:rPr sz="1406" b="1" spc="-5" dirty="0">
                <a:solidFill>
                  <a:srgbClr val="008400"/>
                </a:solidFill>
                <a:latin typeface="Tahoma"/>
                <a:cs typeface="Tahoma"/>
              </a:rPr>
              <a:t>PROYECTO!!</a:t>
            </a:r>
            <a:endParaRPr sz="1406">
              <a:latin typeface="Tahoma"/>
              <a:cs typeface="Tahoma"/>
            </a:endParaRPr>
          </a:p>
        </p:txBody>
      </p:sp>
      <p:grpSp>
        <p:nvGrpSpPr>
          <p:cNvPr id="7" name="object 7"/>
          <p:cNvGrpSpPr/>
          <p:nvPr/>
        </p:nvGrpSpPr>
        <p:grpSpPr>
          <a:xfrm>
            <a:off x="5334123" y="1613644"/>
            <a:ext cx="4213265" cy="4908278"/>
            <a:chOff x="4506518" y="1779491"/>
            <a:chExt cx="4646295" cy="5412740"/>
          </a:xfrm>
        </p:grpSpPr>
        <p:sp>
          <p:nvSpPr>
            <p:cNvPr id="8" name="object 8"/>
            <p:cNvSpPr/>
            <p:nvPr/>
          </p:nvSpPr>
          <p:spPr>
            <a:xfrm>
              <a:off x="4682213" y="1843176"/>
              <a:ext cx="2875280" cy="3863340"/>
            </a:xfrm>
            <a:custGeom>
              <a:avLst/>
              <a:gdLst/>
              <a:ahLst/>
              <a:cxnLst/>
              <a:rect l="l" t="t" r="r" b="b"/>
              <a:pathLst>
                <a:path w="2875279" h="3863340">
                  <a:moveTo>
                    <a:pt x="0" y="3863054"/>
                  </a:moveTo>
                  <a:lnTo>
                    <a:pt x="25100" y="3829329"/>
                  </a:lnTo>
                  <a:lnTo>
                    <a:pt x="2875192" y="0"/>
                  </a:lnTo>
                </a:path>
              </a:pathLst>
            </a:custGeom>
            <a:ln w="88960">
              <a:solidFill>
                <a:srgbClr val="FF2600"/>
              </a:solidFill>
            </a:ln>
          </p:spPr>
          <p:txBody>
            <a:bodyPr wrap="square" lIns="0" tIns="0" rIns="0" bIns="0" rtlCol="0"/>
            <a:lstStyle/>
            <a:p>
              <a:endParaRPr sz="1632"/>
            </a:p>
          </p:txBody>
        </p:sp>
        <p:sp>
          <p:nvSpPr>
            <p:cNvPr id="9" name="object 9"/>
            <p:cNvSpPr/>
            <p:nvPr/>
          </p:nvSpPr>
          <p:spPr>
            <a:xfrm>
              <a:off x="4506518" y="5572036"/>
              <a:ext cx="335915" cy="370840"/>
            </a:xfrm>
            <a:custGeom>
              <a:avLst/>
              <a:gdLst/>
              <a:ahLst/>
              <a:cxnLst/>
              <a:rect l="l" t="t" r="r" b="b"/>
              <a:pathLst>
                <a:path w="335914" h="370839">
                  <a:moveTo>
                    <a:pt x="66014" y="0"/>
                  </a:moveTo>
                  <a:lnTo>
                    <a:pt x="0" y="370268"/>
                  </a:lnTo>
                  <a:lnTo>
                    <a:pt x="335572" y="200964"/>
                  </a:lnTo>
                  <a:lnTo>
                    <a:pt x="66014" y="0"/>
                  </a:lnTo>
                  <a:close/>
                </a:path>
              </a:pathLst>
            </a:custGeom>
            <a:solidFill>
              <a:srgbClr val="FF2600"/>
            </a:solidFill>
          </p:spPr>
          <p:txBody>
            <a:bodyPr wrap="square" lIns="0" tIns="0" rIns="0" bIns="0" rtlCol="0"/>
            <a:lstStyle/>
            <a:p>
              <a:endParaRPr sz="1632"/>
            </a:p>
          </p:txBody>
        </p:sp>
        <p:sp>
          <p:nvSpPr>
            <p:cNvPr id="10" name="object 10"/>
            <p:cNvSpPr/>
            <p:nvPr/>
          </p:nvSpPr>
          <p:spPr>
            <a:xfrm>
              <a:off x="7628115" y="1823961"/>
              <a:ext cx="1373505" cy="5084445"/>
            </a:xfrm>
            <a:custGeom>
              <a:avLst/>
              <a:gdLst/>
              <a:ahLst/>
              <a:cxnLst/>
              <a:rect l="l" t="t" r="r" b="b"/>
              <a:pathLst>
                <a:path w="1373504" h="5084445">
                  <a:moveTo>
                    <a:pt x="1373119" y="5084032"/>
                  </a:moveTo>
                  <a:lnTo>
                    <a:pt x="1360413" y="5040607"/>
                  </a:lnTo>
                  <a:lnTo>
                    <a:pt x="0" y="0"/>
                  </a:lnTo>
                </a:path>
              </a:pathLst>
            </a:custGeom>
            <a:ln w="88938">
              <a:solidFill>
                <a:srgbClr val="FF2600"/>
              </a:solidFill>
            </a:ln>
          </p:spPr>
          <p:txBody>
            <a:bodyPr wrap="square" lIns="0" tIns="0" rIns="0" bIns="0" rtlCol="0"/>
            <a:lstStyle/>
            <a:p>
              <a:endParaRPr sz="1632"/>
            </a:p>
          </p:txBody>
        </p:sp>
        <p:sp>
          <p:nvSpPr>
            <p:cNvPr id="11" name="object 11"/>
            <p:cNvSpPr/>
            <p:nvPr/>
          </p:nvSpPr>
          <p:spPr>
            <a:xfrm>
              <a:off x="8828023" y="6823632"/>
              <a:ext cx="325120" cy="368935"/>
            </a:xfrm>
            <a:custGeom>
              <a:avLst/>
              <a:gdLst/>
              <a:ahLst/>
              <a:cxnLst/>
              <a:rect l="l" t="t" r="r" b="b"/>
              <a:pathLst>
                <a:path w="325120" h="368934">
                  <a:moveTo>
                    <a:pt x="324535" y="0"/>
                  </a:moveTo>
                  <a:lnTo>
                    <a:pt x="0" y="87557"/>
                  </a:lnTo>
                  <a:lnTo>
                    <a:pt x="249758" y="368593"/>
                  </a:lnTo>
                  <a:lnTo>
                    <a:pt x="324535" y="0"/>
                  </a:lnTo>
                  <a:close/>
                </a:path>
              </a:pathLst>
            </a:custGeom>
            <a:solidFill>
              <a:srgbClr val="FF2600"/>
            </a:solidFill>
          </p:spPr>
          <p:txBody>
            <a:bodyPr wrap="square" lIns="0" tIns="0" rIns="0" bIns="0" rtlCol="0"/>
            <a:lstStyle/>
            <a:p>
              <a:endParaRPr sz="1632"/>
            </a:p>
          </p:txBody>
        </p:sp>
      </p:grpSp>
    </p:spTree>
    <p:extLst>
      <p:ext uri="{BB962C8B-B14F-4D97-AF65-F5344CB8AC3E}">
        <p14:creationId xmlns:p14="http://schemas.microsoft.com/office/powerpoint/2010/main" val="247667920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524000" y="1"/>
            <a:ext cx="9144000" cy="6855420"/>
          </a:xfrm>
          <a:prstGeom prst="rect">
            <a:avLst/>
          </a:prstGeom>
          <a:blipFill>
            <a:blip r:embed="rId2" cstate="print"/>
            <a:stretch>
              <a:fillRect/>
            </a:stretch>
          </a:blipFill>
        </p:spPr>
        <p:txBody>
          <a:bodyPr wrap="square" lIns="0" tIns="0" rIns="0" bIns="0" rtlCol="0"/>
          <a:lstStyle/>
          <a:p>
            <a:endParaRPr sz="1632"/>
          </a:p>
        </p:txBody>
      </p:sp>
    </p:spTree>
    <p:extLst>
      <p:ext uri="{BB962C8B-B14F-4D97-AF65-F5344CB8AC3E}">
        <p14:creationId xmlns:p14="http://schemas.microsoft.com/office/powerpoint/2010/main" val="412242213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template">
  <a:themeElements>
    <a:clrScheme name="母校模板项目">
      <a:dk1>
        <a:sysClr val="windowText" lastClr="000000"/>
      </a:dk1>
      <a:lt1>
        <a:sysClr val="window" lastClr="FFFFFF"/>
      </a:lt1>
      <a:dk2>
        <a:srgbClr val="44546A"/>
      </a:dk2>
      <a:lt2>
        <a:srgbClr val="E7E6E6"/>
      </a:lt2>
      <a:accent1>
        <a:srgbClr val="03559C"/>
      </a:accent1>
      <a:accent2>
        <a:srgbClr val="292CB3"/>
      </a:accent2>
      <a:accent3>
        <a:srgbClr val="2574AD"/>
      </a:accent3>
      <a:accent4>
        <a:srgbClr val="0C9794"/>
      </a:accent4>
      <a:accent5>
        <a:srgbClr val="A2AC46"/>
      </a:accent5>
      <a:accent6>
        <a:srgbClr val="83AD45"/>
      </a:accent6>
      <a:hlink>
        <a:srgbClr val="0563C1"/>
      </a:hlink>
      <a:folHlink>
        <a:srgbClr val="954F72"/>
      </a:folHlink>
    </a:clrScheme>
    <a:fontScheme name="母校模板项目">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25000">
              <a:schemeClr val="accent1"/>
            </a:gs>
            <a:gs pos="75000">
              <a:schemeClr val="accent3"/>
            </a:gs>
          </a:gsLst>
          <a:lin ang="3600000" scaled="0"/>
        </a:gradFill>
        <a:ln>
          <a:noFill/>
        </a:ln>
        <a:effectLst>
          <a:outerShdw blurRad="228600" dist="38100" dir="2700000" sx="101000" sy="101000" algn="tl" rotWithShape="0">
            <a:schemeClr val="bg1">
              <a:lumMod val="50000"/>
              <a:alpha val="20000"/>
            </a:schemeClr>
          </a:outerShdw>
        </a:effectLst>
      </a:spPr>
      <a:bodyPr spcFirstLastPara="0" vert="horz" wrap="square" lIns="515460" tIns="518353" rIns="515460" bIns="518353" numCol="1" spcCol="1270" rtlCol="0" anchor="ctr" anchorCtr="0">
        <a:noAutofit/>
      </a:bodyPr>
      <a:lstStyle>
        <a:defPPr algn="ctr" defTabSz="1289050">
          <a:lnSpc>
            <a:spcPct val="90000"/>
          </a:lnSpc>
          <a:spcBef>
            <a:spcPct val="0"/>
          </a:spcBef>
          <a:spcAft>
            <a:spcPct val="35000"/>
          </a:spcAft>
          <a:defRPr sz="2900"/>
        </a:defPPr>
      </a:lstStyle>
      <a: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a:style>
    </a:spDef>
  </a:objectDefaults>
  <a:extraClrSchemeLst/>
  <a:extLst>
    <a:ext uri="{05A4C25C-085E-4340-85A3-A5531E510DB2}">
      <thm15:themeFamily xmlns:thm15="http://schemas.microsoft.com/office/thememl/2012/main" name="Presentación2" id="{736539AE-6A42-483C-9099-A3CD8AA5C353}" vid="{32CE4D99-9836-49C0-BF75-BADF3C112C37}"/>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PlantillaManexware</Template>
  <TotalTime>147</TotalTime>
  <Words>10113</Words>
  <Application>Microsoft Office PowerPoint</Application>
  <PresentationFormat>Panorámica</PresentationFormat>
  <Paragraphs>1285</Paragraphs>
  <Slides>148</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148</vt:i4>
      </vt:variant>
    </vt:vector>
  </HeadingPairs>
  <TitlesOfParts>
    <vt:vector size="161" baseType="lpstr">
      <vt:lpstr>等线</vt:lpstr>
      <vt:lpstr>微软雅黑</vt:lpstr>
      <vt:lpstr>Arial</vt:lpstr>
      <vt:lpstr>Bauhaus 93</vt:lpstr>
      <vt:lpstr>Courier New</vt:lpstr>
      <vt:lpstr>DejaVu Sans</vt:lpstr>
      <vt:lpstr>inherit</vt:lpstr>
      <vt:lpstr>Open Sans</vt:lpstr>
      <vt:lpstr>Tahoma</vt:lpstr>
      <vt:lpstr>Times New Roman</vt:lpstr>
      <vt:lpstr>Trebuchet MS</vt:lpstr>
      <vt:lpstr>Wingdings</vt:lpstr>
      <vt:lpstr>template</vt:lpstr>
      <vt:lpstr>Presentación de PowerPoint</vt:lpstr>
      <vt:lpstr>Utopía</vt:lpstr>
      <vt:lpstr>Antecedentes</vt:lpstr>
      <vt:lpstr>Objetivos</vt:lpstr>
      <vt:lpstr>Objetivos</vt:lpstr>
      <vt:lpstr>Objetivos</vt:lpstr>
      <vt:lpstr>Presentación de PowerPoint</vt:lpstr>
      <vt:lpstr>Github en la vida real</vt:lpstr>
      <vt:lpstr>Github en la vida real</vt:lpstr>
      <vt:lpstr>Estudiantes: GitHub como herramienta de trabajo en equipo</vt:lpstr>
      <vt:lpstr>Estudiantes: GitHub como herramienta de trabajo en equipo</vt:lpstr>
      <vt:lpstr>Estudiantes: GitHub como herramienta de trabajo en equipo</vt:lpstr>
      <vt:lpstr>Profesorado: GitHub como herramienta de monitorización</vt:lpstr>
      <vt:lpstr>Profesorado: GitHub como herramienta de monitorización</vt:lpstr>
      <vt:lpstr>Profesorado: GitHub como herramienta de monitorización</vt:lpstr>
      <vt:lpstr>Profesorado: GitHub como herramienta de monitorización</vt:lpstr>
      <vt:lpstr>Ingenieria  de Software</vt:lpstr>
      <vt:lpstr>Ingenieria  de Software</vt:lpstr>
      <vt:lpstr>Ingenieria  de Software</vt:lpstr>
      <vt:lpstr>Ingenieria  de Software</vt:lpstr>
      <vt:lpstr>Ingenieria  de Software</vt:lpstr>
      <vt:lpstr>Planificación de e-actividades</vt:lpstr>
      <vt:lpstr>Planificación de e-actividades</vt:lpstr>
      <vt:lpstr>Planificación de e-actividades</vt:lpstr>
      <vt:lpstr>Planificación de e-actividades</vt:lpstr>
      <vt:lpstr>Planificación de e-actividades</vt:lpstr>
      <vt:lpstr>Planificación de e-actividades</vt:lpstr>
      <vt:lpstr>Planificación de e-actividades</vt:lpstr>
      <vt:lpstr>Presentación de PowerPoint</vt:lpstr>
      <vt:lpstr>GIT</vt:lpstr>
      <vt:lpstr>GIT</vt:lpstr>
      <vt:lpstr>Historia de un proyecto</vt:lpstr>
      <vt:lpstr>Árbol de desarrollo</vt:lpstr>
      <vt:lpstr>Políticas de Organización</vt:lpstr>
      <vt:lpstr>Flujo de trabajo Integration-Manager</vt:lpstr>
      <vt:lpstr>Flujo de trabajo Dictador - Tenientes</vt:lpstr>
      <vt:lpstr>Servidores</vt:lpstr>
      <vt:lpstr>GITHUB</vt:lpstr>
      <vt:lpstr>GITHUB</vt:lpstr>
      <vt:lpstr>Presentación de PowerPoint</vt:lpstr>
      <vt:lpstr>Instalar GIT</vt:lpstr>
      <vt:lpstr>Ayuda</vt:lpstr>
      <vt:lpstr>Configurar GIT</vt:lpstr>
      <vt:lpstr>Creación de un proyecto desde cero</vt:lpstr>
      <vt:lpstr>Clonar un proyecto existente</vt:lpstr>
      <vt:lpstr>Secciones de un Proyecto GIT</vt:lpstr>
      <vt:lpstr>Estado de los ficheros</vt:lpstr>
      <vt:lpstr>Consultar el estado de  los ficheros del  directorio de trabajo</vt:lpstr>
      <vt:lpstr>.gitignore</vt:lpstr>
      <vt:lpstr>Consultar Cambios no Staged</vt:lpstr>
      <vt:lpstr>Consultar Cambios Staged</vt:lpstr>
      <vt:lpstr>git log: Historia de versiones</vt:lpstr>
      <vt:lpstr>Presentación de PowerPoint</vt:lpstr>
      <vt:lpstr>gitk Ver la historia de versiones gráficamente</vt:lpstr>
      <vt:lpstr>Borrar ficheros</vt:lpstr>
      <vt:lpstr>Renombrar ficheros</vt:lpstr>
      <vt:lpstr>Deshacer operaciones realizadas:  Modificar el último “commit”</vt:lpstr>
      <vt:lpstr>Deshacer operaciones realizadas:  Eliminar Modificaciones Staged</vt:lpstr>
      <vt:lpstr>Deshacer operaciones realizadas: Eliminar Modificaciones en  el Directorio de trabajo</vt:lpstr>
      <vt:lpstr>Presentación de PowerPoint</vt:lpstr>
      <vt:lpstr>Información almacenada en .git</vt:lpstr>
      <vt:lpstr>Presentación de PowerPoint</vt:lpstr>
      <vt:lpstr>Árbol de commits</vt:lpstr>
      <vt:lpstr>¿Que es una rama?</vt:lpstr>
      <vt:lpstr>Presentación de PowerPoint</vt:lpstr>
      <vt:lpstr>✦ En GIT existe una referencia llamada HEAD que apunta a la rama actual</vt:lpstr>
      <vt:lpstr>✦ Para cambiar de rama: git checkout &lt;nombre_rama&gt;</vt:lpstr>
      <vt:lpstr>✦ Al hacer commit avanza la rama apuntada por HEAD.</vt:lpstr>
      <vt:lpstr>✦ Para volver a la rama master:</vt:lpstr>
      <vt:lpstr>✦ Si hacemos un nuevo commit:</vt:lpstr>
      <vt:lpstr>Crear ramas y cambiar de rama</vt:lpstr>
      <vt:lpstr>Cambiar de rama</vt:lpstr>
      <vt:lpstr>Más usos de “git checkout”</vt:lpstr>
      <vt:lpstr>Detached HEAD Branch</vt:lpstr>
      <vt:lpstr>Unir ramas</vt:lpstr>
      <vt:lpstr>Presentación de PowerPoint</vt:lpstr>
      <vt:lpstr>Conflictos</vt:lpstr>
      <vt:lpstr>Borrar ramas</vt:lpstr>
      <vt:lpstr>Listar ramas</vt:lpstr>
      <vt:lpstr>Presentación de PowerPoint</vt:lpstr>
      <vt:lpstr>¿Qué es un Remote?</vt:lpstr>
      <vt:lpstr>Presentación de PowerPoint</vt:lpstr>
      <vt:lpstr>Ver los remotes existentes</vt:lpstr>
      <vt:lpstr>Crear remotes</vt:lpstr>
      <vt:lpstr>Más comandos sobre remotes</vt:lpstr>
      <vt:lpstr>Ramas Remotas</vt:lpstr>
      <vt:lpstr>Tracking Branch</vt:lpstr>
      <vt:lpstr>✦ Para crear una tracking branch, ejecutaremos:</vt:lpstr>
      <vt:lpstr>Descargar datos de un remote</vt:lpstr>
      <vt:lpstr>Descargar datos y Mezclar</vt:lpstr>
      <vt:lpstr>Subir datos a un remote</vt:lpstr>
      <vt:lpstr>Presentación de PowerPoint</vt:lpstr>
      <vt:lpstr>Presentación de PowerPoint</vt:lpstr>
      <vt:lpstr>GITHUB y  SWCM</vt:lpstr>
      <vt:lpstr>GITHUB: Disco virtual</vt:lpstr>
      <vt:lpstr>Fork: Bifurcar un proyecto GITHUB</vt:lpstr>
      <vt:lpstr>GITHUB: creación de repositorios</vt:lpstr>
      <vt:lpstr>GITHUB: subir un repositorio local</vt:lpstr>
      <vt:lpstr>Presentación de PowerPoint</vt:lpstr>
      <vt:lpstr>Contribuir a un proyecto GITHUB</vt:lpstr>
      <vt:lpstr>Presentación de PowerPoint</vt:lpstr>
      <vt:lpstr>Identificar commits</vt:lpstr>
      <vt:lpstr>Referencia a antepasados y rangos</vt:lpstr>
      <vt:lpstr>Rangos de Commits</vt:lpstr>
      <vt:lpstr>✦ Ejemplos:</vt:lpstr>
      <vt:lpstr>Presentación de PowerPoint</vt:lpstr>
      <vt:lpstr>Tags</vt:lpstr>
      <vt:lpstr>Crear Tags</vt:lpstr>
      <vt:lpstr>Compartir Tags</vt:lpstr>
      <vt:lpstr>Modificación de los Commits</vt:lpstr>
      <vt:lpstr>Rebasing</vt:lpstr>
      <vt:lpstr>Presentación de PowerPoint</vt:lpstr>
      <vt:lpstr>Presentación de PowerPoint</vt:lpstr>
      <vt:lpstr>✦ Solucionar conflictos al hacer un rebase:</vt:lpstr>
      <vt:lpstr>Presentación de PowerPoint</vt:lpstr>
      <vt:lpstr>git reset</vt:lpstr>
      <vt:lpstr>✦ Ejemplos:</vt:lpstr>
      <vt:lpstr>✦ git reset también se usa restaurar en el staging area  la versión de un fichero(s) según estaba en un  determinado commit:</vt:lpstr>
      <vt:lpstr>git cherry-pick</vt:lpstr>
      <vt:lpstr>git revert</vt:lpstr>
      <vt:lpstr>Enviar contribuciones usando Parches</vt:lpstr>
      <vt:lpstr>Presentación de PowerPoint</vt:lpstr>
      <vt:lpstr>✦ git am &lt;mbox&gt; aplica los parches incluidos en  mbox a la rama actual.</vt:lpstr>
      <vt:lpstr>git archive</vt:lpstr>
      <vt:lpstr>git describe</vt:lpstr>
      <vt:lpstr>add interactivo</vt:lpstr>
      <vt:lpstr>Stashing</vt:lpstr>
      <vt:lpstr>Presentación de PowerPoint</vt:lpstr>
      <vt:lpstr>✦ Para meter un stash en la pila, es decir, para salvar  las todas modificaciones existentes en la pila, y dejar  limpios el directorio de trabajo y el staging area:</vt:lpstr>
      <vt:lpstr>✦ Aplicar el último stash a la rama actual</vt:lpstr>
      <vt:lpstr>Presentación de PowerPoint</vt:lpstr>
      <vt:lpstr>Submódulos</vt:lpstr>
      <vt:lpstr>Buscar un commit</vt:lpstr>
      <vt:lpstr>Fontanería</vt:lpstr>
      <vt:lpstr>Temas pedientes</vt:lpstr>
      <vt:lpstr>Checkout: volver a commit anterior</vt:lpstr>
      <vt:lpstr>Reset: Eliminar commits</vt:lpstr>
      <vt:lpstr>Gestion del directorio de trabajo</vt:lpstr>
      <vt:lpstr>Repositorios Remotos</vt:lpstr>
      <vt:lpstr>GITHUB: clonar un repositorio remoto</vt:lpstr>
      <vt:lpstr>Repositorios remotos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Vega Ulloa</dc:creator>
  <cp:lastModifiedBy>Manuel Vega Ulloa</cp:lastModifiedBy>
  <cp:revision>20</cp:revision>
  <dcterms:created xsi:type="dcterms:W3CDTF">2020-06-08T18:17:24Z</dcterms:created>
  <dcterms:modified xsi:type="dcterms:W3CDTF">2020-06-08T20:45:01Z</dcterms:modified>
</cp:coreProperties>
</file>